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Layouts/slideLayout1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</p:sldMasterIdLst>
  <p:notesMasterIdLst>
    <p:notesMasterId r:id="rId7"/>
  </p:notesMasterIdLst>
  <p:sldIdLst>
    <p:sldId id="256" r:id="rId3"/>
    <p:sldId id="258" r:id="rId4"/>
    <p:sldId id="259" r:id="rId5"/>
    <p:sldId id="260" r:id="rId6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135" d="100"/>
          <a:sy n="135" d="100"/>
        </p:scale>
        <p:origin x="-160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744" y="-78"/>
      </p:cViewPr>
      <p:guideLst>
        <p:guide orient="horz" pos="2928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686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8075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86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86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86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0FD50C3-97C1-4E05-B1AC-4984943CF99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926A83-28EB-4B34-A916-7C6A46A1F35E}" type="slidenum">
              <a:rPr lang="en-US"/>
              <a:pPr/>
              <a:t>1</a:t>
            </a:fld>
            <a:endParaRPr lang="en-US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304800"/>
            <a:ext cx="21336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304800"/>
            <a:ext cx="6248400" cy="58213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92A7E8D-1D54-4298-9BB8-8AA46C89A5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F792FC6-6CA9-4628-9AD6-9D3BBF46D1E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0E901DD-CAB5-4C37-AD61-D02B10E2DD6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226C910-7B76-44F1-9280-E6A49E0BCC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4F04D04-6322-4C23-B6EA-67E4FEF5A8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3A9EB9E-16B8-4B36-B05A-B0F76BED316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18142C3-CFF7-4CE1-AB90-ECCE26272D5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D47905A-57A1-45A3-8699-E5CC2D32C48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3951594-9E75-428A-BB5A-5C542FD0F2D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303A2F9-6DF1-4053-8561-76F191606BB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211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211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47AB777-8F9D-49AA-94CE-D982C6FA561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jpe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9.jpeg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20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Relationship Id="rId22" Type="http://schemas.openxmlformats.org/officeDocument/2006/relationships/image" Target="../media/image10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1" name="Group 27"/>
          <p:cNvGrpSpPr>
            <a:grpSpLocks/>
          </p:cNvGrpSpPr>
          <p:nvPr userDrawn="1"/>
        </p:nvGrpSpPr>
        <p:grpSpPr bwMode="auto">
          <a:xfrm>
            <a:off x="0" y="0"/>
            <a:ext cx="9144000" cy="6861175"/>
            <a:chOff x="0" y="0"/>
            <a:chExt cx="5760" cy="4322"/>
          </a:xfrm>
        </p:grpSpPr>
        <p:pic>
          <p:nvPicPr>
            <p:cNvPr id="1047" name="Picture 23" descr="ppt_camo_bkgrnd-03"/>
            <p:cNvPicPr>
              <a:picLocks noChangeAspect="1" noChangeArrowheads="1"/>
            </p:cNvPicPr>
            <p:nvPr userDrawn="1"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0" y="0"/>
              <a:ext cx="5760" cy="4322"/>
            </a:xfrm>
            <a:prstGeom prst="rect">
              <a:avLst/>
            </a:prstGeom>
            <a:noFill/>
          </p:spPr>
        </p:pic>
        <p:pic>
          <p:nvPicPr>
            <p:cNvPr id="1045" name="Picture 21" descr="white_curve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2502" y="990"/>
              <a:ext cx="3258" cy="3330"/>
            </a:xfrm>
            <a:prstGeom prst="rect">
              <a:avLst/>
            </a:prstGeom>
            <a:noFill/>
          </p:spPr>
        </p:pic>
      </p:grpSp>
      <p:pic>
        <p:nvPicPr>
          <p:cNvPr id="1032" name="Picture 8" descr="USACE_logo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44475" y="5141913"/>
            <a:ext cx="1371600" cy="938212"/>
          </a:xfrm>
          <a:prstGeom prst="rect">
            <a:avLst/>
          </a:prstGeom>
          <a:noFill/>
        </p:spPr>
      </p:pic>
      <p:sp>
        <p:nvSpPr>
          <p:cNvPr id="1043" name="Line 19"/>
          <p:cNvSpPr>
            <a:spLocks noChangeShapeType="1"/>
          </p:cNvSpPr>
          <p:nvPr userDrawn="1"/>
        </p:nvSpPr>
        <p:spPr bwMode="auto">
          <a:xfrm>
            <a:off x="5343525" y="3352800"/>
            <a:ext cx="3810000" cy="0"/>
          </a:xfrm>
          <a:prstGeom prst="line">
            <a:avLst/>
          </a:prstGeom>
          <a:noFill/>
          <a:ln w="635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304800"/>
            <a:ext cx="6324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PRESENTATION TITLE</a:t>
            </a:r>
          </a:p>
        </p:txBody>
      </p:sp>
      <p:sp>
        <p:nvSpPr>
          <p:cNvPr id="1033" name="Text Box 9"/>
          <p:cNvSpPr txBox="1">
            <a:spLocks noChangeArrowheads="1"/>
          </p:cNvSpPr>
          <p:nvPr userDrawn="1"/>
        </p:nvSpPr>
        <p:spPr bwMode="auto">
          <a:xfrm>
            <a:off x="152400" y="6156325"/>
            <a:ext cx="35972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b="1"/>
              <a:t>US Army Corps of Engineers</a:t>
            </a:r>
          </a:p>
          <a:p>
            <a:r>
              <a:rPr lang="en-US" b="1"/>
              <a:t>BUILDING STRONG</a:t>
            </a:r>
            <a:r>
              <a:rPr lang="en-US" sz="1400" b="1" baseline="-25000"/>
              <a:t>®</a:t>
            </a:r>
          </a:p>
        </p:txBody>
      </p:sp>
      <p:sp>
        <p:nvSpPr>
          <p:cNvPr id="1059" name="Oval 35"/>
          <p:cNvSpPr>
            <a:spLocks noChangeArrowheads="1"/>
          </p:cNvSpPr>
          <p:nvPr userDrawn="1"/>
        </p:nvSpPr>
        <p:spPr bwMode="auto">
          <a:xfrm rot="3266737">
            <a:off x="5072063" y="704850"/>
            <a:ext cx="3048000" cy="4876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060" name="Picture 36" descr="test"/>
          <p:cNvPicPr preferRelativeResize="0">
            <a:picLocks noChangeAspect="1" noChangeArrowheads="1"/>
          </p:cNvPicPr>
          <p:nvPr userDrawn="1"/>
        </p:nvPicPr>
        <p:blipFill>
          <a:blip r:embed="rId16" cstate="print">
            <a:clrChange>
              <a:clrFrom>
                <a:srgbClr val="FCFAFB"/>
              </a:clrFrom>
              <a:clrTo>
                <a:srgbClr val="FCFA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70225" y="695325"/>
            <a:ext cx="6102350" cy="6181725"/>
          </a:xfrm>
          <a:prstGeom prst="rect">
            <a:avLst/>
          </a:prstGeom>
          <a:noFill/>
        </p:spPr>
      </p:pic>
      <p:grpSp>
        <p:nvGrpSpPr>
          <p:cNvPr id="1062" name="Group 38"/>
          <p:cNvGrpSpPr>
            <a:grpSpLocks/>
          </p:cNvGrpSpPr>
          <p:nvPr userDrawn="1"/>
        </p:nvGrpSpPr>
        <p:grpSpPr bwMode="auto">
          <a:xfrm>
            <a:off x="9525000" y="2057400"/>
            <a:ext cx="1063625" cy="1600200"/>
            <a:chOff x="4464" y="432"/>
            <a:chExt cx="3840" cy="5775"/>
          </a:xfrm>
        </p:grpSpPr>
        <p:sp>
          <p:nvSpPr>
            <p:cNvPr id="1063" name="Rectangle 39"/>
            <p:cNvSpPr>
              <a:spLocks noChangeArrowheads="1"/>
            </p:cNvSpPr>
            <p:nvPr/>
          </p:nvSpPr>
          <p:spPr bwMode="auto">
            <a:xfrm>
              <a:off x="4896" y="864"/>
              <a:ext cx="3024" cy="489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64" name="Picture 40" descr="MVS Aerial 2 "/>
            <p:cNvPicPr preferRelativeResize="0">
              <a:picLocks noChangeAspect="1" noChangeArrowheads="1"/>
            </p:cNvPicPr>
            <p:nvPr/>
          </p:nvPicPr>
          <p:blipFill>
            <a:blip r:embed="rId17" cstate="print">
              <a:clrChange>
                <a:clrFrom>
                  <a:srgbClr val="FAF6F7"/>
                </a:clrFrom>
                <a:clrTo>
                  <a:srgbClr val="FAF6F7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464" y="432"/>
              <a:ext cx="3840" cy="5775"/>
            </a:xfrm>
            <a:prstGeom prst="rect">
              <a:avLst/>
            </a:prstGeom>
            <a:noFill/>
          </p:spPr>
        </p:pic>
      </p:grpSp>
      <p:pic>
        <p:nvPicPr>
          <p:cNvPr id="1065" name="Picture 41" descr="MVK foggybridges"/>
          <p:cNvPicPr preferRelativeResize="0">
            <a:picLocks noChangeAspect="1" noChangeArrowheads="1"/>
          </p:cNvPicPr>
          <p:nvPr userDrawn="1"/>
        </p:nvPicPr>
        <p:blipFill>
          <a:blip r:embed="rId18" cstate="print">
            <a:clrChange>
              <a:clrFrom>
                <a:srgbClr val="F7F3F4"/>
              </a:clrFrom>
              <a:clrTo>
                <a:srgbClr val="F7F3F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30000" y="609600"/>
            <a:ext cx="1752600" cy="1133475"/>
          </a:xfrm>
          <a:prstGeom prst="rect">
            <a:avLst/>
          </a:prstGeom>
          <a:noFill/>
        </p:spPr>
      </p:pic>
      <p:pic>
        <p:nvPicPr>
          <p:cNvPr id="1066" name="Picture 42" descr="MVP Saint Anthony Falls 3"/>
          <p:cNvPicPr preferRelativeResize="0">
            <a:picLocks noChangeAspect="1" noChangeArrowheads="1"/>
          </p:cNvPicPr>
          <p:nvPr userDrawn="1"/>
        </p:nvPicPr>
        <p:blipFill>
          <a:blip r:embed="rId19" cstate="print">
            <a:clrChange>
              <a:clrFrom>
                <a:srgbClr val="FEFAFB"/>
              </a:clrFrom>
              <a:clrTo>
                <a:srgbClr val="FEFA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0" y="5257800"/>
            <a:ext cx="1676400" cy="1317625"/>
          </a:xfrm>
          <a:prstGeom prst="rect">
            <a:avLst/>
          </a:prstGeom>
          <a:noFill/>
        </p:spPr>
      </p:pic>
      <p:grpSp>
        <p:nvGrpSpPr>
          <p:cNvPr id="1067" name="Group 43"/>
          <p:cNvGrpSpPr>
            <a:grpSpLocks/>
          </p:cNvGrpSpPr>
          <p:nvPr userDrawn="1"/>
        </p:nvGrpSpPr>
        <p:grpSpPr bwMode="auto">
          <a:xfrm>
            <a:off x="9677400" y="5688013"/>
            <a:ext cx="2286000" cy="1169987"/>
            <a:chOff x="-6192" y="1728"/>
            <a:chExt cx="4512" cy="3008"/>
          </a:xfrm>
        </p:grpSpPr>
        <p:sp>
          <p:nvSpPr>
            <p:cNvPr id="1068" name="Rectangle 44"/>
            <p:cNvSpPr>
              <a:spLocks noChangeArrowheads="1"/>
            </p:cNvSpPr>
            <p:nvPr/>
          </p:nvSpPr>
          <p:spPr bwMode="auto">
            <a:xfrm>
              <a:off x="-5856" y="2160"/>
              <a:ext cx="3984" cy="231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69" name="Picture 45" descr="MVM Memphis aerial w-barge"/>
            <p:cNvPicPr preferRelativeResize="0">
              <a:picLocks noChangeAspect="1" noChangeArrowheads="1"/>
            </p:cNvPicPr>
            <p:nvPr/>
          </p:nvPicPr>
          <p:blipFill>
            <a:blip r:embed="rId20" cstate="print">
              <a:clrChange>
                <a:clrFrom>
                  <a:srgbClr val="FEFAF9"/>
                </a:clrFrom>
                <a:clrTo>
                  <a:srgbClr val="FEFAF9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6192" y="1728"/>
              <a:ext cx="4512" cy="3008"/>
            </a:xfrm>
            <a:prstGeom prst="rect">
              <a:avLst/>
            </a:prstGeom>
            <a:noFill/>
          </p:spPr>
        </p:pic>
      </p:grpSp>
      <p:pic>
        <p:nvPicPr>
          <p:cNvPr id="1070" name="Picture 46" descr="MVR Clock Tower"/>
          <p:cNvPicPr preferRelativeResize="0">
            <a:picLocks noChangeAspect="1" noChangeArrowheads="1"/>
          </p:cNvPicPr>
          <p:nvPr userDrawn="1"/>
        </p:nvPicPr>
        <p:blipFill>
          <a:blip r:embed="rId21" cstate="print">
            <a:clrChange>
              <a:clrFrom>
                <a:srgbClr val="FDF9FA"/>
              </a:clrFrom>
              <a:clrTo>
                <a:srgbClr val="FDF9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896600" y="2209800"/>
            <a:ext cx="1085850" cy="1447800"/>
          </a:xfrm>
          <a:prstGeom prst="rect">
            <a:avLst/>
          </a:prstGeom>
          <a:noFill/>
        </p:spPr>
      </p:pic>
      <p:pic>
        <p:nvPicPr>
          <p:cNvPr id="1071" name="Picture 47" descr="New Orleans superdome"/>
          <p:cNvPicPr preferRelativeResize="0">
            <a:picLocks noChangeAspect="1" noChangeArrowheads="1"/>
          </p:cNvPicPr>
          <p:nvPr userDrawn="1"/>
        </p:nvPicPr>
        <p:blipFill>
          <a:blip r:embed="rId22" cstate="print">
            <a:clrChange>
              <a:clrFrom>
                <a:srgbClr val="FEFAFB"/>
              </a:clrFrom>
              <a:clrTo>
                <a:srgbClr val="FEFA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677400" y="4191000"/>
            <a:ext cx="1676400" cy="1125538"/>
          </a:xfrm>
          <a:prstGeom prst="rect">
            <a:avLst/>
          </a:prstGeom>
          <a:noFill/>
        </p:spPr>
      </p:pic>
      <p:sp>
        <p:nvSpPr>
          <p:cNvPr id="1061" name="Arc 37"/>
          <p:cNvSpPr>
            <a:spLocks/>
          </p:cNvSpPr>
          <p:nvPr userDrawn="1"/>
        </p:nvSpPr>
        <p:spPr bwMode="auto">
          <a:xfrm rot="16200000">
            <a:off x="3114675" y="819150"/>
            <a:ext cx="6096000" cy="60198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5" name="Picture 13" descr="ppt_camo_bkgrnd-02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 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576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fld id="{2A76E36F-CEDF-4ED8-9320-1BFFFC0402CA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3080" name="Picture 8" descr="USACE_logo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004175" y="5638800"/>
            <a:ext cx="758825" cy="519113"/>
          </a:xfrm>
          <a:prstGeom prst="rect">
            <a:avLst/>
          </a:prstGeom>
          <a:noFill/>
        </p:spPr>
      </p:pic>
      <p:sp>
        <p:nvSpPr>
          <p:cNvPr id="3081" name="Text Box 9"/>
          <p:cNvSpPr txBox="1">
            <a:spLocks noChangeArrowheads="1"/>
          </p:cNvSpPr>
          <p:nvPr userDrawn="1"/>
        </p:nvSpPr>
        <p:spPr bwMode="auto">
          <a:xfrm>
            <a:off x="6223000" y="6340475"/>
            <a:ext cx="26066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/>
            <a:r>
              <a:rPr lang="en-US" sz="1400" b="1"/>
              <a:t>BUILDING STRONG</a:t>
            </a:r>
            <a:r>
              <a:rPr lang="en-US" sz="1400" b="1" baseline="-25000"/>
              <a:t>®</a:t>
            </a:r>
          </a:p>
        </p:txBody>
      </p:sp>
      <p:sp>
        <p:nvSpPr>
          <p:cNvPr id="3082" name="Line 10"/>
          <p:cNvSpPr>
            <a:spLocks noChangeShapeType="1"/>
          </p:cNvSpPr>
          <p:nvPr userDrawn="1"/>
        </p:nvSpPr>
        <p:spPr bwMode="auto">
          <a:xfrm flipH="1">
            <a:off x="457200" y="6248400"/>
            <a:ext cx="822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SzPct val="75000"/>
        <a:buFont typeface="Arial" charset="0"/>
        <a:buChar char="►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SzPct val="75000"/>
        <a:buFont typeface="Wingdings 3" pitchFamily="18" charset="2"/>
        <a:buChar char="w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304800"/>
            <a:ext cx="7772400" cy="1470025"/>
          </a:xfrm>
        </p:spPr>
        <p:txBody>
          <a:bodyPr/>
          <a:lstStyle/>
          <a:p>
            <a:r>
              <a:rPr lang="en-US" dirty="0" smtClean="0"/>
              <a:t>Corps Reservoirs</a:t>
            </a:r>
            <a:endParaRPr lang="en-US" dirty="0"/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152400" y="1981200"/>
            <a:ext cx="3810000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 smtClean="0"/>
              <a:t>Elizabeth Nelsen and Brian Johnson</a:t>
            </a:r>
            <a:endParaRPr lang="en-US" sz="1600" b="1" dirty="0"/>
          </a:p>
          <a:p>
            <a:pPr>
              <a:spcBef>
                <a:spcPct val="50000"/>
              </a:spcBef>
            </a:pPr>
            <a:r>
              <a:rPr lang="en-US" sz="1400" dirty="0"/>
              <a:t>Hydraulic </a:t>
            </a:r>
            <a:r>
              <a:rPr lang="en-US" sz="1400" dirty="0" smtClean="0"/>
              <a:t>Engineers </a:t>
            </a:r>
            <a:endParaRPr lang="en-US" sz="1400" dirty="0"/>
          </a:p>
          <a:p>
            <a:pPr>
              <a:spcBef>
                <a:spcPct val="50000"/>
              </a:spcBef>
            </a:pPr>
            <a:r>
              <a:rPr lang="en-US" sz="1400" dirty="0" smtClean="0"/>
              <a:t>29 Mar, 2012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Red River of the North</a:t>
            </a:r>
            <a:endParaRPr lang="en-US" dirty="0"/>
          </a:p>
        </p:txBody>
      </p:sp>
      <p:pic>
        <p:nvPicPr>
          <p:cNvPr id="70664" name="Picture 8" descr="Map of Red River Bas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1371600"/>
            <a:ext cx="5715000" cy="4572000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6705600" y="48006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6553200" y="40386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6400800" y="27432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257800" y="4800600"/>
            <a:ext cx="1371600" cy="261610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Breckenridge, MN</a:t>
            </a:r>
            <a:endParaRPr lang="en-US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6705600" y="4114800"/>
            <a:ext cx="1219200" cy="261610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Moorhead, MN</a:t>
            </a:r>
            <a:endParaRPr lang="en-US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4800600" y="2667000"/>
            <a:ext cx="1600200" cy="261610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East Grand Forks, MN</a:t>
            </a:r>
            <a:endParaRPr lang="en-US" sz="1100" dirty="0"/>
          </a:p>
        </p:txBody>
      </p:sp>
      <p:sp>
        <p:nvSpPr>
          <p:cNvPr id="11" name="Oval 10"/>
          <p:cNvSpPr/>
          <p:nvPr/>
        </p:nvSpPr>
        <p:spPr>
          <a:xfrm>
            <a:off x="3657600" y="44958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810000" y="4419600"/>
            <a:ext cx="457200" cy="261610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City</a:t>
            </a:r>
            <a:endParaRPr lang="en-US" sz="1100" dirty="0"/>
          </a:p>
        </p:txBody>
      </p:sp>
      <p:sp>
        <p:nvSpPr>
          <p:cNvPr id="13" name="TextBox 12"/>
          <p:cNvSpPr txBox="1"/>
          <p:nvPr/>
        </p:nvSpPr>
        <p:spPr>
          <a:xfrm>
            <a:off x="3505200" y="5257800"/>
            <a:ext cx="12192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No needed.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3352800" cy="2895600"/>
          </a:xfrm>
        </p:spPr>
        <p:txBody>
          <a:bodyPr/>
          <a:lstStyle/>
          <a:p>
            <a:r>
              <a:rPr lang="en-US" sz="2400" dirty="0" smtClean="0"/>
              <a:t>All </a:t>
            </a:r>
            <a:r>
              <a:rPr lang="en-US" sz="2400" dirty="0" smtClean="0"/>
              <a:t>reservoirs are at conservation.</a:t>
            </a:r>
          </a:p>
          <a:p>
            <a:r>
              <a:rPr lang="en-US" sz="2400" dirty="0" smtClean="0"/>
              <a:t>Red Lake’s inflow is greater than normal, the rest of the reservoirs are outflow = inflow.  </a:t>
            </a:r>
            <a:endParaRPr lang="en-US" sz="2400" dirty="0" smtClean="0"/>
          </a:p>
        </p:txBody>
      </p:sp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838200" y="3810000"/>
          <a:ext cx="1892300" cy="2547252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673100"/>
                <a:gridCol w="609600"/>
                <a:gridCol w="609600"/>
              </a:tblGrid>
              <a:tr h="212271"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/>
                        <a:t>Current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/>
                        <a:t>Min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1227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sng" strike="noStrike"/>
                        <a:t>Site</a:t>
                      </a:r>
                      <a:endParaRPr lang="en-US" sz="1100" b="0" i="0" u="sng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sng" strike="noStrike"/>
                        <a:t>Outflow</a:t>
                      </a:r>
                      <a:endParaRPr lang="en-US" sz="1100" b="0" i="0" u="sng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sng" strike="noStrike"/>
                        <a:t>Outflow</a:t>
                      </a:r>
                      <a:endParaRPr lang="en-US" sz="1100" b="0" i="0" u="sng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12271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1227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/>
                        <a:t>Traverse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/>
                        <a:t>150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/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12271"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1227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/>
                        <a:t>Orwell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630</a:t>
                      </a:r>
                      <a:endParaRPr lang="en-US" sz="11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/>
                        <a:t>80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12271"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1227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/>
                        <a:t>Baldhill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/>
                        <a:t>420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/>
                        <a:t>13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12271"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1227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err="1" smtClean="0"/>
                        <a:t>Homme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/>
                        <a:t>25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/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12271"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1227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/>
                        <a:t>Red Lake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/>
                        <a:t>850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  <a:endParaRPr lang="en-US" sz="11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Minnesota River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2971800" cy="4495800"/>
          </a:xfrm>
        </p:spPr>
        <p:txBody>
          <a:bodyPr/>
          <a:lstStyle/>
          <a:p>
            <a:r>
              <a:rPr lang="en-US" sz="2400" dirty="0" smtClean="0"/>
              <a:t>Highway 75 and Marsh Lake are at conservation.</a:t>
            </a:r>
          </a:p>
          <a:p>
            <a:r>
              <a:rPr lang="en-US" sz="2400" dirty="0" smtClean="0"/>
              <a:t>Lac qui Parle is half a foot above conservation until June 1.</a:t>
            </a:r>
          </a:p>
          <a:p>
            <a:r>
              <a:rPr lang="en-US" sz="2400" dirty="0" smtClean="0"/>
              <a:t>Outflow = Inflow.</a:t>
            </a:r>
            <a:endParaRPr lang="en-US" sz="2400" dirty="0"/>
          </a:p>
        </p:txBody>
      </p:sp>
      <p:pic>
        <p:nvPicPr>
          <p:cNvPr id="95234" name="Picture 2" descr="Map of Minnesota River Bas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914400"/>
            <a:ext cx="5057775" cy="5240971"/>
          </a:xfrm>
          <a:prstGeom prst="rect">
            <a:avLst/>
          </a:prstGeom>
          <a:noFill/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838200" y="4572000"/>
          <a:ext cx="2120900" cy="1273626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754414"/>
                <a:gridCol w="683243"/>
                <a:gridCol w="683243"/>
              </a:tblGrid>
              <a:tr h="212271"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/>
                        <a:t>Current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/>
                        <a:t>Min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1227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sng" strike="noStrike"/>
                        <a:t>Site</a:t>
                      </a:r>
                      <a:endParaRPr lang="en-US" sz="1100" b="0" i="0" u="sng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sng" strike="noStrike"/>
                        <a:t>Outflow</a:t>
                      </a:r>
                      <a:endParaRPr lang="en-US" sz="1100" b="0" i="0" u="sng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sng" strike="noStrike"/>
                        <a:t>Outflow</a:t>
                      </a:r>
                      <a:endParaRPr lang="en-US" sz="1100" b="0" i="0" u="sng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12271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1227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chemeClr val="dk1"/>
                          </a:solidFill>
                          <a:latin typeface="+mn-lt"/>
                        </a:rPr>
                        <a:t>Highway</a:t>
                      </a:r>
                      <a:r>
                        <a:rPr lang="en-US" sz="1100" b="0" i="0" u="none" strike="noStrike" baseline="0" dirty="0" smtClean="0">
                          <a:solidFill>
                            <a:schemeClr val="dk1"/>
                          </a:solidFill>
                          <a:latin typeface="+mn-lt"/>
                        </a:rPr>
                        <a:t> 75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/>
                        <a:t>350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/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12271"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1227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/>
                        <a:t>LQP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1500</a:t>
                      </a:r>
                      <a:endParaRPr lang="en-US" sz="11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/>
                        <a:t>20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Headwaters of the Mississippi</a:t>
            </a:r>
            <a:endParaRPr lang="en-US" dirty="0"/>
          </a:p>
        </p:txBody>
      </p:sp>
      <p:pic>
        <p:nvPicPr>
          <p:cNvPr id="96258" name="Picture 2" descr="Mississippi River Headwaters Ma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838200"/>
            <a:ext cx="4038600" cy="560136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724400" y="5867400"/>
            <a:ext cx="12192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No needed.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4876800" y="49530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029200" y="4876800"/>
            <a:ext cx="457200" cy="261610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City</a:t>
            </a:r>
            <a:endParaRPr lang="en-US" sz="1100" dirty="0"/>
          </a:p>
        </p:txBody>
      </p:sp>
      <p:sp>
        <p:nvSpPr>
          <p:cNvPr id="8" name="Oval 7"/>
          <p:cNvSpPr/>
          <p:nvPr/>
        </p:nvSpPr>
        <p:spPr>
          <a:xfrm>
            <a:off x="7543800" y="28956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6858000" y="33528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8229600" y="57912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6172200" y="12192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181600" y="1143000"/>
            <a:ext cx="990600" cy="261610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Bemidji, MN</a:t>
            </a:r>
            <a:endParaRPr lang="en-US" sz="1100" dirty="0"/>
          </a:p>
        </p:txBody>
      </p:sp>
      <p:sp>
        <p:nvSpPr>
          <p:cNvPr id="13" name="TextBox 12"/>
          <p:cNvSpPr txBox="1"/>
          <p:nvPr/>
        </p:nvSpPr>
        <p:spPr>
          <a:xfrm>
            <a:off x="7848600" y="2895600"/>
            <a:ext cx="838200" cy="261610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Aitkin, MN</a:t>
            </a:r>
            <a:endParaRPr lang="en-US" sz="1100" dirty="0"/>
          </a:p>
        </p:txBody>
      </p:sp>
      <p:sp>
        <p:nvSpPr>
          <p:cNvPr id="14" name="TextBox 13"/>
          <p:cNvSpPr txBox="1"/>
          <p:nvPr/>
        </p:nvSpPr>
        <p:spPr>
          <a:xfrm>
            <a:off x="7086600" y="3429000"/>
            <a:ext cx="1066800" cy="261610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Brainerd, MN</a:t>
            </a:r>
            <a:endParaRPr lang="en-US" sz="1100" dirty="0"/>
          </a:p>
        </p:txBody>
      </p:sp>
      <p:sp>
        <p:nvSpPr>
          <p:cNvPr id="15" name="TextBox 14"/>
          <p:cNvSpPr txBox="1"/>
          <p:nvPr/>
        </p:nvSpPr>
        <p:spPr>
          <a:xfrm>
            <a:off x="7162800" y="5943600"/>
            <a:ext cx="1066800" cy="261610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St. Paul, MN</a:t>
            </a:r>
            <a:endParaRPr lang="en-US" sz="1100" dirty="0"/>
          </a:p>
        </p:txBody>
      </p:sp>
      <p:sp>
        <p:nvSpPr>
          <p:cNvPr id="16" name="TextBox 15"/>
          <p:cNvSpPr txBox="1"/>
          <p:nvPr/>
        </p:nvSpPr>
        <p:spPr>
          <a:xfrm>
            <a:off x="7467600" y="5638800"/>
            <a:ext cx="609600" cy="261610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Lock 1</a:t>
            </a:r>
            <a:endParaRPr lang="en-US" sz="1100" dirty="0"/>
          </a:p>
        </p:txBody>
      </p:sp>
      <p:sp>
        <p:nvSpPr>
          <p:cNvPr id="17" name="TextBox 16"/>
          <p:cNvSpPr txBox="1"/>
          <p:nvPr/>
        </p:nvSpPr>
        <p:spPr>
          <a:xfrm>
            <a:off x="8458200" y="5791200"/>
            <a:ext cx="609600" cy="261610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Lock 2</a:t>
            </a:r>
            <a:endParaRPr lang="en-US" sz="1100" dirty="0"/>
          </a:p>
        </p:txBody>
      </p:sp>
      <p:sp>
        <p:nvSpPr>
          <p:cNvPr id="18" name="TextBox 17"/>
          <p:cNvSpPr txBox="1"/>
          <p:nvPr/>
        </p:nvSpPr>
        <p:spPr>
          <a:xfrm>
            <a:off x="8229600" y="5334000"/>
            <a:ext cx="457200" cy="261610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SAF</a:t>
            </a:r>
            <a:endParaRPr lang="en-US" sz="1100" dirty="0"/>
          </a:p>
        </p:txBody>
      </p:sp>
      <p:sp>
        <p:nvSpPr>
          <p:cNvPr id="19" name="TextBox 18"/>
          <p:cNvSpPr txBox="1"/>
          <p:nvPr/>
        </p:nvSpPr>
        <p:spPr>
          <a:xfrm>
            <a:off x="6172200" y="3124200"/>
            <a:ext cx="457200" cy="261610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Gull</a:t>
            </a:r>
            <a:endParaRPr lang="en-US" sz="1100" dirty="0"/>
          </a:p>
        </p:txBody>
      </p:sp>
      <p:sp>
        <p:nvSpPr>
          <p:cNvPr id="20" name="TextBox 19"/>
          <p:cNvSpPr txBox="1"/>
          <p:nvPr/>
        </p:nvSpPr>
        <p:spPr>
          <a:xfrm>
            <a:off x="6172200" y="2438400"/>
            <a:ext cx="914400" cy="261610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Cross/Pine</a:t>
            </a:r>
            <a:endParaRPr lang="en-US" sz="1100" dirty="0"/>
          </a:p>
        </p:txBody>
      </p:sp>
      <p:sp>
        <p:nvSpPr>
          <p:cNvPr id="21" name="TextBox 20"/>
          <p:cNvSpPr txBox="1"/>
          <p:nvPr/>
        </p:nvSpPr>
        <p:spPr>
          <a:xfrm>
            <a:off x="8077200" y="2286000"/>
            <a:ext cx="609600" cy="261610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Sandy</a:t>
            </a:r>
            <a:endParaRPr lang="en-US" sz="1100" dirty="0"/>
          </a:p>
        </p:txBody>
      </p:sp>
      <p:sp>
        <p:nvSpPr>
          <p:cNvPr id="22" name="TextBox 21"/>
          <p:cNvSpPr txBox="1"/>
          <p:nvPr/>
        </p:nvSpPr>
        <p:spPr>
          <a:xfrm>
            <a:off x="7848600" y="1676400"/>
            <a:ext cx="914400" cy="261610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dirty="0" err="1" smtClean="0"/>
              <a:t>Pokegama</a:t>
            </a:r>
            <a:endParaRPr lang="en-US" sz="1100" dirty="0"/>
          </a:p>
        </p:txBody>
      </p:sp>
      <p:sp>
        <p:nvSpPr>
          <p:cNvPr id="23" name="TextBox 22"/>
          <p:cNvSpPr txBox="1"/>
          <p:nvPr/>
        </p:nvSpPr>
        <p:spPr>
          <a:xfrm>
            <a:off x="7086600" y="1143000"/>
            <a:ext cx="1143000" cy="261610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dirty="0" err="1" smtClean="0"/>
              <a:t>Winnibigoshish</a:t>
            </a:r>
            <a:endParaRPr lang="en-US" sz="1100" dirty="0"/>
          </a:p>
        </p:txBody>
      </p:sp>
      <p:sp>
        <p:nvSpPr>
          <p:cNvPr id="24" name="TextBox 23"/>
          <p:cNvSpPr txBox="1"/>
          <p:nvPr/>
        </p:nvSpPr>
        <p:spPr>
          <a:xfrm>
            <a:off x="6248400" y="1600200"/>
            <a:ext cx="609600" cy="261610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Leech</a:t>
            </a:r>
            <a:endParaRPr lang="en-US" sz="1100" dirty="0"/>
          </a:p>
        </p:txBody>
      </p:sp>
      <p:graphicFrame>
        <p:nvGraphicFramePr>
          <p:cNvPr id="27" name="Content Placeholder 26"/>
          <p:cNvGraphicFramePr>
            <a:graphicFrameLocks noGrp="1"/>
          </p:cNvGraphicFramePr>
          <p:nvPr>
            <p:ph idx="1"/>
          </p:nvPr>
        </p:nvGraphicFramePr>
        <p:xfrm>
          <a:off x="152400" y="1828800"/>
          <a:ext cx="5003800" cy="2971794"/>
        </p:xfrm>
        <a:graphic>
          <a:graphicData uri="http://schemas.openxmlformats.org/drawingml/2006/table">
            <a:tbl>
              <a:tblPr/>
              <a:tblGrid>
                <a:gridCol w="673100"/>
                <a:gridCol w="609600"/>
                <a:gridCol w="673100"/>
                <a:gridCol w="609600"/>
                <a:gridCol w="609600"/>
                <a:gridCol w="609600"/>
                <a:gridCol w="609600"/>
                <a:gridCol w="609600"/>
              </a:tblGrid>
              <a:tr h="212271"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2271">
                <a:tc>
                  <a:txBody>
                    <a:bodyPr/>
                    <a:lstStyle/>
                    <a:p>
                      <a:pPr algn="r" fontAlgn="b"/>
                      <a:endParaRPr lang="en-US" sz="1100" b="0" i="0" u="sng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sng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sng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sng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sng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sng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sng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sng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2271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2271"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2271"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2271"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2271"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2271"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2271"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2271"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2271"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2271"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2271"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2271"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/>
        </p:nvGraphicFramePr>
        <p:xfrm>
          <a:off x="152400" y="1752606"/>
          <a:ext cx="5003800" cy="2971794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673100"/>
                <a:gridCol w="609600"/>
                <a:gridCol w="673100"/>
                <a:gridCol w="609600"/>
                <a:gridCol w="609600"/>
                <a:gridCol w="609600"/>
                <a:gridCol w="609600"/>
                <a:gridCol w="609600"/>
              </a:tblGrid>
              <a:tr h="212271"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/>
                        <a:t>Current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/>
                        <a:t>Reservior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/>
                        <a:t>Federal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/>
                        <a:t>Running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/>
                        <a:t>Min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/>
                        <a:t>Lower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/>
                        <a:t>Trigger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1227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sng" strike="noStrike"/>
                        <a:t>Site</a:t>
                      </a:r>
                      <a:endParaRPr lang="en-US" sz="1100" b="0" i="0" u="sng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sng" strike="noStrike"/>
                        <a:t>Outflow</a:t>
                      </a:r>
                      <a:endParaRPr lang="en-US" sz="1100" b="0" i="0" u="sng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sng" strike="noStrike"/>
                        <a:t>Elevation</a:t>
                      </a:r>
                      <a:endParaRPr lang="en-US" sz="1100" b="0" i="0" u="sng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sng" strike="noStrike"/>
                        <a:t>Ave Min</a:t>
                      </a:r>
                      <a:endParaRPr lang="en-US" sz="1100" b="0" i="0" u="sng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sng" strike="noStrike"/>
                        <a:t>Average</a:t>
                      </a:r>
                      <a:endParaRPr lang="en-US" sz="1100" b="0" i="0" u="sng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sng" strike="noStrike"/>
                        <a:t>Outflow</a:t>
                      </a:r>
                      <a:endParaRPr lang="en-US" sz="1100" b="0" i="0" u="sng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sng" strike="noStrike"/>
                        <a:t>Outflow</a:t>
                      </a:r>
                      <a:endParaRPr lang="en-US" sz="1100" b="0" i="0" u="sng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sng" strike="noStrike"/>
                        <a:t>Res Elev</a:t>
                      </a:r>
                      <a:endParaRPr lang="en-US" sz="1100" b="0" i="0" u="sng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12271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1227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/>
                        <a:t>Gull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/>
                        <a:t>42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/>
                        <a:t>1194.02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/>
                        <a:t>30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/>
                        <a:t>66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/>
                        <a:t>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/>
                        <a:t>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/>
                        <a:t>1192.75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12271"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1227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/>
                        <a:t>Cross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/>
                        <a:t>33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/>
                        <a:t>1228.94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/>
                        <a:t>90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/>
                        <a:t>178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/>
                        <a:t>30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/>
                        <a:t>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/>
                        <a:t>1225.32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12271"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1227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/>
                        <a:t>Sandy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/>
                        <a:t>21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/>
                        <a:t>1215.51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/>
                        <a:t>80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/>
                        <a:t>66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/>
                        <a:t>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/>
                        <a:t>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/>
                        <a:t>1214.31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12271"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1227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/>
                        <a:t>Pokeg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/>
                        <a:t>440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/>
                        <a:t>1272.26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/>
                        <a:t>200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/>
                        <a:t>658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/>
                        <a:t>200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/>
                        <a:t>W+L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/>
                        <a:t>1273.17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12271"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1227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/>
                        <a:t>Leech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/>
                        <a:t>138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/>
                        <a:t>1294.29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/>
                        <a:t>70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/>
                        <a:t>134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/>
                        <a:t>120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/>
                        <a:t>60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/>
                        <a:t>1292.7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12271"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1227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/>
                        <a:t>Winni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/>
                        <a:t>145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/>
                        <a:t>1297.51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/>
                        <a:t>150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/>
                        <a:t>417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/>
                        <a:t>100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/>
                        <a:t>50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/>
                        <a:t>1294.94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</TotalTime>
  <Words>217</Words>
  <Application>Microsoft Office PowerPoint</Application>
  <PresentationFormat>On-screen Show (4:3)</PresentationFormat>
  <Paragraphs>127</Paragraphs>
  <Slides>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6" baseType="lpstr">
      <vt:lpstr>Default Design</vt:lpstr>
      <vt:lpstr>Custom Design</vt:lpstr>
      <vt:lpstr>Corps Reservoirs</vt:lpstr>
      <vt:lpstr>Red River of the North</vt:lpstr>
      <vt:lpstr>Minnesota River</vt:lpstr>
      <vt:lpstr>Headwaters of the Mississippi</vt:lpstr>
    </vt:vector>
  </TitlesOfParts>
  <Company>US Army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b6imemb6</dc:creator>
  <cp:lastModifiedBy>Elizabeth Nelsen</cp:lastModifiedBy>
  <cp:revision>57</cp:revision>
  <dcterms:created xsi:type="dcterms:W3CDTF">2009-05-21T17:19:18Z</dcterms:created>
  <dcterms:modified xsi:type="dcterms:W3CDTF">2012-03-28T15:45:39Z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000800d041000000000001024120</vt:lpwstr>
  </property>
</Properties>
</file>