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ctiveX/activeX1.xml" ContentType="application/vnd.ms-office.activeX+xml"/>
  <Override PartName="/ppt/tags/tag1.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6" r:id="rId1"/>
  </p:sldMasterIdLst>
  <p:notesMasterIdLst>
    <p:notesMasterId r:id="rId42"/>
  </p:notesMasterIdLst>
  <p:handoutMasterIdLst>
    <p:handoutMasterId r:id="rId43"/>
  </p:handoutMasterIdLst>
  <p:sldIdLst>
    <p:sldId id="335" r:id="rId2"/>
    <p:sldId id="426" r:id="rId3"/>
    <p:sldId id="424" r:id="rId4"/>
    <p:sldId id="395" r:id="rId5"/>
    <p:sldId id="397" r:id="rId6"/>
    <p:sldId id="398" r:id="rId7"/>
    <p:sldId id="399" r:id="rId8"/>
    <p:sldId id="400" r:id="rId9"/>
    <p:sldId id="401" r:id="rId10"/>
    <p:sldId id="402" r:id="rId11"/>
    <p:sldId id="403" r:id="rId12"/>
    <p:sldId id="404" r:id="rId13"/>
    <p:sldId id="405" r:id="rId14"/>
    <p:sldId id="406" r:id="rId15"/>
    <p:sldId id="425" r:id="rId16"/>
    <p:sldId id="407" r:id="rId17"/>
    <p:sldId id="408" r:id="rId18"/>
    <p:sldId id="409" r:id="rId19"/>
    <p:sldId id="415" r:id="rId20"/>
    <p:sldId id="410" r:id="rId21"/>
    <p:sldId id="411" r:id="rId22"/>
    <p:sldId id="429" r:id="rId23"/>
    <p:sldId id="430" r:id="rId24"/>
    <p:sldId id="431" r:id="rId25"/>
    <p:sldId id="432" r:id="rId26"/>
    <p:sldId id="433" r:id="rId27"/>
    <p:sldId id="413" r:id="rId28"/>
    <p:sldId id="412" r:id="rId29"/>
    <p:sldId id="434" r:id="rId30"/>
    <p:sldId id="435" r:id="rId31"/>
    <p:sldId id="422" r:id="rId32"/>
    <p:sldId id="423" r:id="rId33"/>
    <p:sldId id="414" r:id="rId34"/>
    <p:sldId id="417" r:id="rId35"/>
    <p:sldId id="419" r:id="rId36"/>
    <p:sldId id="418" r:id="rId37"/>
    <p:sldId id="416" r:id="rId38"/>
    <p:sldId id="421" r:id="rId39"/>
    <p:sldId id="428" r:id="rId40"/>
    <p:sldId id="427" r:id="rId41"/>
  </p:sldIdLst>
  <p:sldSz cx="9144000" cy="6858000" type="screen4x3"/>
  <p:notesSz cx="6858000" cy="9296400"/>
  <p:defaultTex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CC"/>
    <a:srgbClr val="FFFFFF"/>
    <a:srgbClr val="FFFF66"/>
    <a:srgbClr val="EAEAEA"/>
    <a:srgbClr val="DDDDDD"/>
    <a:srgbClr val="CCECFF"/>
    <a:srgbClr val="9933FF"/>
    <a:srgbClr val="CC00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71" autoAdjust="0"/>
    <p:restoredTop sz="90777" autoAdjust="0"/>
  </p:normalViewPr>
  <p:slideViewPr>
    <p:cSldViewPr>
      <p:cViewPr>
        <p:scale>
          <a:sx n="60" d="100"/>
          <a:sy n="60" d="100"/>
        </p:scale>
        <p:origin x="-1326"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82" d="100"/>
          <a:sy n="82" d="100"/>
        </p:scale>
        <p:origin x="-2016" y="-84"/>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activeX/activeX1.xml><?xml version="1.0" encoding="utf-8"?>
<ax:ocx xmlns:ax="http://schemas.microsoft.com/office/2006/activeX" xmlns:r="http://schemas.openxmlformats.org/officeDocument/2006/relationships" ax:classid="{8856F961-340A-11D0-A96B-00C04FD705A2}" ax:persistence="persistPropertyBag">
  <ax:ocxPr ax:name="ExtentX" ax:value="21802"/>
  <ax:ocxPr ax:name="ExtentY" ax:value="15663"/>
  <ax:ocxPr ax:name="ViewMode" ax:value="0"/>
  <ax:ocxPr ax:name="Offline" ax:value="0"/>
  <ax:ocxPr ax:name="Silent" ax:value="0"/>
  <ax:ocxPr ax:name="RegisterAsBrowser" ax:value="0"/>
  <ax:ocxPr ax:name="RegisterAsDropTarget" ax:value="0"/>
  <ax:ocxPr ax:name="AutoArrange" ax:value="0"/>
  <ax:ocxPr ax:name="NoClientEdge" ax:value="0"/>
  <ax:ocxPr ax:name="AlignLeft" ax:value="0"/>
  <ax:ocxPr ax:name="NoWebView" ax:value="0"/>
  <ax:ocxPr ax:name="HideFileNames" ax:value="0"/>
  <ax:ocxPr ax:name="SingleClick" ax:value="0"/>
  <ax:ocxPr ax:name="SingleSelection" ax:value="0"/>
  <ax:ocxPr ax:name="NoFolders" ax:value="0"/>
  <ax:ocxPr ax:name="Transparent" ax:value="0"/>
  <ax:ocxPr ax:name="ViewID" ax:value="{0057D0E0-3573-11CF-AE69-08002B2E1262}"/>
  <ax:ocxPr ax:name="Location" ax:value="http:///"/>
</ax:ocx>
</file>

<file path=ppt/drawings/_rels/vmlDrawing1.vml.rels><?xml version="1.0" encoding="UTF-8" standalone="yes"?>
<Relationships xmlns="http://schemas.openxmlformats.org/package/2006/relationships"><Relationship Id="rId1" Type="http://schemas.openxmlformats.org/officeDocument/2006/relationships/image" Target="../media/image4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1298" name="Rectangle 2"/>
          <p:cNvSpPr>
            <a:spLocks noGrp="1" noChangeArrowheads="1"/>
          </p:cNvSpPr>
          <p:nvPr>
            <p:ph type="hdr" sz="quarter"/>
          </p:nvPr>
        </p:nvSpPr>
        <p:spPr bwMode="auto">
          <a:xfrm>
            <a:off x="1" y="0"/>
            <a:ext cx="2972421" cy="465445"/>
          </a:xfrm>
          <a:prstGeom prst="rect">
            <a:avLst/>
          </a:prstGeom>
          <a:noFill/>
          <a:ln w="9525">
            <a:noFill/>
            <a:miter lim="800000"/>
            <a:headEnd/>
            <a:tailEnd/>
          </a:ln>
          <a:effectLst/>
        </p:spPr>
        <p:txBody>
          <a:bodyPr vert="horz" wrap="square" lIns="89739" tIns="44870" rIns="89739" bIns="44870" numCol="1" anchor="t" anchorCtr="0" compatLnSpc="1">
            <a:prstTxWarp prst="textNoShape">
              <a:avLst/>
            </a:prstTxWarp>
          </a:bodyPr>
          <a:lstStyle>
            <a:lvl1pPr eaLnBrk="1" hangingPunct="1">
              <a:defRPr sz="1200">
                <a:latin typeface="Arial" pitchFamily="34" charset="0"/>
              </a:defRPr>
            </a:lvl1pPr>
          </a:lstStyle>
          <a:p>
            <a:endParaRPr lang="en-US" dirty="0"/>
          </a:p>
        </p:txBody>
      </p:sp>
      <p:sp>
        <p:nvSpPr>
          <p:cNvPr id="311299" name="Rectangle 3"/>
          <p:cNvSpPr>
            <a:spLocks noGrp="1" noChangeArrowheads="1"/>
          </p:cNvSpPr>
          <p:nvPr>
            <p:ph type="dt" sz="quarter" idx="1"/>
          </p:nvPr>
        </p:nvSpPr>
        <p:spPr bwMode="auto">
          <a:xfrm>
            <a:off x="3884027" y="0"/>
            <a:ext cx="2972421" cy="465445"/>
          </a:xfrm>
          <a:prstGeom prst="rect">
            <a:avLst/>
          </a:prstGeom>
          <a:noFill/>
          <a:ln w="9525">
            <a:noFill/>
            <a:miter lim="800000"/>
            <a:headEnd/>
            <a:tailEnd/>
          </a:ln>
          <a:effectLst/>
        </p:spPr>
        <p:txBody>
          <a:bodyPr vert="horz" wrap="square" lIns="89739" tIns="44870" rIns="89739" bIns="44870" numCol="1" anchor="t" anchorCtr="0" compatLnSpc="1">
            <a:prstTxWarp prst="textNoShape">
              <a:avLst/>
            </a:prstTxWarp>
          </a:bodyPr>
          <a:lstStyle>
            <a:lvl1pPr algn="r" eaLnBrk="1" hangingPunct="1">
              <a:defRPr sz="1200">
                <a:latin typeface="Arial" pitchFamily="34" charset="0"/>
              </a:defRPr>
            </a:lvl1pPr>
          </a:lstStyle>
          <a:p>
            <a:endParaRPr lang="en-US" dirty="0"/>
          </a:p>
        </p:txBody>
      </p:sp>
      <p:sp>
        <p:nvSpPr>
          <p:cNvPr id="311300" name="Rectangle 4"/>
          <p:cNvSpPr>
            <a:spLocks noGrp="1" noChangeArrowheads="1"/>
          </p:cNvSpPr>
          <p:nvPr>
            <p:ph type="ftr" sz="quarter" idx="2"/>
          </p:nvPr>
        </p:nvSpPr>
        <p:spPr bwMode="auto">
          <a:xfrm>
            <a:off x="1" y="8829394"/>
            <a:ext cx="2972421" cy="465445"/>
          </a:xfrm>
          <a:prstGeom prst="rect">
            <a:avLst/>
          </a:prstGeom>
          <a:noFill/>
          <a:ln w="9525">
            <a:noFill/>
            <a:miter lim="800000"/>
            <a:headEnd/>
            <a:tailEnd/>
          </a:ln>
          <a:effectLst/>
        </p:spPr>
        <p:txBody>
          <a:bodyPr vert="horz" wrap="square" lIns="89739" tIns="44870" rIns="89739" bIns="44870" numCol="1" anchor="b" anchorCtr="0" compatLnSpc="1">
            <a:prstTxWarp prst="textNoShape">
              <a:avLst/>
            </a:prstTxWarp>
          </a:bodyPr>
          <a:lstStyle>
            <a:lvl1pPr eaLnBrk="1" hangingPunct="1">
              <a:defRPr sz="1200">
                <a:latin typeface="Arial" pitchFamily="34" charset="0"/>
              </a:defRPr>
            </a:lvl1pPr>
          </a:lstStyle>
          <a:p>
            <a:endParaRPr lang="en-US" dirty="0"/>
          </a:p>
        </p:txBody>
      </p:sp>
      <p:sp>
        <p:nvSpPr>
          <p:cNvPr id="311301" name="Rectangle 5"/>
          <p:cNvSpPr>
            <a:spLocks noGrp="1" noChangeArrowheads="1"/>
          </p:cNvSpPr>
          <p:nvPr>
            <p:ph type="sldNum" sz="quarter" idx="3"/>
          </p:nvPr>
        </p:nvSpPr>
        <p:spPr bwMode="auto">
          <a:xfrm>
            <a:off x="3884027" y="8829394"/>
            <a:ext cx="2972421" cy="465445"/>
          </a:xfrm>
          <a:prstGeom prst="rect">
            <a:avLst/>
          </a:prstGeom>
          <a:noFill/>
          <a:ln w="9525">
            <a:noFill/>
            <a:miter lim="800000"/>
            <a:headEnd/>
            <a:tailEnd/>
          </a:ln>
          <a:effectLst/>
        </p:spPr>
        <p:txBody>
          <a:bodyPr vert="horz" wrap="square" lIns="89739" tIns="44870" rIns="89739" bIns="44870" numCol="1" anchor="b" anchorCtr="0" compatLnSpc="1">
            <a:prstTxWarp prst="textNoShape">
              <a:avLst/>
            </a:prstTxWarp>
          </a:bodyPr>
          <a:lstStyle>
            <a:lvl1pPr algn="r" eaLnBrk="1" hangingPunct="1">
              <a:defRPr sz="1200">
                <a:latin typeface="Arial" pitchFamily="34" charset="0"/>
              </a:defRPr>
            </a:lvl1pPr>
          </a:lstStyle>
          <a:p>
            <a:fld id="{F8018F54-24D4-427E-A20F-7EEC62403FCA}" type="slidenum">
              <a:rPr lang="en-US"/>
              <a:pPr/>
              <a:t>‹#›</a:t>
            </a:fld>
            <a:endParaRPr lang="en-US" dirty="0"/>
          </a:p>
        </p:txBody>
      </p:sp>
    </p:spTree>
    <p:extLst>
      <p:ext uri="{BB962C8B-B14F-4D97-AF65-F5344CB8AC3E}">
        <p14:creationId xmlns:p14="http://schemas.microsoft.com/office/powerpoint/2010/main" val="29024032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1" y="0"/>
            <a:ext cx="2972421" cy="465445"/>
          </a:xfrm>
          <a:prstGeom prst="rect">
            <a:avLst/>
          </a:prstGeom>
          <a:noFill/>
          <a:ln w="9525">
            <a:noFill/>
            <a:miter lim="800000"/>
            <a:headEnd/>
            <a:tailEnd/>
          </a:ln>
          <a:effectLst/>
        </p:spPr>
        <p:txBody>
          <a:bodyPr vert="horz" wrap="square" lIns="92297" tIns="46148" rIns="92297" bIns="46148" numCol="1" anchor="t" anchorCtr="0" compatLnSpc="1">
            <a:prstTxWarp prst="textNoShape">
              <a:avLst/>
            </a:prstTxWarp>
          </a:bodyPr>
          <a:lstStyle>
            <a:lvl1pPr defTabSz="922320" eaLnBrk="1" hangingPunct="1">
              <a:defRPr sz="1200">
                <a:latin typeface="Arial" pitchFamily="34" charset="0"/>
              </a:defRPr>
            </a:lvl1pPr>
          </a:lstStyle>
          <a:p>
            <a:endParaRPr lang="en-US" dirty="0"/>
          </a:p>
        </p:txBody>
      </p:sp>
      <p:sp>
        <p:nvSpPr>
          <p:cNvPr id="54275" name="Rectangle 3"/>
          <p:cNvSpPr>
            <a:spLocks noGrp="1" noChangeArrowheads="1"/>
          </p:cNvSpPr>
          <p:nvPr>
            <p:ph type="dt" idx="1"/>
          </p:nvPr>
        </p:nvSpPr>
        <p:spPr bwMode="auto">
          <a:xfrm>
            <a:off x="3884027" y="0"/>
            <a:ext cx="2972421" cy="465445"/>
          </a:xfrm>
          <a:prstGeom prst="rect">
            <a:avLst/>
          </a:prstGeom>
          <a:noFill/>
          <a:ln w="9525">
            <a:noFill/>
            <a:miter lim="800000"/>
            <a:headEnd/>
            <a:tailEnd/>
          </a:ln>
          <a:effectLst/>
        </p:spPr>
        <p:txBody>
          <a:bodyPr vert="horz" wrap="square" lIns="92297" tIns="46148" rIns="92297" bIns="46148" numCol="1" anchor="t" anchorCtr="0" compatLnSpc="1">
            <a:prstTxWarp prst="textNoShape">
              <a:avLst/>
            </a:prstTxWarp>
          </a:bodyPr>
          <a:lstStyle>
            <a:lvl1pPr algn="r" defTabSz="922320" eaLnBrk="1" hangingPunct="1">
              <a:defRPr sz="1200">
                <a:latin typeface="Arial" pitchFamily="34" charset="0"/>
              </a:defRPr>
            </a:lvl1pPr>
          </a:lstStyle>
          <a:p>
            <a:endParaRPr lang="en-US" dirty="0"/>
          </a:p>
        </p:txBody>
      </p:sp>
      <p:sp>
        <p:nvSpPr>
          <p:cNvPr id="54276"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ffectLst/>
        </p:spPr>
      </p:sp>
      <p:sp>
        <p:nvSpPr>
          <p:cNvPr id="54277" name="Rectangle 5"/>
          <p:cNvSpPr>
            <a:spLocks noGrp="1" noChangeArrowheads="1"/>
          </p:cNvSpPr>
          <p:nvPr>
            <p:ph type="body" sz="quarter" idx="3"/>
          </p:nvPr>
        </p:nvSpPr>
        <p:spPr bwMode="auto">
          <a:xfrm>
            <a:off x="686421" y="4415478"/>
            <a:ext cx="5485158" cy="4184317"/>
          </a:xfrm>
          <a:prstGeom prst="rect">
            <a:avLst/>
          </a:prstGeom>
          <a:noFill/>
          <a:ln w="9525">
            <a:noFill/>
            <a:miter lim="800000"/>
            <a:headEnd/>
            <a:tailEnd/>
          </a:ln>
          <a:effectLst/>
        </p:spPr>
        <p:txBody>
          <a:bodyPr vert="horz" wrap="square" lIns="92297" tIns="46148" rIns="92297" bIns="4614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4278" name="Rectangle 6"/>
          <p:cNvSpPr>
            <a:spLocks noGrp="1" noChangeArrowheads="1"/>
          </p:cNvSpPr>
          <p:nvPr>
            <p:ph type="ftr" sz="quarter" idx="4"/>
          </p:nvPr>
        </p:nvSpPr>
        <p:spPr bwMode="auto">
          <a:xfrm>
            <a:off x="1" y="8829394"/>
            <a:ext cx="2972421" cy="465445"/>
          </a:xfrm>
          <a:prstGeom prst="rect">
            <a:avLst/>
          </a:prstGeom>
          <a:noFill/>
          <a:ln w="9525">
            <a:noFill/>
            <a:miter lim="800000"/>
            <a:headEnd/>
            <a:tailEnd/>
          </a:ln>
          <a:effectLst/>
        </p:spPr>
        <p:txBody>
          <a:bodyPr vert="horz" wrap="square" lIns="92297" tIns="46148" rIns="92297" bIns="46148" numCol="1" anchor="b" anchorCtr="0" compatLnSpc="1">
            <a:prstTxWarp prst="textNoShape">
              <a:avLst/>
            </a:prstTxWarp>
          </a:bodyPr>
          <a:lstStyle>
            <a:lvl1pPr defTabSz="922320" eaLnBrk="1" hangingPunct="1">
              <a:defRPr sz="1200">
                <a:latin typeface="Arial" pitchFamily="34" charset="0"/>
              </a:defRPr>
            </a:lvl1pPr>
          </a:lstStyle>
          <a:p>
            <a:endParaRPr lang="en-US" dirty="0"/>
          </a:p>
        </p:txBody>
      </p:sp>
      <p:sp>
        <p:nvSpPr>
          <p:cNvPr id="54279" name="Rectangle 7"/>
          <p:cNvSpPr>
            <a:spLocks noGrp="1" noChangeArrowheads="1"/>
          </p:cNvSpPr>
          <p:nvPr>
            <p:ph type="sldNum" sz="quarter" idx="5"/>
          </p:nvPr>
        </p:nvSpPr>
        <p:spPr bwMode="auto">
          <a:xfrm>
            <a:off x="3884027" y="8829394"/>
            <a:ext cx="2972421" cy="465445"/>
          </a:xfrm>
          <a:prstGeom prst="rect">
            <a:avLst/>
          </a:prstGeom>
          <a:noFill/>
          <a:ln w="9525">
            <a:noFill/>
            <a:miter lim="800000"/>
            <a:headEnd/>
            <a:tailEnd/>
          </a:ln>
          <a:effectLst/>
        </p:spPr>
        <p:txBody>
          <a:bodyPr vert="horz" wrap="square" lIns="92297" tIns="46148" rIns="92297" bIns="46148" numCol="1" anchor="b" anchorCtr="0" compatLnSpc="1">
            <a:prstTxWarp prst="textNoShape">
              <a:avLst/>
            </a:prstTxWarp>
          </a:bodyPr>
          <a:lstStyle>
            <a:lvl1pPr algn="r" defTabSz="922320" eaLnBrk="1" hangingPunct="1">
              <a:defRPr sz="1200">
                <a:latin typeface="Arial" pitchFamily="34" charset="0"/>
              </a:defRPr>
            </a:lvl1pPr>
          </a:lstStyle>
          <a:p>
            <a:fld id="{77923431-D3CE-4B7A-9E92-AF7BED98441F}" type="slidenum">
              <a:rPr lang="en-US"/>
              <a:pPr/>
              <a:t>‹#›</a:t>
            </a:fld>
            <a:endParaRPr lang="en-US" dirty="0"/>
          </a:p>
        </p:txBody>
      </p:sp>
    </p:spTree>
    <p:extLst>
      <p:ext uri="{BB962C8B-B14F-4D97-AF65-F5344CB8AC3E}">
        <p14:creationId xmlns:p14="http://schemas.microsoft.com/office/powerpoint/2010/main" val="256766435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923431-D3CE-4B7A-9E92-AF7BED98441F}" type="slidenum">
              <a:rPr lang="en-US" smtClean="0"/>
              <a:pPr/>
              <a:t>1</a:t>
            </a:fld>
            <a:endParaRPr lang="en-US" dirty="0"/>
          </a:p>
        </p:txBody>
      </p:sp>
    </p:spTree>
    <p:extLst>
      <p:ext uri="{BB962C8B-B14F-4D97-AF65-F5344CB8AC3E}">
        <p14:creationId xmlns:p14="http://schemas.microsoft.com/office/powerpoint/2010/main" val="8201371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Latest 10 average model runs for monthly outlooks - http://origin.cpc.ncep.noaa.gov/products/people/wwang/cfsv2fcst/imagesInd3/usT2mMonInd1.gif</a:t>
            </a:r>
          </a:p>
          <a:p>
            <a:r>
              <a:rPr lang="en-US" dirty="0" smtClean="0"/>
              <a:t>Link to each day’s model runs</a:t>
            </a:r>
          </a:p>
          <a:p>
            <a:r>
              <a:rPr lang="en-US" baseline="0" dirty="0" smtClean="0"/>
              <a:t>http://www.cpc.ncep.noaa.gov/products/people/mchen/CFSv2FCST/monthly/ </a:t>
            </a:r>
            <a:endParaRPr lang="en-US" dirty="0" smtClean="0"/>
          </a:p>
          <a:p>
            <a:endParaRPr lang="en-US" dirty="0"/>
          </a:p>
        </p:txBody>
      </p:sp>
      <p:sp>
        <p:nvSpPr>
          <p:cNvPr id="4" name="Slide Number Placeholder 3"/>
          <p:cNvSpPr>
            <a:spLocks noGrp="1"/>
          </p:cNvSpPr>
          <p:nvPr>
            <p:ph type="sldNum" sz="quarter" idx="10"/>
          </p:nvPr>
        </p:nvSpPr>
        <p:spPr/>
        <p:txBody>
          <a:bodyPr/>
          <a:lstStyle/>
          <a:p>
            <a:fld id="{77923431-D3CE-4B7A-9E92-AF7BED98441F}" type="slidenum">
              <a:rPr lang="en-US" smtClean="0"/>
              <a:pPr/>
              <a:t>19</a:t>
            </a:fld>
            <a:endParaRPr lang="en-US" dirty="0"/>
          </a:p>
        </p:txBody>
      </p:sp>
    </p:spTree>
    <p:extLst>
      <p:ext uri="{BB962C8B-B14F-4D97-AF65-F5344CB8AC3E}">
        <p14:creationId xmlns:p14="http://schemas.microsoft.com/office/powerpoint/2010/main" val="12457886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http://origin.cpc.ncep.noaa.gov/products/people/wwang/cfsv2fcst/htmls/usT2me3Mon.html</a:t>
            </a:r>
            <a:endParaRPr lang="en-US" dirty="0"/>
          </a:p>
        </p:txBody>
      </p:sp>
      <p:sp>
        <p:nvSpPr>
          <p:cNvPr id="4" name="Slide Number Placeholder 3"/>
          <p:cNvSpPr>
            <a:spLocks noGrp="1"/>
          </p:cNvSpPr>
          <p:nvPr>
            <p:ph type="sldNum" sz="quarter" idx="10"/>
          </p:nvPr>
        </p:nvSpPr>
        <p:spPr/>
        <p:txBody>
          <a:bodyPr/>
          <a:lstStyle/>
          <a:p>
            <a:fld id="{77923431-D3CE-4B7A-9E92-AF7BED98441F}" type="slidenum">
              <a:rPr lang="en-US" smtClean="0"/>
              <a:pPr/>
              <a:t>20</a:t>
            </a:fld>
            <a:endParaRPr lang="en-US" dirty="0"/>
          </a:p>
        </p:txBody>
      </p:sp>
    </p:spTree>
    <p:extLst>
      <p:ext uri="{BB962C8B-B14F-4D97-AF65-F5344CB8AC3E}">
        <p14:creationId xmlns:p14="http://schemas.microsoft.com/office/powerpoint/2010/main" val="36868540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http://origin.cpc.ncep.noaa.gov/products/people/wwang/cfsv2fcst/htmls/usPrece3Mon.html</a:t>
            </a:r>
            <a:endParaRPr lang="en-US" dirty="0"/>
          </a:p>
        </p:txBody>
      </p:sp>
      <p:sp>
        <p:nvSpPr>
          <p:cNvPr id="4" name="Slide Number Placeholder 3"/>
          <p:cNvSpPr>
            <a:spLocks noGrp="1"/>
          </p:cNvSpPr>
          <p:nvPr>
            <p:ph type="sldNum" sz="quarter" idx="10"/>
          </p:nvPr>
        </p:nvSpPr>
        <p:spPr/>
        <p:txBody>
          <a:bodyPr/>
          <a:lstStyle/>
          <a:p>
            <a:fld id="{77923431-D3CE-4B7A-9E92-AF7BED98441F}" type="slidenum">
              <a:rPr lang="en-US" smtClean="0"/>
              <a:pPr/>
              <a:t>21</a:t>
            </a:fld>
            <a:endParaRPr lang="en-US" dirty="0"/>
          </a:p>
        </p:txBody>
      </p:sp>
    </p:spTree>
    <p:extLst>
      <p:ext uri="{BB962C8B-B14F-4D97-AF65-F5344CB8AC3E}">
        <p14:creationId xmlns:p14="http://schemas.microsoft.com/office/powerpoint/2010/main" val="32286350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CPC 90</a:t>
            </a:r>
            <a:r>
              <a:rPr lang="en-US" baseline="0" dirty="0" smtClean="0"/>
              <a:t> day products http://www.cpc.ncep.noaa.gov/products/predictions/90day/</a:t>
            </a:r>
            <a:endParaRPr lang="en-US" dirty="0"/>
          </a:p>
        </p:txBody>
      </p:sp>
      <p:sp>
        <p:nvSpPr>
          <p:cNvPr id="4" name="Slide Number Placeholder 3"/>
          <p:cNvSpPr>
            <a:spLocks noGrp="1"/>
          </p:cNvSpPr>
          <p:nvPr>
            <p:ph type="sldNum" sz="quarter" idx="10"/>
          </p:nvPr>
        </p:nvSpPr>
        <p:spPr/>
        <p:txBody>
          <a:bodyPr/>
          <a:lstStyle/>
          <a:p>
            <a:fld id="{77923431-D3CE-4B7A-9E92-AF7BED98441F}" type="slidenum">
              <a:rPr lang="en-US" smtClean="0"/>
              <a:pPr/>
              <a:t>28</a:t>
            </a:fld>
            <a:endParaRPr lang="en-US" dirty="0"/>
          </a:p>
        </p:txBody>
      </p:sp>
    </p:spTree>
    <p:extLst>
      <p:ext uri="{BB962C8B-B14F-4D97-AF65-F5344CB8AC3E}">
        <p14:creationId xmlns:p14="http://schemas.microsoft.com/office/powerpoint/2010/main" val="26199986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923431-D3CE-4B7A-9E92-AF7BED98441F}" type="slidenum">
              <a:rPr lang="en-US" smtClean="0"/>
              <a:pPr/>
              <a:t>33</a:t>
            </a:fld>
            <a:endParaRPr lang="en-US" dirty="0"/>
          </a:p>
        </p:txBody>
      </p:sp>
    </p:spTree>
    <p:extLst>
      <p:ext uri="{BB962C8B-B14F-4D97-AF65-F5344CB8AC3E}">
        <p14:creationId xmlns:p14="http://schemas.microsoft.com/office/powerpoint/2010/main" val="29136820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923431-D3CE-4B7A-9E92-AF7BED98441F}" type="slidenum">
              <a:rPr lang="en-US" smtClean="0"/>
              <a:pPr/>
              <a:t>34</a:t>
            </a:fld>
            <a:endParaRPr lang="en-US" dirty="0"/>
          </a:p>
        </p:txBody>
      </p:sp>
    </p:spTree>
    <p:extLst>
      <p:ext uri="{BB962C8B-B14F-4D97-AF65-F5344CB8AC3E}">
        <p14:creationId xmlns:p14="http://schemas.microsoft.com/office/powerpoint/2010/main" val="7126699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http://www.crh.noaa.gov/Image/ncrfc/data/ahps/JDNM5.traces.gif</a:t>
            </a:r>
            <a:endParaRPr lang="en-US" dirty="0"/>
          </a:p>
        </p:txBody>
      </p:sp>
      <p:sp>
        <p:nvSpPr>
          <p:cNvPr id="4" name="Slide Number Placeholder 3"/>
          <p:cNvSpPr>
            <a:spLocks noGrp="1"/>
          </p:cNvSpPr>
          <p:nvPr>
            <p:ph type="sldNum" sz="quarter" idx="10"/>
          </p:nvPr>
        </p:nvSpPr>
        <p:spPr/>
        <p:txBody>
          <a:bodyPr/>
          <a:lstStyle/>
          <a:p>
            <a:fld id="{77923431-D3CE-4B7A-9E92-AF7BED98441F}" type="slidenum">
              <a:rPr lang="en-US" smtClean="0"/>
              <a:pPr/>
              <a:t>35</a:t>
            </a:fld>
            <a:endParaRPr lang="en-US" dirty="0"/>
          </a:p>
        </p:txBody>
      </p:sp>
    </p:spTree>
    <p:extLst>
      <p:ext uri="{BB962C8B-B14F-4D97-AF65-F5344CB8AC3E}">
        <p14:creationId xmlns:p14="http://schemas.microsoft.com/office/powerpoint/2010/main" val="11429998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561221DE-98F2-4254-9A6D-B280B2493A5A}" type="slidenum">
              <a:rPr lang="en-US" smtClean="0"/>
              <a:pPr>
                <a:defRPr/>
              </a:pPr>
              <a:t>38</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http://www.crh.noaa.gov/mpx/Climate/MSPClimate.php</a:t>
            </a:r>
          </a:p>
          <a:p>
            <a:r>
              <a:rPr lang="en-US" dirty="0" smtClean="0"/>
              <a:t>Records</a:t>
            </a:r>
            <a:r>
              <a:rPr lang="en-US" baseline="0" dirty="0" smtClean="0"/>
              <a:t> comparison from xmACIS</a:t>
            </a:r>
            <a:endParaRPr lang="en-US" dirty="0"/>
          </a:p>
        </p:txBody>
      </p:sp>
      <p:sp>
        <p:nvSpPr>
          <p:cNvPr id="4" name="Slide Number Placeholder 3"/>
          <p:cNvSpPr>
            <a:spLocks noGrp="1"/>
          </p:cNvSpPr>
          <p:nvPr>
            <p:ph type="sldNum" sz="quarter" idx="10"/>
          </p:nvPr>
        </p:nvSpPr>
        <p:spPr/>
        <p:txBody>
          <a:bodyPr/>
          <a:lstStyle/>
          <a:p>
            <a:fld id="{77923431-D3CE-4B7A-9E92-AF7BED98441F}" type="slidenum">
              <a:rPr lang="en-US" smtClean="0"/>
              <a:pPr/>
              <a:t>4</a:t>
            </a:fld>
            <a:endParaRPr lang="en-US" dirty="0"/>
          </a:p>
        </p:txBody>
      </p:sp>
    </p:spTree>
    <p:extLst>
      <p:ext uri="{BB962C8B-B14F-4D97-AF65-F5344CB8AC3E}">
        <p14:creationId xmlns:p14="http://schemas.microsoft.com/office/powerpoint/2010/main" val="2539823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Atmospheric pattern wise – several times the analogs</a:t>
            </a:r>
            <a:r>
              <a:rPr lang="en-US" baseline="0" dirty="0" smtClean="0"/>
              <a:t> in the winter have</a:t>
            </a:r>
            <a:r>
              <a:rPr lang="en-US" dirty="0" smtClean="0"/>
              <a:t> seen similar patterns</a:t>
            </a:r>
            <a:r>
              <a:rPr lang="en-US" baseline="0" dirty="0" smtClean="0"/>
              <a:t> to 1954 (Very unusual pattern in March did not show consistent analogues.) </a:t>
            </a:r>
            <a:endParaRPr lang="en-US" dirty="0"/>
          </a:p>
        </p:txBody>
      </p:sp>
      <p:sp>
        <p:nvSpPr>
          <p:cNvPr id="4" name="Slide Number Placeholder 3"/>
          <p:cNvSpPr>
            <a:spLocks noGrp="1"/>
          </p:cNvSpPr>
          <p:nvPr>
            <p:ph type="sldNum" sz="quarter" idx="10"/>
          </p:nvPr>
        </p:nvSpPr>
        <p:spPr/>
        <p:txBody>
          <a:bodyPr/>
          <a:lstStyle/>
          <a:p>
            <a:fld id="{77923431-D3CE-4B7A-9E92-AF7BED98441F}" type="slidenum">
              <a:rPr lang="en-US" smtClean="0"/>
              <a:pPr/>
              <a:t>7</a:t>
            </a:fld>
            <a:endParaRPr lang="en-US" dirty="0"/>
          </a:p>
        </p:txBody>
      </p:sp>
    </p:spTree>
    <p:extLst>
      <p:ext uri="{BB962C8B-B14F-4D97-AF65-F5344CB8AC3E}">
        <p14:creationId xmlns:p14="http://schemas.microsoft.com/office/powerpoint/2010/main" val="511467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Zero is</a:t>
            </a:r>
            <a:r>
              <a:rPr lang="en-US" baseline="0" dirty="0" smtClean="0"/>
              <a:t> subtracting the normal value. So just as many years excess above normal as excess below normal  in the late spring/summer months if they had been dry in the fall/winter. </a:t>
            </a:r>
            <a:endParaRPr lang="en-US" dirty="0"/>
          </a:p>
        </p:txBody>
      </p:sp>
      <p:sp>
        <p:nvSpPr>
          <p:cNvPr id="4" name="Slide Number Placeholder 3"/>
          <p:cNvSpPr>
            <a:spLocks noGrp="1"/>
          </p:cNvSpPr>
          <p:nvPr>
            <p:ph type="sldNum" sz="quarter" idx="10"/>
          </p:nvPr>
        </p:nvSpPr>
        <p:spPr/>
        <p:txBody>
          <a:bodyPr/>
          <a:lstStyle/>
          <a:p>
            <a:fld id="{77923431-D3CE-4B7A-9E92-AF7BED98441F}" type="slidenum">
              <a:rPr lang="en-US" smtClean="0"/>
              <a:pPr/>
              <a:t>8</a:t>
            </a:fld>
            <a:endParaRPr lang="en-US" dirty="0"/>
          </a:p>
        </p:txBody>
      </p:sp>
    </p:spTree>
    <p:extLst>
      <p:ext uri="{BB962C8B-B14F-4D97-AF65-F5344CB8AC3E}">
        <p14:creationId xmlns:p14="http://schemas.microsoft.com/office/powerpoint/2010/main" val="3862996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Looking</a:t>
            </a:r>
            <a:r>
              <a:rPr lang="en-US" baseline="0" dirty="0" smtClean="0"/>
              <a:t> at if there are any sea surface temp or Atmospheric pattern signals – not really </a:t>
            </a:r>
          </a:p>
          <a:p>
            <a:r>
              <a:rPr lang="en-US" baseline="0" dirty="0" smtClean="0"/>
              <a:t>ENSO – is a La Nina pattern or the Pacific Temperatures are cooler than normal. Typical (but not always) winter weather pattern influences of La Nina’s/El Nino’s http://www.cpc.ncep.noaa.gov/products/analysis_monitoring/ensocycle/nawinter.shtml</a:t>
            </a:r>
            <a:endParaRPr lang="en-US" dirty="0"/>
          </a:p>
        </p:txBody>
      </p:sp>
      <p:sp>
        <p:nvSpPr>
          <p:cNvPr id="4" name="Slide Number Placeholder 3"/>
          <p:cNvSpPr>
            <a:spLocks noGrp="1"/>
          </p:cNvSpPr>
          <p:nvPr>
            <p:ph type="sldNum" sz="quarter" idx="10"/>
          </p:nvPr>
        </p:nvSpPr>
        <p:spPr/>
        <p:txBody>
          <a:bodyPr/>
          <a:lstStyle/>
          <a:p>
            <a:fld id="{77923431-D3CE-4B7A-9E92-AF7BED98441F}" type="slidenum">
              <a:rPr lang="en-US" smtClean="0"/>
              <a:pPr/>
              <a:t>9</a:t>
            </a:fld>
            <a:endParaRPr lang="en-US" dirty="0"/>
          </a:p>
        </p:txBody>
      </p:sp>
    </p:spTree>
    <p:extLst>
      <p:ext uri="{BB962C8B-B14F-4D97-AF65-F5344CB8AC3E}">
        <p14:creationId xmlns:p14="http://schemas.microsoft.com/office/powerpoint/2010/main" val="4917792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Individual events influenced some of</a:t>
            </a:r>
            <a:r>
              <a:rPr lang="en-US" baseline="0" dirty="0" smtClean="0"/>
              <a:t> the “wet” months. Not sure of the overall influence on the Hydrologic situation unless they were widespread vs. individual thunderstorms with heavy bursts that happened to hit MSP.  </a:t>
            </a:r>
            <a:endParaRPr lang="en-US" dirty="0"/>
          </a:p>
        </p:txBody>
      </p:sp>
      <p:sp>
        <p:nvSpPr>
          <p:cNvPr id="4" name="Slide Number Placeholder 3"/>
          <p:cNvSpPr>
            <a:spLocks noGrp="1"/>
          </p:cNvSpPr>
          <p:nvPr>
            <p:ph type="sldNum" sz="quarter" idx="10"/>
          </p:nvPr>
        </p:nvSpPr>
        <p:spPr/>
        <p:txBody>
          <a:bodyPr/>
          <a:lstStyle/>
          <a:p>
            <a:fld id="{77923431-D3CE-4B7A-9E92-AF7BED98441F}" type="slidenum">
              <a:rPr lang="en-US" smtClean="0"/>
              <a:pPr/>
              <a:t>10</a:t>
            </a:fld>
            <a:endParaRPr lang="en-US" dirty="0"/>
          </a:p>
        </p:txBody>
      </p:sp>
    </p:spTree>
    <p:extLst>
      <p:ext uri="{BB962C8B-B14F-4D97-AF65-F5344CB8AC3E}">
        <p14:creationId xmlns:p14="http://schemas.microsoft.com/office/powerpoint/2010/main" val="33385718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923431-D3CE-4B7A-9E92-AF7BED98441F}" type="slidenum">
              <a:rPr lang="en-US" smtClean="0"/>
              <a:pPr/>
              <a:t>12</a:t>
            </a:fld>
            <a:endParaRPr lang="en-US" dirty="0"/>
          </a:p>
        </p:txBody>
      </p:sp>
    </p:spTree>
    <p:extLst>
      <p:ext uri="{BB962C8B-B14F-4D97-AF65-F5344CB8AC3E}">
        <p14:creationId xmlns:p14="http://schemas.microsoft.com/office/powerpoint/2010/main" val="15414475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http://www.cpc.ncep.noaa.gov/products/people/mchen/CFSv2FCST/monthly/images/summaryCFSv2.NaT2m.201203.gif</a:t>
            </a:r>
            <a:endParaRPr lang="en-US" dirty="0"/>
          </a:p>
        </p:txBody>
      </p:sp>
      <p:sp>
        <p:nvSpPr>
          <p:cNvPr id="4" name="Slide Number Placeholder 3"/>
          <p:cNvSpPr>
            <a:spLocks noGrp="1"/>
          </p:cNvSpPr>
          <p:nvPr>
            <p:ph type="sldNum" sz="quarter" idx="10"/>
          </p:nvPr>
        </p:nvSpPr>
        <p:spPr/>
        <p:txBody>
          <a:bodyPr/>
          <a:lstStyle/>
          <a:p>
            <a:fld id="{77923431-D3CE-4B7A-9E92-AF7BED98441F}" type="slidenum">
              <a:rPr lang="en-US" smtClean="0"/>
              <a:pPr/>
              <a:t>17</a:t>
            </a:fld>
            <a:endParaRPr lang="en-US" dirty="0"/>
          </a:p>
        </p:txBody>
      </p:sp>
    </p:spTree>
    <p:extLst>
      <p:ext uri="{BB962C8B-B14F-4D97-AF65-F5344CB8AC3E}">
        <p14:creationId xmlns:p14="http://schemas.microsoft.com/office/powerpoint/2010/main" val="1245788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skill in temperatures than precipitation especially as you move</a:t>
            </a:r>
            <a:r>
              <a:rPr lang="en-US" baseline="0" dirty="0" smtClean="0"/>
              <a:t> into convective/thunderstorm season.</a:t>
            </a:r>
            <a:endParaRPr lang="en-US" dirty="0"/>
          </a:p>
        </p:txBody>
      </p:sp>
      <p:sp>
        <p:nvSpPr>
          <p:cNvPr id="4" name="Slide Number Placeholder 3"/>
          <p:cNvSpPr>
            <a:spLocks noGrp="1"/>
          </p:cNvSpPr>
          <p:nvPr>
            <p:ph type="sldNum" sz="quarter" idx="10"/>
          </p:nvPr>
        </p:nvSpPr>
        <p:spPr/>
        <p:txBody>
          <a:bodyPr/>
          <a:lstStyle/>
          <a:p>
            <a:fld id="{77923431-D3CE-4B7A-9E92-AF7BED98441F}" type="slidenum">
              <a:rPr lang="en-US" smtClean="0"/>
              <a:pPr/>
              <a:t>18</a:t>
            </a:fld>
            <a:endParaRPr lang="en-US" dirty="0"/>
          </a:p>
        </p:txBody>
      </p:sp>
    </p:spTree>
    <p:extLst>
      <p:ext uri="{BB962C8B-B14F-4D97-AF65-F5344CB8AC3E}">
        <p14:creationId xmlns:p14="http://schemas.microsoft.com/office/powerpoint/2010/main" val="2804467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lowchart: Document 6"/>
          <p:cNvSpPr/>
          <p:nvPr/>
        </p:nvSpPr>
        <p:spPr>
          <a:xfrm rot="10800000">
            <a:off x="1" y="1520731"/>
            <a:ext cx="9144000" cy="3435579"/>
          </a:xfrm>
          <a:custGeom>
            <a:avLst/>
            <a:gdLst>
              <a:gd name="connsiteX0" fmla="*/ 0 w 21600"/>
              <a:gd name="connsiteY0" fmla="*/ 0 h 18805"/>
              <a:gd name="connsiteX1" fmla="*/ 21600 w 21600"/>
              <a:gd name="connsiteY1" fmla="*/ 0 h 18805"/>
              <a:gd name="connsiteX2" fmla="*/ 21600 w 21600"/>
              <a:gd name="connsiteY2" fmla="*/ 17322 h 18805"/>
              <a:gd name="connsiteX3" fmla="*/ 0 w 21600"/>
              <a:gd name="connsiteY3" fmla="*/ 18805 h 18805"/>
              <a:gd name="connsiteX4" fmla="*/ 0 w 21600"/>
              <a:gd name="connsiteY4" fmla="*/ 0 h 18805"/>
              <a:gd name="connsiteX0" fmla="*/ 0 w 21600"/>
              <a:gd name="connsiteY0" fmla="*/ 0 h 18805"/>
              <a:gd name="connsiteX1" fmla="*/ 21600 w 21600"/>
              <a:gd name="connsiteY1" fmla="*/ 0 h 18805"/>
              <a:gd name="connsiteX2" fmla="*/ 21600 w 21600"/>
              <a:gd name="connsiteY2" fmla="*/ 17322 h 18805"/>
              <a:gd name="connsiteX3" fmla="*/ 0 w 21600"/>
              <a:gd name="connsiteY3" fmla="*/ 18805 h 18805"/>
              <a:gd name="connsiteX4" fmla="*/ 0 w 21600"/>
              <a:gd name="connsiteY4" fmla="*/ 0 h 18805"/>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9355"/>
              <a:gd name="connsiteX1" fmla="*/ 21600 w 21600"/>
              <a:gd name="connsiteY1" fmla="*/ 0 h 19355"/>
              <a:gd name="connsiteX2" fmla="*/ 21600 w 21600"/>
              <a:gd name="connsiteY2" fmla="*/ 17322 h 19355"/>
              <a:gd name="connsiteX3" fmla="*/ 0 w 21600"/>
              <a:gd name="connsiteY3" fmla="*/ 19355 h 19355"/>
              <a:gd name="connsiteX4" fmla="*/ 0 w 21600"/>
              <a:gd name="connsiteY4" fmla="*/ 0 h 19355"/>
              <a:gd name="connsiteX0" fmla="*/ 0 w 21600"/>
              <a:gd name="connsiteY0" fmla="*/ 0 h 19355"/>
              <a:gd name="connsiteX1" fmla="*/ 21600 w 21600"/>
              <a:gd name="connsiteY1" fmla="*/ 0 h 19355"/>
              <a:gd name="connsiteX2" fmla="*/ 21600 w 21600"/>
              <a:gd name="connsiteY2" fmla="*/ 17322 h 19355"/>
              <a:gd name="connsiteX3" fmla="*/ 0 w 21600"/>
              <a:gd name="connsiteY3" fmla="*/ 19355 h 19355"/>
              <a:gd name="connsiteX4" fmla="*/ 0 w 21600"/>
              <a:gd name="connsiteY4" fmla="*/ 0 h 19355"/>
              <a:gd name="connsiteX0" fmla="*/ 0 w 21600"/>
              <a:gd name="connsiteY0" fmla="*/ 0 h 19794"/>
              <a:gd name="connsiteX1" fmla="*/ 21600 w 21600"/>
              <a:gd name="connsiteY1" fmla="*/ 0 h 19794"/>
              <a:gd name="connsiteX2" fmla="*/ 21600 w 21600"/>
              <a:gd name="connsiteY2" fmla="*/ 17322 h 19794"/>
              <a:gd name="connsiteX3" fmla="*/ 0 w 21600"/>
              <a:gd name="connsiteY3" fmla="*/ 19794 h 19794"/>
              <a:gd name="connsiteX4" fmla="*/ 0 w 21600"/>
              <a:gd name="connsiteY4" fmla="*/ 0 h 19794"/>
              <a:gd name="connsiteX0" fmla="*/ 0 w 21600"/>
              <a:gd name="connsiteY0" fmla="*/ 0 h 19794"/>
              <a:gd name="connsiteX1" fmla="*/ 21600 w 21600"/>
              <a:gd name="connsiteY1" fmla="*/ 0 h 19794"/>
              <a:gd name="connsiteX2" fmla="*/ 21600 w 21600"/>
              <a:gd name="connsiteY2" fmla="*/ 17322 h 19794"/>
              <a:gd name="connsiteX3" fmla="*/ 0 w 21600"/>
              <a:gd name="connsiteY3" fmla="*/ 19794 h 19794"/>
              <a:gd name="connsiteX4" fmla="*/ 0 w 21600"/>
              <a:gd name="connsiteY4" fmla="*/ 0 h 19794"/>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19794">
                <a:moveTo>
                  <a:pt x="0" y="0"/>
                </a:moveTo>
                <a:lnTo>
                  <a:pt x="21600" y="0"/>
                </a:lnTo>
                <a:lnTo>
                  <a:pt x="21600" y="17322"/>
                </a:lnTo>
                <a:cubicBezTo>
                  <a:pt x="10800" y="17322"/>
                  <a:pt x="7466" y="25350"/>
                  <a:pt x="0" y="19794"/>
                </a:cubicBezTo>
                <a:lnTo>
                  <a:pt x="0" y="0"/>
                </a:lnTo>
                <a:close/>
              </a:path>
            </a:pathLst>
          </a:custGeom>
          <a:gradFill>
            <a:gsLst>
              <a:gs pos="100000">
                <a:schemeClr val="bg2">
                  <a:tint val="28000"/>
                  <a:satMod val="2000000"/>
                  <a:alpha val="30000"/>
                </a:schemeClr>
              </a:gs>
              <a:gs pos="35000">
                <a:schemeClr val="bg2">
                  <a:shade val="100000"/>
                  <a:satMod val="600000"/>
                  <a:alpha val="0"/>
                </a:schemeClr>
              </a:gs>
            </a:gsLst>
            <a:lin ang="54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9" name="Title 8"/>
          <p:cNvSpPr>
            <a:spLocks noGrp="1"/>
          </p:cNvSpPr>
          <p:nvPr>
            <p:ph type="ctrTitle"/>
          </p:nvPr>
        </p:nvSpPr>
        <p:spPr>
          <a:xfrm>
            <a:off x="502920" y="2775745"/>
            <a:ext cx="8229600" cy="2167128"/>
          </a:xfrm>
        </p:spPr>
        <p:txBody>
          <a:bodyPr tIns="0" bIns="0" anchor="t"/>
          <a:lstStyle>
            <a:lvl1pPr>
              <a:defRPr sz="5000" cap="all" baseline="0">
                <a:effectLst>
                  <a:outerShdw blurRad="30000" dist="30000" dir="2700000" algn="tl" rotWithShape="0">
                    <a:schemeClr val="bg2">
                      <a:shade val="45000"/>
                      <a:satMod val="150000"/>
                      <a:alpha val="90000"/>
                    </a:schemeClr>
                  </a:outerShdw>
                  <a:reflection blurRad="12000" stA="25000" endPos="49000" dist="5000" dir="5400000" sy="-100000" algn="bl" rotWithShape="0"/>
                </a:effectLst>
              </a:defRPr>
            </a:lvl1pPr>
          </a:lstStyle>
          <a:p>
            <a:r>
              <a:rPr lang="en-US" smtClean="0"/>
              <a:t>Click to edit Master title style</a:t>
            </a:r>
            <a:endParaRPr lang="en-US" dirty="0"/>
          </a:p>
        </p:txBody>
      </p:sp>
      <p:sp>
        <p:nvSpPr>
          <p:cNvPr id="17" name="Subtitle 16"/>
          <p:cNvSpPr>
            <a:spLocks noGrp="1"/>
          </p:cNvSpPr>
          <p:nvPr>
            <p:ph type="subTitle" idx="1"/>
          </p:nvPr>
        </p:nvSpPr>
        <p:spPr>
          <a:xfrm>
            <a:off x="500064" y="1559720"/>
            <a:ext cx="5105400" cy="1219200"/>
          </a:xfrm>
        </p:spPr>
        <p:txBody>
          <a:bodyPr lIns="0" tIns="0" rIns="0" bIns="0" anchor="b"/>
          <a:lstStyle>
            <a:lvl1pPr marL="0" indent="0" algn="l">
              <a:buNone/>
              <a:defRPr sz="19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30" name="Date Placeholder 29"/>
          <p:cNvSpPr>
            <a:spLocks noGrp="1"/>
          </p:cNvSpPr>
          <p:nvPr>
            <p:ph type="dt" sz="half" idx="10"/>
          </p:nvPr>
        </p:nvSpPr>
        <p:spPr/>
        <p:txBody>
          <a:bodyPr/>
          <a:lstStyle/>
          <a:p>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A8DDFE19-43BA-4D0A-A3BA-77AB36A82F4E}"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8B8694-D2D2-4DDC-875F-11D551EC8D2D}"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0C2F14-42E3-44C8-BF8F-7677790F924A}"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0DA848-E7A3-4E41-99F7-DE70085BBA74}"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990600"/>
            <a:ext cx="7772400" cy="1362456"/>
          </a:xfrm>
        </p:spPr>
        <p:txBody>
          <a:bodyPr>
            <a:noAutofit/>
          </a:bodyPr>
          <a:lstStyle>
            <a:lvl1pPr algn="l">
              <a:buNone/>
              <a:defRPr sz="48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352677"/>
            <a:ext cx="7772400" cy="1509712"/>
          </a:xfrm>
        </p:spPr>
        <p:txBody>
          <a:bodyPr anchor="t"/>
          <a:lstStyle>
            <a:lvl1pPr>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1990F0-5CCC-45AF-BF5F-99BB82966A63}"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tIns="9144" bIns="9144"/>
          <a:lstStyle/>
          <a:p>
            <a:r>
              <a:rPr lang="en-US" smtClean="0"/>
              <a:t>Click to edit Master title style</a:t>
            </a:r>
            <a:endParaRPr lang="en-US" dirty="0"/>
          </a:p>
        </p:txBody>
      </p:sp>
      <p:sp>
        <p:nvSpPr>
          <p:cNvPr id="3" name="Content Placeholder 2"/>
          <p:cNvSpPr>
            <a:spLocks noGrp="1"/>
          </p:cNvSpPr>
          <p:nvPr>
            <p:ph sz="half" idx="1"/>
          </p:nvPr>
        </p:nvSpPr>
        <p:spPr>
          <a:xfrm>
            <a:off x="457200" y="2199800"/>
            <a:ext cx="4038600" cy="416052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2199800"/>
            <a:ext cx="4038600" cy="416052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7A52226-A37E-4A34-A43B-6993A1D80CD0}"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tIns="9144" bIns="9144" anchor="b"/>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112168"/>
            <a:ext cx="4040188" cy="502920"/>
          </a:xfrm>
        </p:spPr>
        <p:txBody>
          <a:bodyPr anchor="b">
            <a:noAutofit/>
          </a:bodyPr>
          <a:lstStyle>
            <a:lvl1pPr>
              <a:buNone/>
              <a:defRPr sz="2200" b="1">
                <a:effectLst>
                  <a:outerShdw blurRad="38000" dist="38000" dir="2700000" algn="tl" rotWithShape="0">
                    <a:schemeClr val="bg2">
                      <a:shade val="45000"/>
                      <a:satMod val="150000"/>
                      <a:alpha val="90000"/>
                    </a:schemeClr>
                  </a:outerShdw>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2112168"/>
            <a:ext cx="4041775" cy="502920"/>
          </a:xfrm>
        </p:spPr>
        <p:txBody>
          <a:bodyPr anchor="b">
            <a:noAutofit/>
          </a:bodyPr>
          <a:lstStyle>
            <a:lvl1pPr>
              <a:buNone/>
              <a:defRPr sz="2200" b="1">
                <a:effectLst>
                  <a:outerShdw blurRad="30000" dist="30000" dir="2700000" algn="tl" rotWithShape="0">
                    <a:schemeClr val="bg2">
                      <a:shade val="45000"/>
                      <a:satMod val="150000"/>
                      <a:alpha val="90000"/>
                    </a:schemeClr>
                  </a:outerShdw>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667000"/>
            <a:ext cx="4040188" cy="3657600"/>
          </a:xfrm>
        </p:spPr>
        <p:txBody>
          <a:bodyPr/>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645025" y="2667000"/>
            <a:ext cx="4041775" cy="3657600"/>
          </a:xfrm>
        </p:spPr>
        <p:txBody>
          <a:bodyPr/>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35AF97A-A40A-4E57-881B-7AAA4F77B3AC}"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a:effectLst/>
        </p:spPr>
        <p:txBody>
          <a:bodyPr tIns="9144" bIns="9144" anchor="b"/>
          <a:lstStyle>
            <a:lvl1pPr>
              <a:defRPr sz="4800" cap="none" baseline="0">
                <a:effectLst>
                  <a:outerShdw blurRad="30000" dist="30000" dir="2700000" algn="tl" rotWithShape="0">
                    <a:schemeClr val="bg2">
                      <a:shade val="45000"/>
                      <a:satMod val="150000"/>
                      <a:alpha val="90000"/>
                    </a:schemeClr>
                  </a:outerShdw>
                </a:effectLst>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0F9CABE-3625-4839-AF91-157F20111D8C}"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B4682F6-B988-4A81-AE2F-F6E6A5B26E9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1440"/>
            <a:ext cx="8229600" cy="914400"/>
          </a:xfrm>
        </p:spPr>
        <p:txBody>
          <a:bodyPr tIns="0" bIns="0" anchor="b"/>
          <a:lstStyle>
            <a:lvl1pPr algn="l">
              <a:buNone/>
              <a:defRPr sz="5000" b="1"/>
            </a:lvl1pPr>
          </a:lstStyle>
          <a:p>
            <a:r>
              <a:rPr lang="en-US" smtClean="0"/>
              <a:t>Click to edit Master title style</a:t>
            </a:r>
            <a:endParaRPr lang="en-US" dirty="0"/>
          </a:p>
        </p:txBody>
      </p:sp>
      <p:sp>
        <p:nvSpPr>
          <p:cNvPr id="3" name="Text Placeholder 2"/>
          <p:cNvSpPr>
            <a:spLocks noGrp="1"/>
          </p:cNvSpPr>
          <p:nvPr>
            <p:ph type="body" idx="2"/>
          </p:nvPr>
        </p:nvSpPr>
        <p:spPr>
          <a:xfrm>
            <a:off x="457200" y="1133856"/>
            <a:ext cx="2590800" cy="5181600"/>
          </a:xfrm>
        </p:spPr>
        <p:txBody>
          <a:bodyPr lIns="45720" tIns="45720" rIns="0"/>
          <a:lstStyle>
            <a:lvl1pPr marL="0" indent="0">
              <a:spcBef>
                <a:spcPts val="300"/>
              </a:spcBef>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429000" y="1133472"/>
            <a:ext cx="5257800" cy="5191128"/>
          </a:xfrm>
        </p:spPr>
        <p:txBody>
          <a:bodyPr/>
          <a:lstStyle>
            <a:lvl1pPr algn="l">
              <a:defRPr sz="3000"/>
            </a:lvl1pPr>
            <a:lvl2pPr algn="l">
              <a:defRPr sz="2800"/>
            </a:lvl2pPr>
            <a:lvl3pPr algn="l">
              <a:defRPr sz="2400"/>
            </a:lvl3pPr>
            <a:lvl4pPr algn="l">
              <a:defRPr sz="2000"/>
            </a:lvl4pPr>
            <a:lvl5pPr algn="l">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209E04C-905D-4A98-9215-A65D8C287B26}"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6240" y="1981200"/>
            <a:ext cx="3429000" cy="522288"/>
          </a:xfrm>
        </p:spPr>
        <p:txBody>
          <a:bodyPr tIns="0" bIns="0" anchor="b"/>
          <a:lstStyle>
            <a:lvl1pPr algn="r">
              <a:buNone/>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4093368" y="1066800"/>
            <a:ext cx="4572000" cy="4572000"/>
          </a:xfrm>
          <a:solidFill>
            <a:schemeClr val="bg2">
              <a:shade val="75000"/>
            </a:schemeClr>
          </a:solidFill>
          <a:ln w="60325">
            <a:solidFill>
              <a:srgbClr val="FFFFFF"/>
            </a:solidFill>
            <a:miter lim="800000"/>
          </a:ln>
          <a:effectLst>
            <a:outerShdw blurRad="36195" dist="10000" dir="5400000" algn="tl" rotWithShape="0">
              <a:srgbClr val="000000">
                <a:alpha val="75000"/>
              </a:srgbClr>
            </a:outerShdw>
            <a:reflection stA="21000" endA="500" endPos="10000" dist="20000" dir="5400000" sy="-100000" algn="bl" rotWithShape="0"/>
          </a:effectLst>
        </p:spPr>
        <p:txBody>
          <a:bodyPr/>
          <a:lstStyle>
            <a:lvl1pPr>
              <a:buNone/>
              <a:defRPr sz="3200"/>
            </a:lvl1pPr>
          </a:lstStyle>
          <a:p>
            <a:r>
              <a:rPr lang="en-US" dirty="0" smtClean="0"/>
              <a:t>Click icon to add picture</a:t>
            </a:r>
            <a:endParaRPr lang="en-US" dirty="0"/>
          </a:p>
        </p:txBody>
      </p:sp>
      <p:sp>
        <p:nvSpPr>
          <p:cNvPr id="4" name="Text Placeholder 3"/>
          <p:cNvSpPr>
            <a:spLocks noGrp="1"/>
          </p:cNvSpPr>
          <p:nvPr>
            <p:ph type="body" sz="half" idx="2"/>
          </p:nvPr>
        </p:nvSpPr>
        <p:spPr>
          <a:xfrm>
            <a:off x="376240" y="2543176"/>
            <a:ext cx="3429000" cy="914400"/>
          </a:xfrm>
        </p:spPr>
        <p:txBody>
          <a:bodyPr lIns="0" tIns="0" rIns="0" bIns="0" anchor="t"/>
          <a:lstStyle>
            <a:lvl1pPr indent="0" algn="r">
              <a:spcBef>
                <a:spcPts val="300"/>
              </a:spcBef>
              <a:buFontTx/>
              <a:buNone/>
              <a:defRPr sz="1400" baseline="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153400" y="6356350"/>
            <a:ext cx="533400" cy="365125"/>
          </a:xfrm>
        </p:spPr>
        <p:txBody>
          <a:bodyPr/>
          <a:lstStyle/>
          <a:p>
            <a:fld id="{759379DA-C646-4B92-B901-C61EED903E3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Flowchart: Document 6"/>
          <p:cNvSpPr/>
          <p:nvPr/>
        </p:nvSpPr>
        <p:spPr>
          <a:xfrm rot="10800000">
            <a:off x="1" y="1142899"/>
            <a:ext cx="9144000" cy="5562705"/>
          </a:xfrm>
          <a:custGeom>
            <a:avLst/>
            <a:gdLst>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20252"/>
              <a:gd name="connsiteX1" fmla="*/ 21600 w 21600"/>
              <a:gd name="connsiteY1" fmla="*/ 0 h 20252"/>
              <a:gd name="connsiteX2" fmla="*/ 21600 w 21600"/>
              <a:gd name="connsiteY2" fmla="*/ 17322 h 20252"/>
              <a:gd name="connsiteX3" fmla="*/ 0 w 21600"/>
              <a:gd name="connsiteY3" fmla="*/ 20252 h 20252"/>
              <a:gd name="connsiteX4" fmla="*/ 0 w 21600"/>
              <a:gd name="connsiteY4" fmla="*/ 0 h 20252"/>
              <a:gd name="connsiteX0" fmla="*/ 0 w 21600"/>
              <a:gd name="connsiteY0" fmla="*/ 0 h 20252"/>
              <a:gd name="connsiteX1" fmla="*/ 21600 w 21600"/>
              <a:gd name="connsiteY1" fmla="*/ 0 h 20252"/>
              <a:gd name="connsiteX2" fmla="*/ 21600 w 21600"/>
              <a:gd name="connsiteY2" fmla="*/ 17322 h 20252"/>
              <a:gd name="connsiteX3" fmla="*/ 0 w 21600"/>
              <a:gd name="connsiteY3" fmla="*/ 20252 h 20252"/>
              <a:gd name="connsiteX4" fmla="*/ 0 w 21600"/>
              <a:gd name="connsiteY4" fmla="*/ 0 h 20252"/>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20252">
                <a:moveTo>
                  <a:pt x="0" y="0"/>
                </a:moveTo>
                <a:lnTo>
                  <a:pt x="21600" y="0"/>
                </a:lnTo>
                <a:lnTo>
                  <a:pt x="21600" y="17322"/>
                </a:lnTo>
                <a:cubicBezTo>
                  <a:pt x="10800" y="17322"/>
                  <a:pt x="10056" y="24231"/>
                  <a:pt x="0" y="20252"/>
                </a:cubicBezTo>
                <a:lnTo>
                  <a:pt x="0" y="0"/>
                </a:lnTo>
                <a:close/>
              </a:path>
            </a:pathLst>
          </a:custGeom>
          <a:gradFill>
            <a:gsLst>
              <a:gs pos="100000">
                <a:schemeClr val="bg2">
                  <a:tint val="55000"/>
                  <a:satMod val="1800000"/>
                  <a:alpha val="55000"/>
                </a:schemeClr>
              </a:gs>
              <a:gs pos="65000">
                <a:schemeClr val="bg2">
                  <a:shade val="100000"/>
                  <a:satMod val="600000"/>
                  <a:alpha val="0"/>
                </a:schemeClr>
              </a:gs>
            </a:gsLst>
            <a:lin ang="48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8" name="Flowchart: Document 7"/>
          <p:cNvSpPr/>
          <p:nvPr/>
        </p:nvSpPr>
        <p:spPr>
          <a:xfrm rot="10800000">
            <a:off x="1" y="1341133"/>
            <a:ext cx="9144000" cy="4480425"/>
          </a:xfrm>
          <a:custGeom>
            <a:avLst/>
            <a:gdLst>
              <a:gd name="connsiteX0" fmla="*/ 0 w 21600"/>
              <a:gd name="connsiteY0" fmla="*/ 0 h 18944"/>
              <a:gd name="connsiteX1" fmla="*/ 21600 w 21600"/>
              <a:gd name="connsiteY1" fmla="*/ 0 h 18944"/>
              <a:gd name="connsiteX2" fmla="*/ 21600 w 21600"/>
              <a:gd name="connsiteY2" fmla="*/ 17322 h 18944"/>
              <a:gd name="connsiteX3" fmla="*/ 0 w 21600"/>
              <a:gd name="connsiteY3" fmla="*/ 18944 h 18944"/>
              <a:gd name="connsiteX4" fmla="*/ 0 w 21600"/>
              <a:gd name="connsiteY4" fmla="*/ 0 h 18944"/>
              <a:gd name="connsiteX0" fmla="*/ 0 w 21600"/>
              <a:gd name="connsiteY0" fmla="*/ 0 h 18944"/>
              <a:gd name="connsiteX1" fmla="*/ 21600 w 21600"/>
              <a:gd name="connsiteY1" fmla="*/ 0 h 18944"/>
              <a:gd name="connsiteX2" fmla="*/ 21600 w 21600"/>
              <a:gd name="connsiteY2" fmla="*/ 17322 h 18944"/>
              <a:gd name="connsiteX3" fmla="*/ 0 w 21600"/>
              <a:gd name="connsiteY3" fmla="*/ 18944 h 18944"/>
              <a:gd name="connsiteX4" fmla="*/ 0 w 21600"/>
              <a:gd name="connsiteY4" fmla="*/ 0 h 18944"/>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691"/>
              <a:gd name="connsiteX1" fmla="*/ 21600 w 21600"/>
              <a:gd name="connsiteY1" fmla="*/ 0 h 19691"/>
              <a:gd name="connsiteX2" fmla="*/ 21600 w 21600"/>
              <a:gd name="connsiteY2" fmla="*/ 17322 h 19691"/>
              <a:gd name="connsiteX3" fmla="*/ 0 w 21600"/>
              <a:gd name="connsiteY3" fmla="*/ 19691 h 19691"/>
              <a:gd name="connsiteX4" fmla="*/ 0 w 21600"/>
              <a:gd name="connsiteY4" fmla="*/ 0 h 19691"/>
              <a:gd name="connsiteX0" fmla="*/ 0 w 21600"/>
              <a:gd name="connsiteY0" fmla="*/ 0 h 19691"/>
              <a:gd name="connsiteX1" fmla="*/ 21600 w 21600"/>
              <a:gd name="connsiteY1" fmla="*/ 0 h 19691"/>
              <a:gd name="connsiteX2" fmla="*/ 21600 w 21600"/>
              <a:gd name="connsiteY2" fmla="*/ 17322 h 19691"/>
              <a:gd name="connsiteX3" fmla="*/ 0 w 21600"/>
              <a:gd name="connsiteY3" fmla="*/ 19691 h 19691"/>
              <a:gd name="connsiteX4" fmla="*/ 0 w 21600"/>
              <a:gd name="connsiteY4" fmla="*/ 0 h 19691"/>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20032">
                <a:moveTo>
                  <a:pt x="0" y="0"/>
                </a:moveTo>
                <a:lnTo>
                  <a:pt x="21600" y="0"/>
                </a:lnTo>
                <a:lnTo>
                  <a:pt x="21600" y="17322"/>
                </a:lnTo>
                <a:cubicBezTo>
                  <a:pt x="10800" y="17322"/>
                  <a:pt x="8684" y="24776"/>
                  <a:pt x="0" y="20032"/>
                </a:cubicBezTo>
                <a:lnTo>
                  <a:pt x="0" y="0"/>
                </a:lnTo>
                <a:close/>
              </a:path>
            </a:pathLst>
          </a:custGeom>
          <a:gradFill>
            <a:gsLst>
              <a:gs pos="100000">
                <a:schemeClr val="bg2">
                  <a:tint val="40000"/>
                  <a:satMod val="1900000"/>
                  <a:alpha val="30000"/>
                </a:schemeClr>
              </a:gs>
              <a:gs pos="65000">
                <a:schemeClr val="bg2">
                  <a:shade val="100000"/>
                  <a:satMod val="600000"/>
                  <a:alpha val="0"/>
                </a:schemeClr>
              </a:gs>
            </a:gsLst>
            <a:lin ang="48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9" name="Title Placeholder 8"/>
          <p:cNvSpPr>
            <a:spLocks noGrp="1"/>
          </p:cNvSpPr>
          <p:nvPr>
            <p:ph type="title"/>
          </p:nvPr>
        </p:nvSpPr>
        <p:spPr>
          <a:xfrm>
            <a:off x="457200" y="533400"/>
            <a:ext cx="8229600" cy="1524000"/>
          </a:xfrm>
          <a:prstGeom prst="rect">
            <a:avLst/>
          </a:prstGeom>
        </p:spPr>
        <p:txBody>
          <a:bodyPr vert="horz" lIns="0" tIns="9144" rIns="0" bIns="9144" anchor="b">
            <a:normAutofit/>
          </a:bodyPr>
          <a:lstStyle/>
          <a:p>
            <a:r>
              <a:rPr lang="en-US" smtClean="0"/>
              <a:t>Click to edit Master title style</a:t>
            </a:r>
            <a:endParaRPr lang="en-US" dirty="0"/>
          </a:p>
        </p:txBody>
      </p:sp>
      <p:sp>
        <p:nvSpPr>
          <p:cNvPr id="30" name="Text Placeholder 29"/>
          <p:cNvSpPr>
            <a:spLocks noGrp="1"/>
          </p:cNvSpPr>
          <p:nvPr>
            <p:ph type="body" idx="1"/>
          </p:nvPr>
        </p:nvSpPr>
        <p:spPr>
          <a:xfrm>
            <a:off x="457200" y="2179637"/>
            <a:ext cx="8229600" cy="4114800"/>
          </a:xfrm>
          <a:prstGeom prst="rect">
            <a:avLst/>
          </a:prstGeom>
        </p:spPr>
        <p:txBody>
          <a:bodyPr vert="horz" lIns="9144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9"/>
          <p:cNvSpPr>
            <a:spLocks noGrp="1"/>
          </p:cNvSpPr>
          <p:nvPr>
            <p:ph type="dt" sz="half" idx="2"/>
          </p:nvPr>
        </p:nvSpPr>
        <p:spPr>
          <a:xfrm>
            <a:off x="457200" y="6356350"/>
            <a:ext cx="1981200" cy="365125"/>
          </a:xfrm>
          <a:prstGeom prst="rect">
            <a:avLst/>
          </a:prstGeom>
        </p:spPr>
        <p:txBody>
          <a:bodyPr vert="horz" anchor="b"/>
          <a:lstStyle>
            <a:lvl1pPr algn="ctr">
              <a:defRPr sz="1200">
                <a:solidFill>
                  <a:schemeClr val="tx2">
                    <a:shade val="50000"/>
                  </a:schemeClr>
                </a:solidFill>
              </a:defRPr>
            </a:lvl1pPr>
          </a:lstStyle>
          <a:p>
            <a:endParaRPr lang="en-US" dirty="0"/>
          </a:p>
        </p:txBody>
      </p:sp>
      <p:sp>
        <p:nvSpPr>
          <p:cNvPr id="22" name="Footer Placeholder 21"/>
          <p:cNvSpPr>
            <a:spLocks noGrp="1"/>
          </p:cNvSpPr>
          <p:nvPr>
            <p:ph type="ftr" sz="quarter" idx="3"/>
          </p:nvPr>
        </p:nvSpPr>
        <p:spPr>
          <a:xfrm>
            <a:off x="2438400" y="6356350"/>
            <a:ext cx="2895600" cy="365125"/>
          </a:xfrm>
          <a:prstGeom prst="rect">
            <a:avLst/>
          </a:prstGeom>
        </p:spPr>
        <p:txBody>
          <a:bodyPr vert="horz" lIns="0" anchor="b"/>
          <a:lstStyle>
            <a:lvl1pPr algn="l">
              <a:defRPr sz="1200">
                <a:solidFill>
                  <a:schemeClr val="tx2">
                    <a:shade val="50000"/>
                  </a:schemeClr>
                </a:solidFill>
              </a:defRPr>
            </a:lvl1pPr>
          </a:lstStyle>
          <a:p>
            <a:endParaRPr lang="en-US" dirty="0"/>
          </a:p>
        </p:txBody>
      </p:sp>
      <p:sp>
        <p:nvSpPr>
          <p:cNvPr id="18" name="Slide Number Placeholder 17"/>
          <p:cNvSpPr>
            <a:spLocks noGrp="1"/>
          </p:cNvSpPr>
          <p:nvPr>
            <p:ph type="sldNum" sz="quarter" idx="4"/>
          </p:nvPr>
        </p:nvSpPr>
        <p:spPr>
          <a:xfrm>
            <a:off x="8153400" y="6356350"/>
            <a:ext cx="533400" cy="365125"/>
          </a:xfrm>
          <a:prstGeom prst="rect">
            <a:avLst/>
          </a:prstGeom>
        </p:spPr>
        <p:txBody>
          <a:bodyPr vert="horz" lIns="91440" rIns="0" anchor="b"/>
          <a:lstStyle>
            <a:lvl1pPr algn="r">
              <a:defRPr sz="1400">
                <a:solidFill>
                  <a:schemeClr val="tx2">
                    <a:shade val="50000"/>
                  </a:schemeClr>
                </a:solidFill>
              </a:defRPr>
            </a:lvl1pPr>
          </a:lstStyle>
          <a:p>
            <a:fld id="{317F7048-9478-4D71-92DD-E9918666642A}"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rtl="0" eaLnBrk="1" latinLnBrk="0" hangingPunct="1">
        <a:spcBef>
          <a:spcPct val="0"/>
        </a:spcBef>
        <a:buNone/>
        <a:defRPr sz="4800" b="1" kern="120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defRPr>
      </a:lvl1pPr>
    </p:titleStyle>
    <p:bodyStyle>
      <a:lvl1pPr marL="320040" indent="-320040" algn="l" rtl="0" eaLnBrk="1" latinLnBrk="0" hangingPunct="1">
        <a:spcBef>
          <a:spcPct val="20000"/>
        </a:spcBef>
        <a:buClr>
          <a:schemeClr val="accent1"/>
        </a:buClr>
        <a:buSzPct val="70000"/>
        <a:buFont typeface="Wingdings 2"/>
        <a:buChar char=""/>
        <a:defRPr sz="3000" kern="1200">
          <a:solidFill>
            <a:schemeClr val="tx1"/>
          </a:solidFill>
          <a:latin typeface="+mn-lt"/>
          <a:ea typeface="+mn-ea"/>
          <a:cs typeface="+mn-cs"/>
        </a:defRPr>
      </a:lvl1pPr>
      <a:lvl2pPr marL="630936" indent="-274320" algn="l" rtl="0" eaLnBrk="1" latinLnBrk="0" hangingPunct="1">
        <a:spcBef>
          <a:spcPct val="20000"/>
        </a:spcBef>
        <a:buClr>
          <a:schemeClr val="accent2"/>
        </a:buClr>
        <a:buFont typeface="Wingdings 2"/>
        <a:buChar char=""/>
        <a:defRPr sz="2600" kern="1200">
          <a:solidFill>
            <a:schemeClr val="tx1"/>
          </a:solidFill>
          <a:latin typeface="+mn-lt"/>
          <a:ea typeface="+mn-ea"/>
          <a:cs typeface="+mn-cs"/>
        </a:defRPr>
      </a:lvl2pPr>
      <a:lvl3pPr marL="923544" indent="-274320" algn="l" rtl="0" eaLnBrk="1" latinLnBrk="0" hangingPunct="1">
        <a:spcBef>
          <a:spcPct val="20000"/>
        </a:spcBef>
        <a:buClr>
          <a:schemeClr val="accent3"/>
        </a:buClr>
        <a:buFont typeface="Wingdings 2"/>
        <a:buChar char=""/>
        <a:defRPr sz="2400" kern="1200">
          <a:solidFill>
            <a:schemeClr val="tx1"/>
          </a:solidFill>
          <a:latin typeface="+mn-lt"/>
          <a:ea typeface="+mn-ea"/>
          <a:cs typeface="+mn-cs"/>
        </a:defRPr>
      </a:lvl3pPr>
      <a:lvl4pPr marL="1188720" indent="-228600" algn="l" rtl="0" eaLnBrk="1" latinLnBrk="0" hangingPunct="1">
        <a:spcBef>
          <a:spcPct val="20000"/>
        </a:spcBef>
        <a:buClr>
          <a:schemeClr val="accent4"/>
        </a:buClr>
        <a:buFont typeface="Wingdings 2"/>
        <a:buChar char=""/>
        <a:defRPr sz="2200" kern="1200">
          <a:solidFill>
            <a:schemeClr val="tx1"/>
          </a:solidFill>
          <a:latin typeface="+mn-lt"/>
          <a:ea typeface="+mn-ea"/>
          <a:cs typeface="+mn-cs"/>
        </a:defRPr>
      </a:lvl4pPr>
      <a:lvl5pPr marL="1426464" indent="-228600" algn="l" rtl="0" eaLnBrk="1" latinLnBrk="0" hangingPunct="1">
        <a:spcBef>
          <a:spcPct val="20000"/>
        </a:spcBef>
        <a:buClr>
          <a:schemeClr val="accent5"/>
        </a:buClr>
        <a:buFont typeface="Wingdings 2"/>
        <a:buChar char=""/>
        <a:defRPr sz="2000" kern="1200">
          <a:solidFill>
            <a:schemeClr val="tx1"/>
          </a:solidFill>
          <a:latin typeface="+mn-lt"/>
          <a:ea typeface="+mn-ea"/>
          <a:cs typeface="+mn-cs"/>
        </a:defRPr>
      </a:lvl5pPr>
      <a:lvl6pPr marL="1673352" indent="-228600" algn="l" rtl="0" eaLnBrk="1" latinLnBrk="0" hangingPunct="1">
        <a:spcBef>
          <a:spcPct val="20000"/>
        </a:spcBef>
        <a:buClr>
          <a:schemeClr val="accent6"/>
        </a:buClr>
        <a:buFont typeface="Wingdings 2"/>
        <a:buChar char=""/>
        <a:defRPr sz="1800" kern="1200">
          <a:solidFill>
            <a:schemeClr val="tx1"/>
          </a:solidFill>
          <a:latin typeface="+mn-lt"/>
          <a:ea typeface="+mn-ea"/>
          <a:cs typeface="+mn-cs"/>
        </a:defRPr>
      </a:lvl6pPr>
      <a:lvl7pPr marL="1911096" indent="-228600" algn="l" rtl="0" eaLnBrk="1" latinLnBrk="0" hangingPunct="1">
        <a:spcBef>
          <a:spcPct val="20000"/>
        </a:spcBef>
        <a:buClr>
          <a:schemeClr val="tx2"/>
        </a:buClr>
        <a:buFont typeface="Wingdings 2"/>
        <a:buChar char=""/>
        <a:defRPr sz="1600" kern="1200">
          <a:solidFill>
            <a:schemeClr val="tx1"/>
          </a:solidFill>
          <a:latin typeface="+mn-lt"/>
          <a:ea typeface="+mn-ea"/>
          <a:cs typeface="+mn-cs"/>
        </a:defRPr>
      </a:lvl7pPr>
      <a:lvl8pPr marL="2121408" indent="-182880" algn="l" rtl="0" eaLnBrk="1" latinLnBrk="0" hangingPunct="1">
        <a:spcBef>
          <a:spcPct val="20000"/>
        </a:spcBef>
        <a:buClr>
          <a:schemeClr val="tx2"/>
        </a:buClr>
        <a:buFont typeface="Wingdings 2"/>
        <a:buChar char=""/>
        <a:defRPr sz="1400" kern="1200">
          <a:solidFill>
            <a:schemeClr val="tx1"/>
          </a:solidFill>
          <a:latin typeface="+mn-lt"/>
          <a:ea typeface="+mn-ea"/>
          <a:cs typeface="+mn-cs"/>
        </a:defRPr>
      </a:lvl8pPr>
      <a:lvl9pPr marL="2322576" indent="-182880" algn="l" rtl="0" eaLnBrk="1" latinLnBrk="0" hangingPunct="1">
        <a:spcBef>
          <a:spcPct val="20000"/>
        </a:spcBef>
        <a:buClr>
          <a:schemeClr val="tx2"/>
        </a:buClr>
        <a:buFont typeface="Wingdings 2"/>
        <a:buChar char=""/>
        <a:defRPr sz="1400" kern="120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origin.cpc.ncep.noaa.gov/products/people/wwang/cfsv2fcst/"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tags" Target="../tags/tag1.xml"/><Relationship Id="rId2" Type="http://schemas.openxmlformats.org/officeDocument/2006/relationships/control" Target="../activeX/activeX1.xml"/><Relationship Id="rId1" Type="http://schemas.openxmlformats.org/officeDocument/2006/relationships/vmlDrawing" Target="../drawings/vmlDrawing1.vml"/><Relationship Id="rId5" Type="http://schemas.openxmlformats.org/officeDocument/2006/relationships/image" Target="../media/image42.wmf"/><Relationship Id="rId4"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6.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hyperlink" Target="mailto:Mark.Ewens@noaa.gov" TargetMode="External"/><Relationship Id="rId2" Type="http://schemas.openxmlformats.org/officeDocument/2006/relationships/hyperlink" Target="mailto:Diane.Cooper@noaa.gov" TargetMode="Externa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81000" y="1466850"/>
            <a:ext cx="8382000" cy="2038350"/>
          </a:xfrm>
          <a:solidFill>
            <a:srgbClr val="FFFFFF">
              <a:alpha val="12000"/>
            </a:srgbClr>
          </a:solidFill>
          <a:ln w="25400">
            <a:solidFill>
              <a:schemeClr val="bg2"/>
            </a:solidFill>
          </a:ln>
          <a:effectLst/>
        </p:spPr>
        <p:txBody>
          <a:bodyPr lIns="91440" tIns="91440" rIns="91440" bIns="91440">
            <a:normAutofit fontScale="90000"/>
          </a:bodyPr>
          <a:lstStyle/>
          <a:p>
            <a:r>
              <a:rPr lang="en-US" sz="4000" cap="none" dirty="0" smtClean="0"/>
              <a:t>2012 Spring-Summer Weather </a:t>
            </a:r>
            <a:br>
              <a:rPr lang="en-US" sz="4000" cap="none" dirty="0" smtClean="0"/>
            </a:br>
            <a:r>
              <a:rPr lang="en-US" sz="4000" cap="none" dirty="0" smtClean="0"/>
              <a:t>Outlook</a:t>
            </a:r>
            <a:r>
              <a:rPr lang="en-US" sz="4400" cap="none" dirty="0" smtClean="0"/>
              <a:t/>
            </a:r>
            <a:br>
              <a:rPr lang="en-US" sz="4400" cap="none" dirty="0" smtClean="0"/>
            </a:br>
            <a:r>
              <a:rPr lang="en-US" sz="1300" cap="none" dirty="0" smtClean="0"/>
              <a:t/>
            </a:r>
            <a:br>
              <a:rPr lang="en-US" sz="1300" cap="none" dirty="0" smtClean="0"/>
            </a:br>
            <a:r>
              <a:rPr lang="en-US" sz="3100" i="1" cap="none" dirty="0" smtClean="0">
                <a:solidFill>
                  <a:srgbClr val="FACC7A"/>
                </a:solidFill>
              </a:rPr>
              <a:t>Where we are, where might we be going…</a:t>
            </a:r>
            <a:endParaRPr lang="en-US" sz="3100" i="1" cap="none" dirty="0">
              <a:solidFill>
                <a:srgbClr val="FACC7A"/>
              </a:solidFill>
            </a:endParaRPr>
          </a:p>
        </p:txBody>
      </p:sp>
      <p:pic>
        <p:nvPicPr>
          <p:cNvPr id="9" name="Picture 6" descr="NOAA_tom_rou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63" y="152400"/>
            <a:ext cx="1214437" cy="1219200"/>
          </a:xfrm>
          <a:prstGeom prst="rect">
            <a:avLst/>
          </a:prstGeom>
          <a:noFill/>
          <a:ln w="9525">
            <a:noFill/>
            <a:miter lim="800000"/>
            <a:headEnd/>
            <a:tailEnd/>
          </a:ln>
        </p:spPr>
      </p:pic>
      <p:pic>
        <p:nvPicPr>
          <p:cNvPr id="10" name="Picture 7" descr="NWS_tom_rou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5737" y="-76200"/>
            <a:ext cx="1414463" cy="1447800"/>
          </a:xfrm>
          <a:prstGeom prst="rect">
            <a:avLst/>
          </a:prstGeom>
          <a:noFill/>
          <a:ln w="9525">
            <a:noFill/>
            <a:miter lim="800000"/>
            <a:headEnd/>
            <a:tailEnd/>
          </a:ln>
        </p:spPr>
      </p:pic>
      <p:sp>
        <p:nvSpPr>
          <p:cNvPr id="12" name="Rectangle 3"/>
          <p:cNvSpPr>
            <a:spLocks noGrp="1" noChangeArrowheads="1"/>
          </p:cNvSpPr>
          <p:nvPr>
            <p:ph type="subTitle" idx="1"/>
          </p:nvPr>
        </p:nvSpPr>
        <p:spPr>
          <a:xfrm>
            <a:off x="381000" y="3733800"/>
            <a:ext cx="7927181" cy="2981325"/>
          </a:xfrm>
        </p:spPr>
        <p:txBody>
          <a:bodyPr>
            <a:noAutofit/>
          </a:bodyPr>
          <a:lstStyle/>
          <a:p>
            <a:pPr algn="ctr">
              <a:lnSpc>
                <a:spcPct val="90000"/>
              </a:lnSpc>
              <a:spcBef>
                <a:spcPts val="0"/>
              </a:spcBef>
            </a:pPr>
            <a:r>
              <a:rPr lang="en-US" sz="2400" b="1" dirty="0" smtClean="0"/>
              <a:t>National Weather Service</a:t>
            </a:r>
          </a:p>
          <a:p>
            <a:pPr algn="ctr">
              <a:lnSpc>
                <a:spcPct val="90000"/>
              </a:lnSpc>
            </a:pPr>
            <a:endParaRPr lang="en-US" sz="1100" b="1" dirty="0" smtClean="0"/>
          </a:p>
          <a:p>
            <a:pPr algn="ctr">
              <a:lnSpc>
                <a:spcPct val="90000"/>
              </a:lnSpc>
            </a:pPr>
            <a:r>
              <a:rPr lang="en-US" sz="1600" b="1" dirty="0" smtClean="0">
                <a:solidFill>
                  <a:srgbClr val="FFFFCC"/>
                </a:solidFill>
              </a:rPr>
              <a:t>Diane Cooper</a:t>
            </a:r>
          </a:p>
          <a:p>
            <a:pPr algn="ctr">
              <a:lnSpc>
                <a:spcPct val="90000"/>
              </a:lnSpc>
            </a:pPr>
            <a:r>
              <a:rPr lang="en-US" sz="1400" b="1" dirty="0" smtClean="0"/>
              <a:t>Service Hydrologist, NWS Twin Cities, MN</a:t>
            </a:r>
          </a:p>
          <a:p>
            <a:pPr algn="ctr">
              <a:lnSpc>
                <a:spcPct val="90000"/>
              </a:lnSpc>
            </a:pPr>
            <a:endParaRPr lang="en-US" sz="1400" b="1" dirty="0"/>
          </a:p>
          <a:p>
            <a:pPr algn="ctr">
              <a:lnSpc>
                <a:spcPct val="90000"/>
              </a:lnSpc>
            </a:pPr>
            <a:r>
              <a:rPr lang="en-US" sz="1600" b="1" dirty="0" smtClean="0">
                <a:solidFill>
                  <a:srgbClr val="FFFFCC"/>
                </a:solidFill>
              </a:rPr>
              <a:t>Mark Ewens</a:t>
            </a:r>
          </a:p>
          <a:p>
            <a:pPr algn="ctr">
              <a:lnSpc>
                <a:spcPct val="90000"/>
              </a:lnSpc>
            </a:pPr>
            <a:r>
              <a:rPr lang="en-US" sz="1400" b="1" dirty="0" smtClean="0"/>
              <a:t>Data Acquisition Program Leader, Grand Forks, ND</a:t>
            </a:r>
          </a:p>
          <a:p>
            <a:pPr algn="ctr">
              <a:lnSpc>
                <a:spcPct val="90000"/>
              </a:lnSpc>
            </a:pPr>
            <a:endParaRPr lang="en-US" sz="1100" b="1" dirty="0"/>
          </a:p>
          <a:p>
            <a:pPr algn="ctr">
              <a:lnSpc>
                <a:spcPct val="90000"/>
              </a:lnSpc>
            </a:pPr>
            <a:r>
              <a:rPr lang="en-US" sz="1600" i="1" dirty="0" smtClean="0"/>
              <a:t>March 29, 2012</a:t>
            </a:r>
            <a:endParaRPr lang="en-US" sz="1600" i="1" dirty="0"/>
          </a:p>
          <a:p>
            <a:pPr>
              <a:lnSpc>
                <a:spcPct val="90000"/>
              </a:lnSpc>
            </a:pPr>
            <a:endParaRPr lang="en-US" sz="1600" b="1" dirty="0" smtClean="0"/>
          </a:p>
          <a:p>
            <a:pPr>
              <a:lnSpc>
                <a:spcPct val="90000"/>
              </a:lnSpc>
            </a:pPr>
            <a:endParaRPr lang="en-US" sz="1600" b="1" dirty="0" smtClean="0"/>
          </a:p>
          <a:p>
            <a:pPr>
              <a:lnSpc>
                <a:spcPct val="90000"/>
              </a:lnSpc>
            </a:pPr>
            <a:r>
              <a:rPr lang="en-US" sz="1600" b="1" i="1" dirty="0" smtClean="0"/>
              <a:t>Acknowledgement to Tom Hultquist, Science &amp; Operations Officer</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0"/>
            <a:ext cx="8229600" cy="6096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rPr>
              <a:t>Warmest  Years – Future (March – July) Precipitation</a:t>
            </a:r>
            <a:endParaRPr kumimoji="0" lang="en-US" sz="2800" b="1" i="0" u="none" strike="noStrike" kern="1200" cap="none" spc="0" normalizeH="0" baseline="0" noProof="0" dirty="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uLnTx/>
              <a:uFillTx/>
              <a:latin typeface="+mj-lt"/>
              <a:ea typeface="+mj-ea"/>
              <a:cs typeface="+mj-cs"/>
            </a:endParaRPr>
          </a:p>
        </p:txBody>
      </p:sp>
      <p:pic>
        <p:nvPicPr>
          <p:cNvPr id="154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169" y="740664"/>
            <a:ext cx="8305573" cy="6035040"/>
          </a:xfrm>
          <a:prstGeom prst="rect">
            <a:avLst/>
          </a:prstGeom>
          <a:noFill/>
          <a:ln w="19050">
            <a:solidFill>
              <a:schemeClr val="bg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2188029" y="1600200"/>
            <a:ext cx="1012371" cy="523220"/>
          </a:xfrm>
          <a:prstGeom prst="rect">
            <a:avLst/>
          </a:prstGeom>
          <a:noFill/>
        </p:spPr>
        <p:txBody>
          <a:bodyPr wrap="square" rtlCol="0">
            <a:spAutoFit/>
          </a:bodyPr>
          <a:lstStyle/>
          <a:p>
            <a:r>
              <a:rPr lang="en-US" sz="1400" b="1" dirty="0" smtClean="0">
                <a:solidFill>
                  <a:schemeClr val="bg1"/>
                </a:solidFill>
                <a:latin typeface="+mj-lt"/>
              </a:rPr>
              <a:t>4/6/02 - 2.58 in  </a:t>
            </a:r>
            <a:endParaRPr lang="en-US" sz="1400" b="1" dirty="0">
              <a:solidFill>
                <a:schemeClr val="bg1"/>
              </a:solidFill>
              <a:latin typeface="+mj-lt"/>
            </a:endParaRPr>
          </a:p>
        </p:txBody>
      </p:sp>
      <p:sp>
        <p:nvSpPr>
          <p:cNvPr id="5" name="TextBox 4"/>
          <p:cNvSpPr txBox="1"/>
          <p:nvPr/>
        </p:nvSpPr>
        <p:spPr>
          <a:xfrm>
            <a:off x="4486397" y="1676400"/>
            <a:ext cx="1012371" cy="523220"/>
          </a:xfrm>
          <a:prstGeom prst="rect">
            <a:avLst/>
          </a:prstGeom>
          <a:noFill/>
        </p:spPr>
        <p:txBody>
          <a:bodyPr wrap="square" rtlCol="0">
            <a:spAutoFit/>
          </a:bodyPr>
          <a:lstStyle/>
          <a:p>
            <a:r>
              <a:rPr lang="en-US" sz="1400" b="1" dirty="0" smtClean="0">
                <a:solidFill>
                  <a:schemeClr val="bg1"/>
                </a:solidFill>
                <a:latin typeface="+mj-lt"/>
              </a:rPr>
              <a:t>6/21/02 2.95 in  </a:t>
            </a:r>
            <a:endParaRPr lang="en-US" sz="1400" b="1" dirty="0">
              <a:solidFill>
                <a:schemeClr val="bg1"/>
              </a:solidFill>
              <a:latin typeface="+mj-lt"/>
            </a:endParaRPr>
          </a:p>
        </p:txBody>
      </p:sp>
      <p:sp>
        <p:nvSpPr>
          <p:cNvPr id="6" name="TextBox 5"/>
          <p:cNvSpPr txBox="1"/>
          <p:nvPr/>
        </p:nvSpPr>
        <p:spPr>
          <a:xfrm>
            <a:off x="3523013" y="1861810"/>
            <a:ext cx="1012371" cy="523220"/>
          </a:xfrm>
          <a:prstGeom prst="rect">
            <a:avLst/>
          </a:prstGeom>
          <a:noFill/>
        </p:spPr>
        <p:txBody>
          <a:bodyPr wrap="square" rtlCol="0">
            <a:spAutoFit/>
          </a:bodyPr>
          <a:lstStyle/>
          <a:p>
            <a:r>
              <a:rPr lang="en-US" sz="1400" b="1" dirty="0" smtClean="0">
                <a:solidFill>
                  <a:schemeClr val="bg1"/>
                </a:solidFill>
                <a:latin typeface="+mj-lt"/>
              </a:rPr>
              <a:t>5/29/42 2.49 in  </a:t>
            </a:r>
            <a:endParaRPr lang="en-US" sz="1400" b="1" dirty="0">
              <a:solidFill>
                <a:schemeClr val="bg1"/>
              </a:solidFill>
              <a:latin typeface="+mj-lt"/>
            </a:endParaRPr>
          </a:p>
        </p:txBody>
      </p:sp>
    </p:spTree>
    <p:extLst>
      <p:ext uri="{BB962C8B-B14F-4D97-AF65-F5344CB8AC3E}">
        <p14:creationId xmlns:p14="http://schemas.microsoft.com/office/powerpoint/2010/main" val="226665932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0"/>
            <a:ext cx="8229600" cy="6096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rPr>
              <a:t>Warmest  Years – Future Precipitation Averages</a:t>
            </a:r>
            <a:endParaRPr kumimoji="0" lang="en-US" sz="2800" b="1" i="0" u="none" strike="noStrike" kern="1200" cap="none" spc="0" normalizeH="0" baseline="0" noProof="0" dirty="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uLnTx/>
              <a:uFillTx/>
              <a:latin typeface="+mj-lt"/>
              <a:ea typeface="+mj-ea"/>
              <a:cs typeface="+mj-cs"/>
            </a:endParaRPr>
          </a:p>
        </p:txBody>
      </p:sp>
      <p:pic>
        <p:nvPicPr>
          <p:cNvPr id="155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089" y="740664"/>
            <a:ext cx="8305574" cy="6035040"/>
          </a:xfrm>
          <a:prstGeom prst="rect">
            <a:avLst/>
          </a:prstGeom>
          <a:noFill/>
          <a:ln w="19050">
            <a:solidFill>
              <a:schemeClr val="bg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78853684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0"/>
            <a:ext cx="8229600" cy="6096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rPr>
              <a:t>D/W &amp; W/D Years – Future (March- July) Precipitation</a:t>
            </a:r>
            <a:endParaRPr kumimoji="0" lang="en-US" sz="2800" b="1" i="0" u="none" strike="noStrike" kern="1200" cap="none" spc="0" normalizeH="0" baseline="0" noProof="0" dirty="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uLnTx/>
              <a:uFillTx/>
              <a:latin typeface="+mj-lt"/>
              <a:ea typeface="+mj-ea"/>
              <a:cs typeface="+mj-cs"/>
            </a:endParaRPr>
          </a:p>
        </p:txBody>
      </p:sp>
      <p:pic>
        <p:nvPicPr>
          <p:cNvPr id="156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089" y="740664"/>
            <a:ext cx="8305574" cy="6035040"/>
          </a:xfrm>
          <a:prstGeom prst="rect">
            <a:avLst/>
          </a:prstGeom>
          <a:noFill/>
          <a:ln w="19050">
            <a:solidFill>
              <a:schemeClr val="bg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3810000" y="5410200"/>
            <a:ext cx="3048000" cy="830997"/>
          </a:xfrm>
          <a:prstGeom prst="rect">
            <a:avLst/>
          </a:prstGeom>
          <a:noFill/>
        </p:spPr>
        <p:txBody>
          <a:bodyPr wrap="square" rtlCol="0">
            <a:spAutoFit/>
          </a:bodyPr>
          <a:lstStyle/>
          <a:p>
            <a:pPr algn="r"/>
            <a:r>
              <a:rPr lang="en-US" sz="1600" b="1" dirty="0" smtClean="0">
                <a:solidFill>
                  <a:srgbClr val="9933FF"/>
                </a:solidFill>
                <a:latin typeface="+mj-lt"/>
              </a:rPr>
              <a:t>While there are some wet years in this cluster, avg. trend is for below normal precip.  </a:t>
            </a:r>
            <a:endParaRPr lang="en-US" sz="1600" b="1" dirty="0">
              <a:solidFill>
                <a:srgbClr val="9933FF"/>
              </a:solidFill>
              <a:latin typeface="+mj-lt"/>
            </a:endParaRPr>
          </a:p>
        </p:txBody>
      </p:sp>
      <p:sp>
        <p:nvSpPr>
          <p:cNvPr id="5" name="Rectangle 4"/>
          <p:cNvSpPr/>
          <p:nvPr/>
        </p:nvSpPr>
        <p:spPr>
          <a:xfrm>
            <a:off x="6858000" y="3758184"/>
            <a:ext cx="1143000" cy="2185416"/>
          </a:xfrm>
          <a:prstGeom prst="rect">
            <a:avLst/>
          </a:prstGeom>
          <a:noFill/>
          <a:ln w="53975">
            <a:solidFill>
              <a:srgbClr val="99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70082715"/>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0"/>
            <a:ext cx="8229600" cy="6096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rPr>
              <a:t>D/W &amp; W/D Years – Future Precipitation Averages</a:t>
            </a:r>
            <a:endParaRPr kumimoji="0" lang="en-US" sz="2800" b="1" i="0" u="none" strike="noStrike" kern="1200" cap="none" spc="0" normalizeH="0" baseline="0" noProof="0" dirty="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uLnTx/>
              <a:uFillTx/>
              <a:latin typeface="+mj-lt"/>
              <a:ea typeface="+mj-ea"/>
              <a:cs typeface="+mj-cs"/>
            </a:endParaRPr>
          </a:p>
        </p:txBody>
      </p:sp>
      <p:pic>
        <p:nvPicPr>
          <p:cNvPr id="157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168" y="740664"/>
            <a:ext cx="8305573" cy="6035040"/>
          </a:xfrm>
          <a:prstGeom prst="rect">
            <a:avLst/>
          </a:prstGeom>
          <a:noFill/>
          <a:ln w="19050">
            <a:solidFill>
              <a:schemeClr val="bg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024933732"/>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0"/>
            <a:ext cx="8229600" cy="1524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rPr>
              <a:t>D/W &amp; W/D Years – Future Precipitation Departures</a:t>
            </a:r>
            <a:br>
              <a:rPr lang="en-US" sz="2800" b="1"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rPr>
            </a:br>
            <a:r>
              <a:rPr lang="en-US" sz="2000" b="1" i="1"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rPr>
              <a:t>What actually occurred.</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2000" b="1" i="1"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w="500">
                  <a:solidFill>
                    <a:schemeClr val="tx2">
                      <a:shade val="20000"/>
                      <a:satMod val="350000"/>
                    </a:schemeClr>
                  </a:solidFill>
                </a:ln>
                <a:solidFill>
                  <a:srgbClr val="EAEAEA"/>
                </a:solidFill>
                <a:effectLst>
                  <a:outerShdw blurRad="30000" dist="30000" dir="2700000" algn="tl" rotWithShape="0">
                    <a:schemeClr val="bg2">
                      <a:shade val="45000"/>
                      <a:satMod val="150000"/>
                      <a:alpha val="90000"/>
                    </a:schemeClr>
                  </a:outerShdw>
                </a:effectLst>
                <a:uLnTx/>
                <a:uFillTx/>
                <a:latin typeface="+mj-lt"/>
                <a:ea typeface="+mj-ea"/>
                <a:cs typeface="+mj-cs"/>
              </a:rPr>
              <a:t>Dry years on the top; Wet years on the bottom </a:t>
            </a:r>
            <a:endParaRPr kumimoji="0" lang="en-US" sz="2000" b="1" i="0" u="none" strike="noStrike" kern="1200" cap="none" spc="0" normalizeH="0" baseline="0" noProof="0" dirty="0">
              <a:ln w="500">
                <a:solidFill>
                  <a:schemeClr val="tx2">
                    <a:shade val="20000"/>
                    <a:satMod val="350000"/>
                  </a:schemeClr>
                </a:solidFill>
              </a:ln>
              <a:solidFill>
                <a:srgbClr val="EAEAEA"/>
              </a:solidFill>
              <a:effectLst>
                <a:outerShdw blurRad="30000" dist="30000" dir="2700000" algn="tl" rotWithShape="0">
                  <a:schemeClr val="bg2">
                    <a:shade val="45000"/>
                    <a:satMod val="150000"/>
                    <a:alpha val="90000"/>
                  </a:schemeClr>
                </a:outerShdw>
              </a:effectLst>
              <a:uLnTx/>
              <a:uFillTx/>
              <a:latin typeface="+mj-lt"/>
              <a:ea typeface="+mj-ea"/>
              <a:cs typeface="+mj-cs"/>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0125" y="1752600"/>
            <a:ext cx="1918125" cy="25575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0958" y="1752600"/>
            <a:ext cx="1918125" cy="2557500"/>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60960" y="1676400"/>
            <a:ext cx="1920240" cy="256032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99443" y="3462300"/>
            <a:ext cx="1918125" cy="255750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82675" y="3462300"/>
            <a:ext cx="1918125" cy="2557500"/>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1275" y="3995700"/>
            <a:ext cx="1918125" cy="2557500"/>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44575" y="3446503"/>
            <a:ext cx="1918125" cy="2557500"/>
          </a:xfrm>
          <a:prstGeom prst="rect">
            <a:avLst/>
          </a:prstGeom>
        </p:spPr>
      </p:pic>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50557" y="1828800"/>
            <a:ext cx="1920240" cy="2560320"/>
          </a:xfrm>
          <a:prstGeom prst="rect">
            <a:avLst/>
          </a:prstGeom>
        </p:spPr>
      </p:pic>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3039" y="1785900"/>
            <a:ext cx="1918125" cy="2557500"/>
          </a:xfrm>
          <a:prstGeom prst="rect">
            <a:avLst/>
          </a:prstGeom>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3872" y="1785900"/>
            <a:ext cx="1918125" cy="2557500"/>
          </a:xfrm>
          <a:prstGeom prst="rect">
            <a:avLst/>
          </a:prstGeom>
        </p:spPr>
      </p:pic>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7246" y="1752600"/>
            <a:ext cx="1920240" cy="2560320"/>
          </a:xfrm>
          <a:prstGeom prst="rect">
            <a:avLst/>
          </a:prstGeom>
        </p:spPr>
      </p:pic>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15589" y="3462300"/>
            <a:ext cx="1918125" cy="2557500"/>
          </a:xfrm>
          <a:prstGeom prst="rect">
            <a:avLst/>
          </a:prstGeom>
        </p:spPr>
      </p:pic>
      <p:pic>
        <p:nvPicPr>
          <p:cNvPr id="18" name="Pictur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4471" y="3450514"/>
            <a:ext cx="1918125" cy="2557500"/>
          </a:xfrm>
          <a:prstGeom prst="rect">
            <a:avLst/>
          </a:prstGeom>
        </p:spPr>
      </p:pic>
      <p:pic>
        <p:nvPicPr>
          <p:cNvPr id="19" name="Pictur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77489" y="3446503"/>
            <a:ext cx="1918125" cy="2557500"/>
          </a:xfrm>
          <a:prstGeom prst="rect">
            <a:avLst/>
          </a:prstGeom>
        </p:spPr>
      </p:pic>
      <p:grpSp>
        <p:nvGrpSpPr>
          <p:cNvPr id="11" name="Group 10"/>
          <p:cNvGrpSpPr/>
          <p:nvPr/>
        </p:nvGrpSpPr>
        <p:grpSpPr>
          <a:xfrm>
            <a:off x="-27246" y="1524000"/>
            <a:ext cx="9223928" cy="5117820"/>
            <a:chOff x="-27246" y="877323"/>
            <a:chExt cx="9223928" cy="5117820"/>
          </a:xfrm>
        </p:grpSpPr>
        <p:pic>
          <p:nvPicPr>
            <p:cNvPr id="7" name="Picture 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278557" y="896779"/>
              <a:ext cx="1918125" cy="2557500"/>
            </a:xfrm>
            <a:prstGeom prst="rect">
              <a:avLst/>
            </a:prstGeom>
          </p:spPr>
        </p:pic>
        <p:grpSp>
          <p:nvGrpSpPr>
            <p:cNvPr id="9" name="Group 8"/>
            <p:cNvGrpSpPr/>
            <p:nvPr/>
          </p:nvGrpSpPr>
          <p:grpSpPr>
            <a:xfrm>
              <a:off x="-27246" y="877323"/>
              <a:ext cx="8244814" cy="5117820"/>
              <a:chOff x="-27246" y="877323"/>
              <a:chExt cx="8244814" cy="5117820"/>
            </a:xfrm>
          </p:grpSpPr>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99443" y="3437643"/>
                <a:ext cx="1918125" cy="2557500"/>
              </a:xfrm>
              <a:prstGeom prst="rect">
                <a:avLst/>
              </a:prstGeom>
            </p:spPr>
          </p:pic>
          <p:pic>
            <p:nvPicPr>
              <p:cNvPr id="21" name="Picture 2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50557" y="877323"/>
                <a:ext cx="1920240" cy="2560320"/>
              </a:xfrm>
              <a:prstGeom prst="rect">
                <a:avLst/>
              </a:prstGeom>
            </p:spPr>
          </p:pic>
          <p:pic>
            <p:nvPicPr>
              <p:cNvPr id="22" name="Picture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3039" y="880143"/>
                <a:ext cx="1918125" cy="2557500"/>
              </a:xfrm>
              <a:prstGeom prst="rect">
                <a:avLst/>
              </a:prstGeom>
            </p:spPr>
          </p:pic>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3872" y="880143"/>
                <a:ext cx="1918125" cy="2557500"/>
              </a:xfrm>
              <a:prstGeom prst="rect">
                <a:avLst/>
              </a:prstGeom>
            </p:spPr>
          </p:pic>
          <p:pic>
            <p:nvPicPr>
              <p:cNvPr id="24" name="Picture 23"/>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7246" y="880143"/>
                <a:ext cx="1920240" cy="2560320"/>
              </a:xfrm>
              <a:prstGeom prst="rect">
                <a:avLst/>
              </a:prstGeom>
            </p:spPr>
          </p:pic>
          <p:pic>
            <p:nvPicPr>
              <p:cNvPr id="25" name="Picture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15589" y="3437643"/>
                <a:ext cx="1918125" cy="2557500"/>
              </a:xfrm>
              <a:prstGeom prst="rect">
                <a:avLst/>
              </a:prstGeom>
            </p:spPr>
          </p:pic>
          <p:pic>
            <p:nvPicPr>
              <p:cNvPr id="26" name="Picture 2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4471" y="3425857"/>
                <a:ext cx="1918125" cy="2557500"/>
              </a:xfrm>
              <a:prstGeom prst="rect">
                <a:avLst/>
              </a:prstGeom>
            </p:spPr>
          </p:pic>
          <p:pic>
            <p:nvPicPr>
              <p:cNvPr id="27" name="Picture 2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77489" y="3421846"/>
                <a:ext cx="1918125" cy="2557500"/>
              </a:xfrm>
              <a:prstGeom prst="rect">
                <a:avLst/>
              </a:prstGeom>
            </p:spPr>
          </p:pic>
        </p:grpSp>
      </p:grpSp>
    </p:spTree>
    <p:extLst>
      <p:ext uri="{BB962C8B-B14F-4D97-AF65-F5344CB8AC3E}">
        <p14:creationId xmlns:p14="http://schemas.microsoft.com/office/powerpoint/2010/main" val="3153285709"/>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00200"/>
            <a:ext cx="8686800" cy="4343400"/>
          </a:xfrm>
        </p:spPr>
        <p:txBody>
          <a:bodyPr>
            <a:normAutofit fontScale="90000"/>
          </a:bodyPr>
          <a:lstStyle/>
          <a:p>
            <a:pPr algn="ctr"/>
            <a:r>
              <a:rPr lang="en-US" sz="4900" dirty="0" smtClean="0"/>
              <a:t>NWS Climate Prediction Center </a:t>
            </a:r>
            <a:r>
              <a:rPr lang="en-US" sz="5300" dirty="0" smtClean="0"/>
              <a:t>(CPC) </a:t>
            </a:r>
            <a:r>
              <a:rPr lang="en-US" dirty="0" smtClean="0"/>
              <a:t/>
            </a:r>
            <a:br>
              <a:rPr lang="en-US" dirty="0" smtClean="0"/>
            </a:br>
            <a:r>
              <a:rPr lang="en-US" sz="3100" dirty="0"/>
              <a:t/>
            </a:r>
            <a:br>
              <a:rPr lang="en-US" sz="3100" dirty="0"/>
            </a:br>
            <a:r>
              <a:rPr lang="en-US" i="1" dirty="0" smtClean="0">
                <a:solidFill>
                  <a:srgbClr val="FFFFFF"/>
                </a:solidFill>
              </a:rPr>
              <a:t>Models</a:t>
            </a:r>
            <a:r>
              <a:rPr lang="en-US" i="1" dirty="0" smtClean="0"/>
              <a:t/>
            </a:r>
            <a:br>
              <a:rPr lang="en-US" i="1" dirty="0" smtClean="0"/>
            </a:br>
            <a:r>
              <a:rPr lang="en-US" i="1" dirty="0" smtClean="0"/>
              <a:t/>
            </a:r>
            <a:br>
              <a:rPr lang="en-US" i="1" dirty="0" smtClean="0"/>
            </a:br>
            <a:r>
              <a:rPr lang="en-US" i="1" dirty="0"/>
              <a:t/>
            </a:r>
            <a:br>
              <a:rPr lang="en-US" i="1" dirty="0"/>
            </a:br>
            <a:r>
              <a:rPr lang="en-US" sz="3600" i="1" dirty="0" smtClean="0">
                <a:solidFill>
                  <a:srgbClr val="EAEAEA"/>
                </a:solidFill>
              </a:rPr>
              <a:t>Diane Cooper</a:t>
            </a:r>
            <a:br>
              <a:rPr lang="en-US" sz="3600" i="1" dirty="0" smtClean="0">
                <a:solidFill>
                  <a:srgbClr val="EAEAEA"/>
                </a:solidFill>
              </a:rPr>
            </a:br>
            <a:endParaRPr lang="en-US" sz="3600" i="1" dirty="0">
              <a:solidFill>
                <a:srgbClr val="EAEAEA"/>
              </a:solidFill>
            </a:endParaRPr>
          </a:p>
        </p:txBody>
      </p:sp>
    </p:spTree>
    <p:extLst>
      <p:ext uri="{BB962C8B-B14F-4D97-AF65-F5344CB8AC3E}">
        <p14:creationId xmlns:p14="http://schemas.microsoft.com/office/powerpoint/2010/main" val="150407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0"/>
            <a:ext cx="8229600" cy="6096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rPr>
              <a:t>Climate Forecast System (CFSv2)</a:t>
            </a:r>
            <a:endParaRPr kumimoji="0" lang="en-US" sz="2800" b="1" i="0" u="none" strike="noStrike" kern="1200" cap="none" spc="0" normalizeH="0" baseline="0" noProof="0" dirty="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uLnTx/>
              <a:uFillTx/>
              <a:latin typeface="+mj-lt"/>
              <a:ea typeface="+mj-ea"/>
              <a:cs typeface="+mj-cs"/>
            </a:endParaRPr>
          </a:p>
        </p:txBody>
      </p:sp>
      <p:sp>
        <p:nvSpPr>
          <p:cNvPr id="4" name="Content Placeholder 3"/>
          <p:cNvSpPr>
            <a:spLocks noGrp="1"/>
          </p:cNvSpPr>
          <p:nvPr>
            <p:ph idx="1"/>
          </p:nvPr>
        </p:nvSpPr>
        <p:spPr>
          <a:xfrm>
            <a:off x="457200" y="609600"/>
            <a:ext cx="8229600" cy="6172200"/>
          </a:xfrm>
        </p:spPr>
        <p:txBody>
          <a:bodyPr>
            <a:normAutofit fontScale="92500"/>
          </a:bodyPr>
          <a:lstStyle/>
          <a:p>
            <a:r>
              <a:rPr lang="en-US" dirty="0" smtClean="0"/>
              <a:t>Dynamical model</a:t>
            </a:r>
          </a:p>
          <a:p>
            <a:pPr lvl="1"/>
            <a:r>
              <a:rPr lang="en-US" dirty="0" smtClean="0"/>
              <a:t>Approximately 80 km resolution</a:t>
            </a:r>
          </a:p>
          <a:p>
            <a:pPr lvl="1"/>
            <a:r>
              <a:rPr lang="en-US" dirty="0" smtClean="0"/>
              <a:t>Global</a:t>
            </a:r>
          </a:p>
          <a:p>
            <a:pPr lvl="1"/>
            <a:r>
              <a:rPr lang="en-US" dirty="0" smtClean="0"/>
              <a:t>Coupled atmosphere, ocean, land surface</a:t>
            </a:r>
          </a:p>
          <a:p>
            <a:pPr lvl="1"/>
            <a:r>
              <a:rPr lang="en-US" dirty="0" smtClean="0"/>
              <a:t>Sixteen runs each day</a:t>
            </a:r>
          </a:p>
          <a:p>
            <a:pPr lvl="2"/>
            <a:r>
              <a:rPr lang="en-US" dirty="0" smtClean="0"/>
              <a:t>Four 9-month forecasts</a:t>
            </a:r>
          </a:p>
          <a:p>
            <a:pPr lvl="2"/>
            <a:r>
              <a:rPr lang="en-US" dirty="0" smtClean="0"/>
              <a:t>Three 3-month forecasts</a:t>
            </a:r>
          </a:p>
          <a:p>
            <a:pPr lvl="2"/>
            <a:r>
              <a:rPr lang="en-US" dirty="0" smtClean="0"/>
              <a:t>Nine 45-day forecasts</a:t>
            </a:r>
          </a:p>
          <a:p>
            <a:pPr lvl="1"/>
            <a:r>
              <a:rPr lang="en-US" dirty="0" smtClean="0"/>
              <a:t>Results are blended into various ensemble products</a:t>
            </a:r>
          </a:p>
          <a:p>
            <a:pPr lvl="1"/>
            <a:r>
              <a:rPr lang="en-US" dirty="0" smtClean="0"/>
              <a:t>Demonstrates some </a:t>
            </a:r>
            <a:r>
              <a:rPr lang="en-US" dirty="0"/>
              <a:t>s</a:t>
            </a:r>
            <a:r>
              <a:rPr lang="en-US" dirty="0" smtClean="0"/>
              <a:t>kill in monthly and seasonal outlooks</a:t>
            </a:r>
          </a:p>
          <a:p>
            <a:pPr lvl="2"/>
            <a:r>
              <a:rPr lang="en-US" dirty="0" smtClean="0"/>
              <a:t>Particularly for temperature &amp; ENSO</a:t>
            </a:r>
          </a:p>
          <a:p>
            <a:pPr lvl="2"/>
            <a:r>
              <a:rPr lang="en-US" dirty="0" smtClean="0"/>
              <a:t>Precipitation forecasts are more problematic</a:t>
            </a:r>
          </a:p>
          <a:p>
            <a:r>
              <a:rPr lang="en-US" dirty="0">
                <a:hlinkClick r:id="rId2"/>
              </a:rPr>
              <a:t>http://origin.cpc.ncep.noaa.gov/products/people/wwang/cfsv2fcst/</a:t>
            </a:r>
            <a:endParaRPr lang="en-US" dirty="0" smtClean="0"/>
          </a:p>
          <a:p>
            <a:pPr lvl="2"/>
            <a:endParaRPr lang="en-US" dirty="0"/>
          </a:p>
        </p:txBody>
      </p:sp>
    </p:spTree>
    <p:extLst>
      <p:ext uri="{BB962C8B-B14F-4D97-AF65-F5344CB8AC3E}">
        <p14:creationId xmlns:p14="http://schemas.microsoft.com/office/powerpoint/2010/main" val="3153613267"/>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0"/>
            <a:ext cx="8229600" cy="6096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rPr>
              <a:t>What was CFSv2 forecast for March </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rPr>
              <a:t> Temperatures </a:t>
            </a:r>
            <a:endParaRPr kumimoji="0" lang="en-US" sz="2800" b="1" i="0" u="none" strike="noStrike" kern="1200" cap="none" spc="0" normalizeH="0" baseline="0" noProof="0" dirty="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uLnTx/>
              <a:uFillTx/>
              <a:latin typeface="+mj-lt"/>
              <a:ea typeface="+mj-ea"/>
              <a:cs typeface="+mj-cs"/>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1219200" y="914400"/>
            <a:ext cx="7105650" cy="565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6174595"/>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0"/>
            <a:ext cx="8229600" cy="6096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rPr>
              <a:t>What was CFSv2 forecast for March –</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rPr>
              <a:t>Precipitation </a:t>
            </a:r>
            <a:endParaRPr kumimoji="0" lang="en-US" sz="2800" b="1" i="0" u="none" strike="noStrike" kern="1200" cap="none" spc="0" normalizeH="0" baseline="0" noProof="0" dirty="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uLnTx/>
              <a:uFillTx/>
              <a:latin typeface="+mj-lt"/>
              <a:ea typeface="+mj-ea"/>
              <a:cs typeface="+mj-cs"/>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1238250" y="914400"/>
            <a:ext cx="7124700" cy="5467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8963590"/>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0"/>
            <a:ext cx="8229600" cy="6096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rPr>
              <a:t>What CFSv2 showing for April </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rPr>
              <a:t>Temperature</a:t>
            </a:r>
            <a:endParaRPr kumimoji="0" lang="en-US" sz="2800" b="1" i="0" u="none" strike="noStrike" kern="1200" cap="none" spc="0" normalizeH="0" baseline="0" noProof="0" dirty="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uLnTx/>
              <a:uFillTx/>
              <a:latin typeface="+mj-lt"/>
              <a:ea typeface="+mj-ea"/>
              <a:cs typeface="+mj-cs"/>
            </a:endParaRPr>
          </a:p>
        </p:txBody>
      </p:sp>
      <p:grpSp>
        <p:nvGrpSpPr>
          <p:cNvPr id="4" name="Group 3"/>
          <p:cNvGrpSpPr/>
          <p:nvPr/>
        </p:nvGrpSpPr>
        <p:grpSpPr>
          <a:xfrm>
            <a:off x="3810000" y="3505200"/>
            <a:ext cx="4267200" cy="3048000"/>
            <a:chOff x="260283" y="1109508"/>
            <a:chExt cx="4140856" cy="365760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260283" y="1109508"/>
              <a:ext cx="4140856"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12287" y="2809471"/>
              <a:ext cx="1812646" cy="1359411"/>
            </a:xfrm>
            <a:prstGeom prst="rect">
              <a:avLst/>
            </a:prstGeom>
            <a:noFill/>
          </p:spPr>
          <p:txBody>
            <a:bodyPr wrap="square" rtlCol="0">
              <a:spAutoFit/>
            </a:bodyPr>
            <a:lstStyle/>
            <a:p>
              <a:r>
                <a:rPr lang="en-US" sz="1600" b="1" dirty="0" smtClean="0">
                  <a:solidFill>
                    <a:schemeClr val="bg1"/>
                  </a:solidFill>
                  <a:latin typeface="Calibri" pitchFamily="34" charset="0"/>
                  <a:cs typeface="Calibri" pitchFamily="34" charset="0"/>
                </a:rPr>
                <a:t>March 11 thru 20</a:t>
              </a:r>
              <a:r>
                <a:rPr lang="en-US" sz="1600" b="1" baseline="30000" dirty="0" smtClean="0">
                  <a:solidFill>
                    <a:schemeClr val="bg1"/>
                  </a:solidFill>
                  <a:latin typeface="Calibri" pitchFamily="34" charset="0"/>
                  <a:cs typeface="Calibri" pitchFamily="34" charset="0"/>
                </a:rPr>
                <a:t>th</a:t>
              </a:r>
              <a:r>
                <a:rPr lang="en-US" sz="1600" b="1" dirty="0" smtClean="0">
                  <a:solidFill>
                    <a:schemeClr val="bg1"/>
                  </a:solidFill>
                  <a:latin typeface="Calibri" pitchFamily="34" charset="0"/>
                  <a:cs typeface="Calibri" pitchFamily="34" charset="0"/>
                </a:rPr>
                <a:t> - 10 day average for April  temperatures </a:t>
              </a:r>
              <a:endParaRPr lang="en-US" sz="1600" b="1" dirty="0">
                <a:solidFill>
                  <a:schemeClr val="bg1"/>
                </a:solidFill>
                <a:latin typeface="Calibri" pitchFamily="34" charset="0"/>
                <a:cs typeface="Calibri" pitchFamily="34" charset="0"/>
              </a:endParaRPr>
            </a:p>
          </p:txBody>
        </p:sp>
      </p:grpSp>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2209800" y="1314450"/>
            <a:ext cx="1828800" cy="188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2266950" y="2526268"/>
            <a:ext cx="871402" cy="369332"/>
          </a:xfrm>
          <a:prstGeom prst="rect">
            <a:avLst/>
          </a:prstGeom>
          <a:noFill/>
        </p:spPr>
        <p:txBody>
          <a:bodyPr wrap="square" rtlCol="0">
            <a:spAutoFit/>
          </a:bodyPr>
          <a:lstStyle/>
          <a:p>
            <a:r>
              <a:rPr lang="en-US" b="1" dirty="0" smtClean="0">
                <a:solidFill>
                  <a:schemeClr val="bg1"/>
                </a:solidFill>
                <a:latin typeface="Calibri" pitchFamily="34" charset="0"/>
                <a:cs typeface="Calibri" pitchFamily="34" charset="0"/>
              </a:rPr>
              <a:t>Mar 21</a:t>
            </a:r>
            <a:endParaRPr lang="en-US" b="1" dirty="0">
              <a:solidFill>
                <a:schemeClr val="bg1"/>
              </a:solidFill>
              <a:latin typeface="Calibri" pitchFamily="34" charset="0"/>
              <a:cs typeface="Calibri" pitchFamily="34" charset="0"/>
            </a:endParaRPr>
          </a:p>
        </p:txBody>
      </p:sp>
      <p:pic>
        <p:nvPicPr>
          <p:cNvPr id="1028"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4343400" y="1371600"/>
            <a:ext cx="1828800" cy="1775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4343400" y="2659618"/>
            <a:ext cx="990600" cy="369332"/>
          </a:xfrm>
          <a:prstGeom prst="rect">
            <a:avLst/>
          </a:prstGeom>
          <a:noFill/>
        </p:spPr>
        <p:txBody>
          <a:bodyPr wrap="square" rtlCol="0">
            <a:spAutoFit/>
          </a:bodyPr>
          <a:lstStyle/>
          <a:p>
            <a:r>
              <a:rPr lang="en-US" b="1" dirty="0" smtClean="0">
                <a:solidFill>
                  <a:schemeClr val="bg1"/>
                </a:solidFill>
                <a:latin typeface="Calibri" pitchFamily="34" charset="0"/>
                <a:cs typeface="Calibri" pitchFamily="34" charset="0"/>
              </a:rPr>
              <a:t>Mar 26 </a:t>
            </a:r>
            <a:endParaRPr lang="en-US" b="1" dirty="0">
              <a:solidFill>
                <a:schemeClr val="bg1"/>
              </a:solidFill>
              <a:latin typeface="Calibri" pitchFamily="34" charset="0"/>
              <a:cs typeface="Calibri" pitchFamily="34" charset="0"/>
            </a:endParaRPr>
          </a:p>
        </p:txBody>
      </p:sp>
      <p:pic>
        <p:nvPicPr>
          <p:cNvPr id="14"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a:stretch/>
        </p:blipFill>
        <p:spPr bwMode="auto">
          <a:xfrm>
            <a:off x="152400" y="1288541"/>
            <a:ext cx="1845758" cy="1835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216239" y="2500359"/>
            <a:ext cx="829419" cy="369332"/>
          </a:xfrm>
          <a:prstGeom prst="rect">
            <a:avLst/>
          </a:prstGeom>
          <a:noFill/>
        </p:spPr>
        <p:txBody>
          <a:bodyPr wrap="square" rtlCol="0">
            <a:spAutoFit/>
          </a:bodyPr>
          <a:lstStyle/>
          <a:p>
            <a:r>
              <a:rPr lang="en-US" b="1" dirty="0" smtClean="0">
                <a:solidFill>
                  <a:schemeClr val="bg1"/>
                </a:solidFill>
                <a:latin typeface="Calibri" pitchFamily="34" charset="0"/>
                <a:cs typeface="Calibri" pitchFamily="34" charset="0"/>
              </a:rPr>
              <a:t>Mar 7</a:t>
            </a:r>
            <a:endParaRPr lang="en-US" b="1" dirty="0">
              <a:solidFill>
                <a:schemeClr val="bg1"/>
              </a:solidFill>
              <a:latin typeface="Calibri" pitchFamily="34" charset="0"/>
              <a:cs typeface="Calibri" pitchFamily="34" charset="0"/>
            </a:endParaRPr>
          </a:p>
        </p:txBody>
      </p:sp>
      <p:pic>
        <p:nvPicPr>
          <p:cNvPr id="18" name="Picture 4"/>
          <p:cNvPicPr>
            <a:picLocks noChangeAspect="1" noChangeArrowheads="1"/>
          </p:cNvPicPr>
          <p:nvPr/>
        </p:nvPicPr>
        <p:blipFill rotWithShape="1">
          <a:blip r:embed="rId7">
            <a:extLst>
              <a:ext uri="{28A0092B-C50C-407E-A947-70E740481C1C}">
                <a14:useLocalDpi xmlns:a14="http://schemas.microsoft.com/office/drawing/2010/main" val="0"/>
              </a:ext>
            </a:extLst>
          </a:blip>
          <a:srcRect/>
          <a:stretch/>
        </p:blipFill>
        <p:spPr bwMode="auto">
          <a:xfrm>
            <a:off x="8519368" y="1332197"/>
            <a:ext cx="415082" cy="3392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a:stretch/>
        </p:blipFill>
        <p:spPr bwMode="auto">
          <a:xfrm>
            <a:off x="6473898" y="1370826"/>
            <a:ext cx="1914306" cy="1829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400800" y="2602468"/>
            <a:ext cx="993702" cy="369332"/>
          </a:xfrm>
          <a:prstGeom prst="rect">
            <a:avLst/>
          </a:prstGeom>
          <a:noFill/>
        </p:spPr>
        <p:txBody>
          <a:bodyPr wrap="square" rtlCol="0">
            <a:spAutoFit/>
          </a:bodyPr>
          <a:lstStyle/>
          <a:p>
            <a:r>
              <a:rPr lang="en-US" b="1" dirty="0" smtClean="0">
                <a:solidFill>
                  <a:schemeClr val="bg1"/>
                </a:solidFill>
                <a:latin typeface="Calibri" pitchFamily="34" charset="0"/>
                <a:cs typeface="Calibri" pitchFamily="34" charset="0"/>
              </a:rPr>
              <a:t>Mar 27 </a:t>
            </a:r>
            <a:endParaRPr lang="en-US" b="1" dirty="0">
              <a:solidFill>
                <a:schemeClr val="bg1"/>
              </a:solidFill>
              <a:latin typeface="Calibri" pitchFamily="34" charset="0"/>
              <a:cs typeface="Calibri" pitchFamily="34" charset="0"/>
            </a:endParaRPr>
          </a:p>
        </p:txBody>
      </p:sp>
      <p:sp>
        <p:nvSpPr>
          <p:cNvPr id="6" name="TextBox 5"/>
          <p:cNvSpPr txBox="1"/>
          <p:nvPr/>
        </p:nvSpPr>
        <p:spPr>
          <a:xfrm>
            <a:off x="283658" y="3996959"/>
            <a:ext cx="3429000" cy="2246769"/>
          </a:xfrm>
          <a:prstGeom prst="rect">
            <a:avLst/>
          </a:prstGeom>
          <a:noFill/>
        </p:spPr>
        <p:txBody>
          <a:bodyPr wrap="square" rtlCol="0">
            <a:spAutoFit/>
          </a:bodyPr>
          <a:lstStyle/>
          <a:p>
            <a:r>
              <a:rPr lang="en-US" sz="2000" b="1" dirty="0" smtClean="0">
                <a:latin typeface="Calibri" pitchFamily="34" charset="0"/>
                <a:cs typeface="Calibri" pitchFamily="34" charset="0"/>
              </a:rPr>
              <a:t>Blues - areas of below normal.</a:t>
            </a:r>
          </a:p>
          <a:p>
            <a:r>
              <a:rPr lang="en-US" sz="2000" b="1" dirty="0" smtClean="0">
                <a:latin typeface="Calibri" pitchFamily="34" charset="0"/>
                <a:cs typeface="Calibri" pitchFamily="34" charset="0"/>
              </a:rPr>
              <a:t>Reds – areas of above normal.</a:t>
            </a:r>
          </a:p>
          <a:p>
            <a:endParaRPr lang="en-US" sz="2000" b="1" dirty="0" smtClean="0">
              <a:latin typeface="Calibri" pitchFamily="34" charset="0"/>
              <a:cs typeface="Calibri" pitchFamily="34" charset="0"/>
            </a:endParaRPr>
          </a:p>
          <a:p>
            <a:r>
              <a:rPr lang="en-US" sz="2000" b="1" dirty="0" smtClean="0">
                <a:latin typeface="Calibri" pitchFamily="34" charset="0"/>
                <a:cs typeface="Calibri" pitchFamily="34" charset="0"/>
              </a:rPr>
              <a:t>Models will flux a bit day by day; so it is good to look at a multi day average to see the overall trend.</a:t>
            </a:r>
            <a:endParaRPr lang="en-US" sz="2000" b="1" dirty="0">
              <a:latin typeface="Calibri" pitchFamily="34" charset="0"/>
              <a:cs typeface="Calibri" pitchFamily="34" charset="0"/>
            </a:endParaRPr>
          </a:p>
        </p:txBody>
      </p:sp>
    </p:spTree>
    <p:extLst>
      <p:ext uri="{BB962C8B-B14F-4D97-AF65-F5344CB8AC3E}">
        <p14:creationId xmlns:p14="http://schemas.microsoft.com/office/powerpoint/2010/main" val="182580661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fontScale="92500" lnSpcReduction="10000"/>
          </a:bodyPr>
          <a:lstStyle/>
          <a:p>
            <a:r>
              <a:rPr lang="en-US" dirty="0"/>
              <a:t>Local Research for </a:t>
            </a:r>
            <a:r>
              <a:rPr lang="en-US" dirty="0" smtClean="0"/>
              <a:t>MSP - Any Tele connections (Diane C.) </a:t>
            </a:r>
          </a:p>
          <a:p>
            <a:r>
              <a:rPr lang="en-US" dirty="0"/>
              <a:t>NWS Climate Prediction Center (CPC</a:t>
            </a:r>
            <a:r>
              <a:rPr lang="en-US" dirty="0" smtClean="0"/>
              <a:t>) </a:t>
            </a:r>
            <a:endParaRPr lang="en-US" dirty="0"/>
          </a:p>
          <a:p>
            <a:pPr lvl="1"/>
            <a:r>
              <a:rPr lang="en-US" dirty="0" smtClean="0"/>
              <a:t>Models (Diane C.)</a:t>
            </a:r>
          </a:p>
          <a:p>
            <a:pPr lvl="1"/>
            <a:r>
              <a:rPr lang="en-US" dirty="0" smtClean="0"/>
              <a:t>Other Considerations (Mark E.)</a:t>
            </a:r>
          </a:p>
          <a:p>
            <a:pPr lvl="1"/>
            <a:r>
              <a:rPr lang="en-US" dirty="0" smtClean="0"/>
              <a:t>Official Forecasts (Mark E)</a:t>
            </a:r>
          </a:p>
          <a:p>
            <a:pPr lvl="1"/>
            <a:r>
              <a:rPr lang="en-US" sz="3200" dirty="0" smtClean="0"/>
              <a:t>Low </a:t>
            </a:r>
            <a:r>
              <a:rPr lang="en-US" sz="3200" dirty="0"/>
              <a:t>Flow Probabilistic Outlook </a:t>
            </a:r>
            <a:r>
              <a:rPr lang="en-US" sz="3200" dirty="0" smtClean="0"/>
              <a:t>Graphics (Diane C.)</a:t>
            </a:r>
            <a:r>
              <a:rPr lang="en-US" sz="3200" dirty="0"/>
              <a:t/>
            </a:r>
            <a:br>
              <a:rPr lang="en-US" sz="3200" dirty="0"/>
            </a:br>
            <a:r>
              <a:rPr lang="en-US" dirty="0"/>
              <a:t/>
            </a:r>
            <a:br>
              <a:rPr lang="en-US" dirty="0"/>
            </a:br>
            <a:endParaRPr lang="en-US" dirty="0"/>
          </a:p>
        </p:txBody>
      </p:sp>
    </p:spTree>
    <p:extLst>
      <p:ext uri="{BB962C8B-B14F-4D97-AF65-F5344CB8AC3E}">
        <p14:creationId xmlns:p14="http://schemas.microsoft.com/office/powerpoint/2010/main" val="42880765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0"/>
            <a:ext cx="8229600" cy="6096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rPr>
              <a:t>Ensemble Monthly Temperature Forecasts</a:t>
            </a:r>
            <a:endParaRPr kumimoji="0" lang="en-US" sz="2800" b="1" i="0" u="none" strike="noStrike" kern="1200" cap="none" spc="0" normalizeH="0" baseline="0" noProof="0" dirty="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uLnTx/>
              <a:uFillTx/>
              <a:latin typeface="+mj-lt"/>
              <a:ea typeface="+mj-ea"/>
              <a:cs typeface="+mj-cs"/>
            </a:endParaRPr>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473149" y="609600"/>
            <a:ext cx="6031921" cy="6169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629400" y="1185726"/>
            <a:ext cx="2057400" cy="4708981"/>
          </a:xfrm>
          <a:prstGeom prst="rect">
            <a:avLst/>
          </a:prstGeom>
          <a:noFill/>
        </p:spPr>
        <p:txBody>
          <a:bodyPr wrap="square" rtlCol="0">
            <a:spAutoFit/>
          </a:bodyPr>
          <a:lstStyle/>
          <a:p>
            <a:r>
              <a:rPr lang="en-US" sz="2000" b="1" dirty="0" smtClean="0">
                <a:solidFill>
                  <a:srgbClr val="FFFFCC"/>
                </a:solidFill>
                <a:latin typeface="Calibri" pitchFamily="34" charset="0"/>
                <a:cs typeface="Calibri" pitchFamily="34" charset="0"/>
              </a:rPr>
              <a:t>Average Temperature for the Month.</a:t>
            </a:r>
          </a:p>
          <a:p>
            <a:endParaRPr lang="en-US" sz="2000" b="1" dirty="0">
              <a:latin typeface="Calibri" pitchFamily="34" charset="0"/>
              <a:cs typeface="Calibri" pitchFamily="34" charset="0"/>
            </a:endParaRPr>
          </a:p>
          <a:p>
            <a:pPr marL="342900" indent="-342900">
              <a:buFont typeface="Arial" pitchFamily="34" charset="0"/>
              <a:buChar char="•"/>
            </a:pPr>
            <a:r>
              <a:rPr lang="en-US" sz="2000" b="1" dirty="0" smtClean="0">
                <a:latin typeface="Calibri" pitchFamily="34" charset="0"/>
                <a:cs typeface="Calibri" pitchFamily="34" charset="0"/>
              </a:rPr>
              <a:t>Blues - areas of below normal.</a:t>
            </a:r>
          </a:p>
          <a:p>
            <a:pPr marL="342900" indent="-342900">
              <a:buFont typeface="Arial" pitchFamily="34" charset="0"/>
              <a:buChar char="•"/>
            </a:pPr>
            <a:endParaRPr lang="en-US" sz="2000" b="1" dirty="0" smtClean="0">
              <a:latin typeface="Calibri" pitchFamily="34" charset="0"/>
              <a:cs typeface="Calibri" pitchFamily="34" charset="0"/>
            </a:endParaRPr>
          </a:p>
          <a:p>
            <a:pPr marL="342900" indent="-342900">
              <a:buFont typeface="Arial" pitchFamily="34" charset="0"/>
              <a:buChar char="•"/>
            </a:pPr>
            <a:r>
              <a:rPr lang="en-US" sz="2000" b="1" dirty="0" smtClean="0">
                <a:latin typeface="Calibri" pitchFamily="34" charset="0"/>
                <a:cs typeface="Calibri" pitchFamily="34" charset="0"/>
              </a:rPr>
              <a:t>Reds – areas of above normal.</a:t>
            </a:r>
          </a:p>
          <a:p>
            <a:pPr marL="342900" indent="-342900">
              <a:buFont typeface="Arial" pitchFamily="34" charset="0"/>
              <a:buChar char="•"/>
            </a:pPr>
            <a:endParaRPr lang="en-US" sz="2000" b="1" dirty="0">
              <a:latin typeface="Calibri" pitchFamily="34" charset="0"/>
              <a:cs typeface="Calibri" pitchFamily="34" charset="0"/>
            </a:endParaRPr>
          </a:p>
          <a:p>
            <a:pPr marL="342900" indent="-342900">
              <a:buFont typeface="Arial" pitchFamily="34" charset="0"/>
              <a:buChar char="•"/>
            </a:pPr>
            <a:r>
              <a:rPr lang="en-US" sz="2000" b="1" dirty="0" smtClean="0">
                <a:latin typeface="Calibri" pitchFamily="34" charset="0"/>
                <a:cs typeface="Calibri" pitchFamily="34" charset="0"/>
              </a:rPr>
              <a:t>White – no clear signal either way.</a:t>
            </a:r>
          </a:p>
        </p:txBody>
      </p:sp>
    </p:spTree>
    <p:extLst>
      <p:ext uri="{BB962C8B-B14F-4D97-AF65-F5344CB8AC3E}">
        <p14:creationId xmlns:p14="http://schemas.microsoft.com/office/powerpoint/2010/main" val="1139203566"/>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0"/>
            <a:ext cx="8229600" cy="6096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rPr>
              <a:t>Ensemble Monthly Precipitation Forecasts</a:t>
            </a:r>
            <a:endParaRPr kumimoji="0" lang="en-US" sz="2800" b="1" i="0" u="none" strike="noStrike" kern="1200" cap="none" spc="0" normalizeH="0" baseline="0" noProof="0" dirty="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uLnTx/>
              <a:uFillTx/>
              <a:latin typeface="+mj-lt"/>
              <a:ea typeface="+mj-ea"/>
              <a:cs typeface="+mj-cs"/>
            </a:endParaRPr>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492642" y="566045"/>
            <a:ext cx="5638800" cy="5936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629400" y="1185726"/>
            <a:ext cx="2057400" cy="4708981"/>
          </a:xfrm>
          <a:prstGeom prst="rect">
            <a:avLst/>
          </a:prstGeom>
          <a:noFill/>
        </p:spPr>
        <p:txBody>
          <a:bodyPr wrap="square" rtlCol="0">
            <a:spAutoFit/>
          </a:bodyPr>
          <a:lstStyle/>
          <a:p>
            <a:r>
              <a:rPr lang="en-US" sz="2000" b="1" dirty="0" smtClean="0">
                <a:solidFill>
                  <a:srgbClr val="FFFFCC"/>
                </a:solidFill>
                <a:latin typeface="Calibri" pitchFamily="34" charset="0"/>
                <a:cs typeface="Calibri" pitchFamily="34" charset="0"/>
              </a:rPr>
              <a:t>Average Precipitation  for the Month.</a:t>
            </a:r>
          </a:p>
          <a:p>
            <a:endParaRPr lang="en-US" sz="2000" b="1" dirty="0">
              <a:latin typeface="Calibri" pitchFamily="34" charset="0"/>
              <a:cs typeface="Calibri" pitchFamily="34" charset="0"/>
            </a:endParaRPr>
          </a:p>
          <a:p>
            <a:pPr marL="342900" indent="-342900">
              <a:buFont typeface="Arial" pitchFamily="34" charset="0"/>
              <a:buChar char="•"/>
            </a:pPr>
            <a:r>
              <a:rPr lang="en-US" sz="2000" b="1" dirty="0" smtClean="0">
                <a:latin typeface="Calibri" pitchFamily="34" charset="0"/>
                <a:cs typeface="Calibri" pitchFamily="34" charset="0"/>
              </a:rPr>
              <a:t>Reds - areas of below normal.</a:t>
            </a:r>
          </a:p>
          <a:p>
            <a:pPr marL="342900" indent="-342900">
              <a:buFont typeface="Arial" pitchFamily="34" charset="0"/>
              <a:buChar char="•"/>
            </a:pPr>
            <a:endParaRPr lang="en-US" sz="2000" b="1" dirty="0" smtClean="0">
              <a:latin typeface="Calibri" pitchFamily="34" charset="0"/>
              <a:cs typeface="Calibri" pitchFamily="34" charset="0"/>
            </a:endParaRPr>
          </a:p>
          <a:p>
            <a:pPr marL="342900" indent="-342900">
              <a:buFont typeface="Arial" pitchFamily="34" charset="0"/>
              <a:buChar char="•"/>
            </a:pPr>
            <a:r>
              <a:rPr lang="en-US" sz="2000" b="1" dirty="0" smtClean="0">
                <a:latin typeface="Calibri" pitchFamily="34" charset="0"/>
                <a:cs typeface="Calibri" pitchFamily="34" charset="0"/>
              </a:rPr>
              <a:t>Greens – areas of above normal.</a:t>
            </a:r>
          </a:p>
          <a:p>
            <a:pPr marL="342900" indent="-342900">
              <a:buFont typeface="Arial" pitchFamily="34" charset="0"/>
              <a:buChar char="•"/>
            </a:pPr>
            <a:endParaRPr lang="en-US" sz="2000" b="1" dirty="0">
              <a:latin typeface="Calibri" pitchFamily="34" charset="0"/>
              <a:cs typeface="Calibri" pitchFamily="34" charset="0"/>
            </a:endParaRPr>
          </a:p>
          <a:p>
            <a:pPr marL="342900" indent="-342900">
              <a:buFont typeface="Arial" pitchFamily="34" charset="0"/>
              <a:buChar char="•"/>
            </a:pPr>
            <a:r>
              <a:rPr lang="en-US" sz="2000" b="1" dirty="0" smtClean="0">
                <a:latin typeface="Calibri" pitchFamily="34" charset="0"/>
                <a:cs typeface="Calibri" pitchFamily="34" charset="0"/>
              </a:rPr>
              <a:t>White – no clear signal either way.</a:t>
            </a:r>
          </a:p>
        </p:txBody>
      </p:sp>
    </p:spTree>
    <p:extLst>
      <p:ext uri="{BB962C8B-B14F-4D97-AF65-F5344CB8AC3E}">
        <p14:creationId xmlns:p14="http://schemas.microsoft.com/office/powerpoint/2010/main" val="4244910498"/>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00"/>
            <a:ext cx="8229600" cy="3362325"/>
          </a:xfrm>
        </p:spPr>
        <p:txBody>
          <a:bodyPr>
            <a:normAutofit fontScale="90000"/>
          </a:bodyPr>
          <a:lstStyle/>
          <a:p>
            <a:pPr algn="ctr"/>
            <a:r>
              <a:rPr lang="en-US" dirty="0" smtClean="0"/>
              <a:t>Other Considerations for CPC Official Forecasts</a:t>
            </a:r>
            <a:br>
              <a:rPr lang="en-US" dirty="0" smtClean="0"/>
            </a:br>
            <a:r>
              <a:rPr lang="en-US" dirty="0" smtClean="0"/>
              <a:t/>
            </a:r>
            <a:br>
              <a:rPr lang="en-US" dirty="0" smtClean="0"/>
            </a:br>
            <a:r>
              <a:rPr lang="en-US" dirty="0"/>
              <a:t/>
            </a:r>
            <a:br>
              <a:rPr lang="en-US" dirty="0"/>
            </a:br>
            <a:r>
              <a:rPr lang="en-US" sz="3600" i="1" dirty="0" smtClean="0">
                <a:solidFill>
                  <a:srgbClr val="EAEAEA"/>
                </a:solidFill>
              </a:rPr>
              <a:t>Mark Ewens</a:t>
            </a:r>
            <a:endParaRPr lang="en-US" sz="3600" i="1" dirty="0">
              <a:solidFill>
                <a:srgbClr val="EAEAEA"/>
              </a:solidFill>
            </a:endParaRPr>
          </a:p>
        </p:txBody>
      </p:sp>
    </p:spTree>
    <p:extLst>
      <p:ext uri="{BB962C8B-B14F-4D97-AF65-F5344CB8AC3E}">
        <p14:creationId xmlns:p14="http://schemas.microsoft.com/office/powerpoint/2010/main" val="37098326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524000"/>
          </a:xfrm>
        </p:spPr>
        <p:txBody>
          <a:bodyPr>
            <a:normAutofit/>
          </a:bodyPr>
          <a:lstStyle/>
          <a:p>
            <a:r>
              <a:rPr lang="en-US" dirty="0" smtClean="0"/>
              <a:t>Climate Attribution </a:t>
            </a:r>
            <a:br>
              <a:rPr lang="en-US" dirty="0" smtClean="0"/>
            </a:br>
            <a:r>
              <a:rPr lang="en-US" sz="3600" dirty="0" smtClean="0"/>
              <a:t>Fall 2011 through Winter 2012</a:t>
            </a:r>
            <a:endParaRPr lang="en-US" sz="3600" dirty="0"/>
          </a:p>
        </p:txBody>
      </p:sp>
      <p:sp>
        <p:nvSpPr>
          <p:cNvPr id="3" name="Content Placeholder 2"/>
          <p:cNvSpPr>
            <a:spLocks noGrp="1"/>
          </p:cNvSpPr>
          <p:nvPr>
            <p:ph idx="1"/>
          </p:nvPr>
        </p:nvSpPr>
        <p:spPr>
          <a:xfrm>
            <a:off x="152400" y="2133600"/>
            <a:ext cx="8766175" cy="4422775"/>
          </a:xfrm>
        </p:spPr>
        <p:txBody>
          <a:bodyPr>
            <a:normAutofit fontScale="77500" lnSpcReduction="20000"/>
          </a:bodyPr>
          <a:lstStyle/>
          <a:p>
            <a:r>
              <a:rPr lang="en-US" dirty="0" smtClean="0"/>
              <a:t>A borderline moderate La Niña had developed last fall and was expected to bring an enhanced risk of a colder and snowier winter season.</a:t>
            </a:r>
          </a:p>
          <a:p>
            <a:r>
              <a:rPr lang="en-US" dirty="0" smtClean="0"/>
              <a:t>A strongly positive North-Atlantic </a:t>
            </a:r>
            <a:r>
              <a:rPr lang="en-US" dirty="0"/>
              <a:t>Oscillation </a:t>
            </a:r>
            <a:r>
              <a:rPr lang="en-US" dirty="0" smtClean="0"/>
              <a:t>(NAO) developed, essentially trapping the coldest air north over Alaska and the Eastern Hemisphere.</a:t>
            </a:r>
          </a:p>
          <a:p>
            <a:r>
              <a:rPr lang="en-US" dirty="0" smtClean="0"/>
              <a:t>In concert with a predominantly positive Arctic Oscillation (AO), the Polar Jet was displaced to the west and north of the region. The sub tropical jet dominated bringing some drought relief to the southern plains.</a:t>
            </a:r>
          </a:p>
          <a:p>
            <a:r>
              <a:rPr lang="en-US" dirty="0" smtClean="0"/>
              <a:t>Late in the winter the AO turned neutral to weakly negative yet the impacts were minimal. A brief return to a strong positive phase helped with the March “Heat Wave”</a:t>
            </a:r>
            <a:endParaRPr lang="en-US" dirty="0"/>
          </a:p>
        </p:txBody>
      </p:sp>
    </p:spTree>
    <p:extLst>
      <p:ext uri="{BB962C8B-B14F-4D97-AF65-F5344CB8AC3E}">
        <p14:creationId xmlns:p14="http://schemas.microsoft.com/office/powerpoint/2010/main" val="22521913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685800"/>
          </a:xfrm>
        </p:spPr>
        <p:txBody>
          <a:bodyPr>
            <a:normAutofit/>
          </a:bodyPr>
          <a:lstStyle/>
          <a:p>
            <a:r>
              <a:rPr lang="en-US" sz="4000" dirty="0" smtClean="0"/>
              <a:t>Cold Season Hemispheric Patterns</a:t>
            </a:r>
            <a:endParaRPr lang="en-US" sz="4000" dirty="0"/>
          </a:p>
        </p:txBody>
      </p:sp>
      <p:sp>
        <p:nvSpPr>
          <p:cNvPr id="3" name="Content Placeholder 2"/>
          <p:cNvSpPr>
            <a:spLocks noGrp="1"/>
          </p:cNvSpPr>
          <p:nvPr>
            <p:ph idx="1"/>
          </p:nvPr>
        </p:nvSpPr>
        <p:spPr/>
        <p:txBody>
          <a:bodyPr/>
          <a:lstStyle/>
          <a:p>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752600"/>
            <a:ext cx="8606790" cy="4121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47056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6248400" cy="1219200"/>
          </a:xfrm>
        </p:spPr>
        <p:txBody>
          <a:bodyPr>
            <a:normAutofit fontScale="90000"/>
          </a:bodyPr>
          <a:lstStyle/>
          <a:p>
            <a:r>
              <a:rPr lang="en-US" dirty="0" smtClean="0"/>
              <a:t>Near Term Outlooks </a:t>
            </a:r>
            <a:br>
              <a:rPr lang="en-US" dirty="0" smtClean="0"/>
            </a:br>
            <a:r>
              <a:rPr lang="en-US" sz="4000" dirty="0" smtClean="0"/>
              <a:t>(April)</a:t>
            </a:r>
            <a:endParaRPr lang="en-US" sz="4000" dirty="0"/>
          </a:p>
        </p:txBody>
      </p:sp>
      <p:sp>
        <p:nvSpPr>
          <p:cNvPr id="3" name="Content Placeholder 2"/>
          <p:cNvSpPr>
            <a:spLocks noGrp="1"/>
          </p:cNvSpPr>
          <p:nvPr>
            <p:ph idx="1"/>
          </p:nvPr>
        </p:nvSpPr>
        <p:spPr>
          <a:xfrm>
            <a:off x="457200" y="1905000"/>
            <a:ext cx="7772400" cy="4114800"/>
          </a:xfrm>
        </p:spPr>
        <p:txBody>
          <a:bodyPr>
            <a:normAutofit/>
          </a:bodyPr>
          <a:lstStyle/>
          <a:p>
            <a:r>
              <a:rPr lang="en-US" dirty="0" smtClean="0"/>
              <a:t>Recent changes to the global patterns suggest a wetter period the next few weeks.</a:t>
            </a:r>
          </a:p>
          <a:p>
            <a:r>
              <a:rPr lang="en-US" dirty="0" smtClean="0"/>
              <a:t>This will probably spell some relief to areas suffering drought, but most areas will not get enough precipitation to reverse it.</a:t>
            </a:r>
          </a:p>
          <a:p>
            <a:r>
              <a:rPr lang="en-US" dirty="0" smtClean="0"/>
              <a:t>Research suggests that after periods of prolonged extremes, the atmosphere ‘flips’ in an attempt to rebalance.</a:t>
            </a:r>
            <a:endParaRPr lang="en-US" dirty="0"/>
          </a:p>
        </p:txBody>
      </p:sp>
    </p:spTree>
    <p:extLst>
      <p:ext uri="{BB962C8B-B14F-4D97-AF65-F5344CB8AC3E}">
        <p14:creationId xmlns:p14="http://schemas.microsoft.com/office/powerpoint/2010/main" val="41971087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lstStyle/>
          <a:p>
            <a:r>
              <a:rPr lang="en-US" dirty="0" smtClean="0"/>
              <a:t>Spring Transition to Summer</a:t>
            </a:r>
            <a:endParaRPr lang="en-US" dirty="0"/>
          </a:p>
        </p:txBody>
      </p:sp>
      <p:sp>
        <p:nvSpPr>
          <p:cNvPr id="3" name="Content Placeholder 2"/>
          <p:cNvSpPr>
            <a:spLocks noGrp="1"/>
          </p:cNvSpPr>
          <p:nvPr>
            <p:ph idx="1"/>
          </p:nvPr>
        </p:nvSpPr>
        <p:spPr>
          <a:xfrm>
            <a:off x="457200" y="1676400"/>
            <a:ext cx="8229600" cy="4114800"/>
          </a:xfrm>
        </p:spPr>
        <p:txBody>
          <a:bodyPr/>
          <a:lstStyle/>
          <a:p>
            <a:r>
              <a:rPr lang="en-US" dirty="0" smtClean="0"/>
              <a:t>La Nina forecast to weaken, leaving ENSO neutral conditions in the Pacific.</a:t>
            </a:r>
          </a:p>
          <a:p>
            <a:r>
              <a:rPr lang="en-US" dirty="0" smtClean="0"/>
              <a:t>Classic fading La Nina conditions over Minnesota include a bias toward wetter than average conditions in the north; drier south.</a:t>
            </a:r>
          </a:p>
          <a:p>
            <a:r>
              <a:rPr lang="en-US" dirty="0" smtClean="0"/>
              <a:t>Temperatures tend toward normal climatic variability.</a:t>
            </a:r>
            <a:endParaRPr lang="en-US" dirty="0"/>
          </a:p>
        </p:txBody>
      </p:sp>
    </p:spTree>
    <p:extLst>
      <p:ext uri="{BB962C8B-B14F-4D97-AF65-F5344CB8AC3E}">
        <p14:creationId xmlns:p14="http://schemas.microsoft.com/office/powerpoint/2010/main" val="25598956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0"/>
            <a:ext cx="8229600" cy="6096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rPr>
              <a:t>Spring/Early Summer CPC Precipitation Forecast</a:t>
            </a:r>
            <a:endParaRPr kumimoji="0" lang="en-US" sz="2800" b="1" i="0" u="none" strike="noStrike" kern="1200" cap="none" spc="0" normalizeH="0" baseline="0" noProof="0" dirty="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uLnTx/>
              <a:uFillTx/>
              <a:latin typeface="+mj-lt"/>
              <a:ea typeface="+mj-ea"/>
              <a:cs typeface="+mj-cs"/>
            </a:endParaRPr>
          </a:p>
        </p:txBody>
      </p:sp>
      <p:pic>
        <p:nvPicPr>
          <p:cNvPr id="819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44619" y="1924281"/>
            <a:ext cx="4527381" cy="2495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4686300" y="3962400"/>
            <a:ext cx="4409762" cy="2371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610100" y="3982331"/>
            <a:ext cx="1257300" cy="923330"/>
          </a:xfrm>
          <a:prstGeom prst="rect">
            <a:avLst/>
          </a:prstGeom>
          <a:noFill/>
        </p:spPr>
        <p:txBody>
          <a:bodyPr wrap="square" rtlCol="0">
            <a:spAutoFit/>
          </a:bodyPr>
          <a:lstStyle/>
          <a:p>
            <a:pPr algn="ctr"/>
            <a:r>
              <a:rPr lang="en-US" b="1" dirty="0" smtClean="0">
                <a:solidFill>
                  <a:schemeClr val="bg1"/>
                </a:solidFill>
                <a:latin typeface="Calibri" pitchFamily="34" charset="0"/>
                <a:cs typeface="Calibri" pitchFamily="34" charset="0"/>
              </a:rPr>
              <a:t>May, Jun, July outlook</a:t>
            </a:r>
            <a:endParaRPr lang="en-US" b="1" dirty="0">
              <a:solidFill>
                <a:schemeClr val="bg1"/>
              </a:solidFill>
              <a:latin typeface="Calibri" pitchFamily="34" charset="0"/>
              <a:cs typeface="Calibri" pitchFamily="34" charset="0"/>
            </a:endParaRPr>
          </a:p>
        </p:txBody>
      </p:sp>
      <p:sp>
        <p:nvSpPr>
          <p:cNvPr id="8" name="TextBox 7"/>
          <p:cNvSpPr txBox="1"/>
          <p:nvPr/>
        </p:nvSpPr>
        <p:spPr>
          <a:xfrm>
            <a:off x="44619" y="2074253"/>
            <a:ext cx="1066800" cy="646331"/>
          </a:xfrm>
          <a:prstGeom prst="rect">
            <a:avLst/>
          </a:prstGeom>
          <a:noFill/>
        </p:spPr>
        <p:txBody>
          <a:bodyPr wrap="square" rtlCol="0">
            <a:spAutoFit/>
          </a:bodyPr>
          <a:lstStyle/>
          <a:p>
            <a:pPr algn="ctr"/>
            <a:r>
              <a:rPr lang="en-US" b="1" dirty="0" smtClean="0">
                <a:solidFill>
                  <a:schemeClr val="bg1"/>
                </a:solidFill>
                <a:latin typeface="Calibri" pitchFamily="34" charset="0"/>
                <a:cs typeface="Calibri" pitchFamily="34" charset="0"/>
              </a:rPr>
              <a:t>April outlook</a:t>
            </a:r>
            <a:endParaRPr lang="en-US" b="1" dirty="0">
              <a:solidFill>
                <a:schemeClr val="bg1"/>
              </a:solidFill>
              <a:latin typeface="Calibri" pitchFamily="34" charset="0"/>
              <a:cs typeface="Calibri" pitchFamily="34" charset="0"/>
            </a:endParaRPr>
          </a:p>
        </p:txBody>
      </p:sp>
      <p:pic>
        <p:nvPicPr>
          <p:cNvPr id="8196"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4610100" y="914400"/>
            <a:ext cx="4533899" cy="2405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686300" y="990601"/>
            <a:ext cx="1257300" cy="923330"/>
          </a:xfrm>
          <a:prstGeom prst="rect">
            <a:avLst/>
          </a:prstGeom>
          <a:noFill/>
        </p:spPr>
        <p:txBody>
          <a:bodyPr wrap="square" rtlCol="0">
            <a:spAutoFit/>
          </a:bodyPr>
          <a:lstStyle/>
          <a:p>
            <a:pPr algn="ctr"/>
            <a:r>
              <a:rPr lang="en-US" b="1" dirty="0" smtClean="0">
                <a:solidFill>
                  <a:schemeClr val="bg1"/>
                </a:solidFill>
                <a:latin typeface="Calibri" pitchFamily="34" charset="0"/>
                <a:cs typeface="Calibri" pitchFamily="34" charset="0"/>
              </a:rPr>
              <a:t>Apr, May, Jun outlook</a:t>
            </a:r>
            <a:endParaRPr lang="en-US" b="1" dirty="0">
              <a:solidFill>
                <a:schemeClr val="bg1"/>
              </a:solidFill>
              <a:latin typeface="Calibri" pitchFamily="34" charset="0"/>
              <a:cs typeface="Calibri" pitchFamily="34" charset="0"/>
            </a:endParaRPr>
          </a:p>
        </p:txBody>
      </p:sp>
      <p:sp>
        <p:nvSpPr>
          <p:cNvPr id="9" name="TextBox 8"/>
          <p:cNvSpPr txBox="1"/>
          <p:nvPr/>
        </p:nvSpPr>
        <p:spPr>
          <a:xfrm>
            <a:off x="609600" y="4943564"/>
            <a:ext cx="3360821" cy="1200329"/>
          </a:xfrm>
          <a:prstGeom prst="rect">
            <a:avLst/>
          </a:prstGeom>
          <a:noFill/>
        </p:spPr>
        <p:txBody>
          <a:bodyPr wrap="square" rtlCol="0">
            <a:spAutoFit/>
          </a:bodyPr>
          <a:lstStyle/>
          <a:p>
            <a:pPr algn="ctr"/>
            <a:r>
              <a:rPr lang="en-US" dirty="0" smtClean="0">
                <a:latin typeface="Calibri" pitchFamily="34" charset="0"/>
                <a:cs typeface="Calibri" pitchFamily="34" charset="0"/>
              </a:rPr>
              <a:t>Equal Chances of Above or Below normal for April as well as the 3 month the periods of  A,M,J and M,J,J.</a:t>
            </a:r>
            <a:endParaRPr lang="en-US" dirty="0">
              <a:latin typeface="Calibri" pitchFamily="34" charset="0"/>
              <a:cs typeface="Calibri" pitchFamily="34" charset="0"/>
            </a:endParaRPr>
          </a:p>
        </p:txBody>
      </p:sp>
    </p:spTree>
    <p:extLst>
      <p:ext uri="{BB962C8B-B14F-4D97-AF65-F5344CB8AC3E}">
        <p14:creationId xmlns:p14="http://schemas.microsoft.com/office/powerpoint/2010/main" val="2491772472"/>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0"/>
            <a:ext cx="8229600" cy="609600"/>
          </a:xfrm>
          <a:prstGeom prst="rect">
            <a:avLst/>
          </a:prstGeom>
        </p:spPr>
        <p:txBody>
          <a:bodyPr/>
          <a:lstStyle/>
          <a:p>
            <a:pPr lvl="0" algn="ctr" eaLnBrk="1" fontAlgn="auto" hangingPunct="1">
              <a:spcAft>
                <a:spcPts val="0"/>
              </a:spcAft>
              <a:defRPr/>
            </a:pPr>
            <a:r>
              <a:rPr lang="en-US" sz="2800" b="1" dirty="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rPr>
              <a:t>Spring/Early Summer </a:t>
            </a:r>
            <a:r>
              <a:rPr lang="en-US" sz="2800" b="1"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rPr>
              <a:t>CPC Temperature Forecast</a:t>
            </a:r>
            <a:endParaRPr kumimoji="0" lang="en-US" sz="2800" b="1" i="0" u="none" strike="noStrike" kern="1200" cap="none" spc="0" normalizeH="0" baseline="0" noProof="0" dirty="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uLnTx/>
              <a:uFillTx/>
              <a:latin typeface="+mj-lt"/>
              <a:ea typeface="+mj-ea"/>
              <a:cs typeface="+mj-cs"/>
            </a:endParaRPr>
          </a:p>
        </p:txBody>
      </p:sp>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201389" y="1363428"/>
            <a:ext cx="4261879" cy="2675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4686300" y="799804"/>
            <a:ext cx="4315907" cy="2629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76200" y="1447800"/>
            <a:ext cx="1066800" cy="646331"/>
          </a:xfrm>
          <a:prstGeom prst="rect">
            <a:avLst/>
          </a:prstGeom>
          <a:noFill/>
        </p:spPr>
        <p:txBody>
          <a:bodyPr wrap="square" rtlCol="0">
            <a:spAutoFit/>
          </a:bodyPr>
          <a:lstStyle/>
          <a:p>
            <a:pPr algn="ctr"/>
            <a:r>
              <a:rPr lang="en-US" b="1" dirty="0" smtClean="0">
                <a:solidFill>
                  <a:schemeClr val="bg1"/>
                </a:solidFill>
                <a:latin typeface="Calibri" pitchFamily="34" charset="0"/>
                <a:cs typeface="Calibri" pitchFamily="34" charset="0"/>
              </a:rPr>
              <a:t>April outlook</a:t>
            </a:r>
            <a:endParaRPr lang="en-US" b="1" dirty="0">
              <a:solidFill>
                <a:schemeClr val="bg1"/>
              </a:solidFill>
              <a:latin typeface="Calibri" pitchFamily="34" charset="0"/>
              <a:cs typeface="Calibri" pitchFamily="34" charset="0"/>
            </a:endParaRPr>
          </a:p>
        </p:txBody>
      </p:sp>
      <p:sp>
        <p:nvSpPr>
          <p:cNvPr id="9" name="TextBox 8"/>
          <p:cNvSpPr txBox="1"/>
          <p:nvPr/>
        </p:nvSpPr>
        <p:spPr>
          <a:xfrm>
            <a:off x="4572000" y="829270"/>
            <a:ext cx="1257300" cy="923330"/>
          </a:xfrm>
          <a:prstGeom prst="rect">
            <a:avLst/>
          </a:prstGeom>
          <a:noFill/>
        </p:spPr>
        <p:txBody>
          <a:bodyPr wrap="square" rtlCol="0">
            <a:spAutoFit/>
          </a:bodyPr>
          <a:lstStyle/>
          <a:p>
            <a:pPr algn="ctr"/>
            <a:r>
              <a:rPr lang="en-US" b="1" dirty="0" smtClean="0">
                <a:solidFill>
                  <a:schemeClr val="bg1"/>
                </a:solidFill>
                <a:latin typeface="Calibri" pitchFamily="34" charset="0"/>
                <a:cs typeface="Calibri" pitchFamily="34" charset="0"/>
              </a:rPr>
              <a:t>Apr, May, Jun outlook</a:t>
            </a:r>
            <a:endParaRPr lang="en-US" b="1" dirty="0">
              <a:solidFill>
                <a:schemeClr val="bg1"/>
              </a:solidFill>
              <a:latin typeface="Calibri" pitchFamily="34" charset="0"/>
              <a:cs typeface="Calibri" pitchFamily="34" charset="0"/>
            </a:endParaRPr>
          </a:p>
        </p:txBody>
      </p:sp>
      <p:pic>
        <p:nvPicPr>
          <p:cNvPr id="7173"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4686300" y="3833350"/>
            <a:ext cx="4361448" cy="264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4572000" y="3801070"/>
            <a:ext cx="1257300" cy="923330"/>
          </a:xfrm>
          <a:prstGeom prst="rect">
            <a:avLst/>
          </a:prstGeom>
          <a:noFill/>
        </p:spPr>
        <p:txBody>
          <a:bodyPr wrap="square" rtlCol="0">
            <a:spAutoFit/>
          </a:bodyPr>
          <a:lstStyle/>
          <a:p>
            <a:pPr algn="ctr"/>
            <a:r>
              <a:rPr lang="en-US" b="1" dirty="0" smtClean="0">
                <a:solidFill>
                  <a:schemeClr val="bg1"/>
                </a:solidFill>
                <a:latin typeface="Calibri" pitchFamily="34" charset="0"/>
                <a:cs typeface="Calibri" pitchFamily="34" charset="0"/>
              </a:rPr>
              <a:t>May, Jun, July outlook</a:t>
            </a:r>
            <a:endParaRPr lang="en-US" b="1" dirty="0">
              <a:solidFill>
                <a:schemeClr val="bg1"/>
              </a:solidFill>
              <a:latin typeface="Calibri" pitchFamily="34" charset="0"/>
              <a:cs typeface="Calibri" pitchFamily="34" charset="0"/>
            </a:endParaRPr>
          </a:p>
        </p:txBody>
      </p:sp>
      <p:sp>
        <p:nvSpPr>
          <p:cNvPr id="4" name="Rectangle 3"/>
          <p:cNvSpPr/>
          <p:nvPr/>
        </p:nvSpPr>
        <p:spPr>
          <a:xfrm>
            <a:off x="622005" y="5846363"/>
            <a:ext cx="3368842" cy="369332"/>
          </a:xfrm>
          <a:prstGeom prst="rect">
            <a:avLst/>
          </a:prstGeom>
          <a:solidFill>
            <a:schemeClr val="tx1">
              <a:lumMod val="50000"/>
            </a:schemeClr>
          </a:solidFill>
        </p:spPr>
        <p:txBody>
          <a:bodyPr wrap="square">
            <a:spAutoFit/>
          </a:bodyPr>
          <a:lstStyle/>
          <a:p>
            <a:r>
              <a:rPr lang="en-US" b="1" dirty="0" smtClean="0"/>
              <a:t>http</a:t>
            </a:r>
            <a:r>
              <a:rPr lang="en-US" b="1" dirty="0"/>
              <a:t>://www.cpc.ncep.noaa.gov/</a:t>
            </a:r>
            <a:endParaRPr lang="en-US" dirty="0"/>
          </a:p>
        </p:txBody>
      </p:sp>
      <p:sp>
        <p:nvSpPr>
          <p:cNvPr id="5" name="TextBox 4"/>
          <p:cNvSpPr txBox="1"/>
          <p:nvPr/>
        </p:nvSpPr>
        <p:spPr>
          <a:xfrm>
            <a:off x="609600" y="4343400"/>
            <a:ext cx="3360821" cy="1200329"/>
          </a:xfrm>
          <a:prstGeom prst="rect">
            <a:avLst/>
          </a:prstGeom>
          <a:noFill/>
        </p:spPr>
        <p:txBody>
          <a:bodyPr wrap="square" rtlCol="0">
            <a:spAutoFit/>
          </a:bodyPr>
          <a:lstStyle/>
          <a:p>
            <a:pPr algn="ctr"/>
            <a:r>
              <a:rPr lang="en-US" dirty="0" smtClean="0">
                <a:latin typeface="Calibri" pitchFamily="34" charset="0"/>
                <a:cs typeface="Calibri" pitchFamily="34" charset="0"/>
              </a:rPr>
              <a:t>Above Normal Temps for April but transition to Equal Chances for Above Normal temps for the periods of  A,M,J and M,J,J.</a:t>
            </a:r>
            <a:endParaRPr lang="en-US" dirty="0">
              <a:latin typeface="Calibri" pitchFamily="34" charset="0"/>
              <a:cs typeface="Calibri" pitchFamily="34" charset="0"/>
            </a:endParaRPr>
          </a:p>
        </p:txBody>
      </p:sp>
    </p:spTree>
    <p:extLst>
      <p:ext uri="{BB962C8B-B14F-4D97-AF65-F5344CB8AC3E}">
        <p14:creationId xmlns:p14="http://schemas.microsoft.com/office/powerpoint/2010/main" val="2199905415"/>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219200"/>
          </a:xfrm>
        </p:spPr>
        <p:txBody>
          <a:bodyPr>
            <a:noAutofit/>
          </a:bodyPr>
          <a:lstStyle/>
          <a:p>
            <a:r>
              <a:rPr lang="en-US" sz="4000" dirty="0" smtClean="0"/>
              <a:t>Longer Term Summer 2012 Outlooks </a:t>
            </a:r>
            <a:r>
              <a:rPr lang="en-US" sz="3600" dirty="0" smtClean="0"/>
              <a:t>(July, Aug, Sept)</a:t>
            </a:r>
            <a:endParaRPr lang="en-US" sz="3600"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522667"/>
            <a:ext cx="3477090" cy="5212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148"/>
          <a:stretch/>
        </p:blipFill>
        <p:spPr bwMode="auto">
          <a:xfrm>
            <a:off x="4754880" y="1522667"/>
            <a:ext cx="4026449" cy="5212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82200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371600"/>
            <a:ext cx="8229600" cy="3886200"/>
          </a:xfrm>
        </p:spPr>
        <p:txBody>
          <a:bodyPr>
            <a:normAutofit fontScale="90000"/>
          </a:bodyPr>
          <a:lstStyle/>
          <a:p>
            <a:pPr algn="ctr"/>
            <a:r>
              <a:rPr lang="en-US" dirty="0" smtClean="0"/>
              <a:t>Local Research for MSP</a:t>
            </a:r>
            <a:br>
              <a:rPr lang="en-US" dirty="0" smtClean="0"/>
            </a:br>
            <a:r>
              <a:rPr lang="en-US" dirty="0" smtClean="0"/>
              <a:t/>
            </a:r>
            <a:br>
              <a:rPr lang="en-US" dirty="0" smtClean="0"/>
            </a:br>
            <a:r>
              <a:rPr lang="en-US" sz="3100" i="1" dirty="0" smtClean="0">
                <a:solidFill>
                  <a:srgbClr val="FFFFFF"/>
                </a:solidFill>
              </a:rPr>
              <a:t>Any Tele-Connections Given our Dry and warm Winter/</a:t>
            </a:r>
            <a:r>
              <a:rPr lang="en-US" sz="3100" i="1" dirty="0">
                <a:solidFill>
                  <a:srgbClr val="FFFFFF"/>
                </a:solidFill>
              </a:rPr>
              <a:t>S</a:t>
            </a:r>
            <a:r>
              <a:rPr lang="en-US" sz="3100" i="1" dirty="0" smtClean="0">
                <a:solidFill>
                  <a:srgbClr val="FFFFFF"/>
                </a:solidFill>
              </a:rPr>
              <a:t>pring?</a:t>
            </a:r>
            <a:br>
              <a:rPr lang="en-US" sz="3100" i="1" dirty="0" smtClean="0">
                <a:solidFill>
                  <a:srgbClr val="FFFFFF"/>
                </a:solidFill>
              </a:rPr>
            </a:br>
            <a:r>
              <a:rPr lang="en-US" sz="3600" i="1" dirty="0" smtClean="0">
                <a:solidFill>
                  <a:srgbClr val="FFFFFF"/>
                </a:solidFill>
              </a:rPr>
              <a:t/>
            </a:r>
            <a:br>
              <a:rPr lang="en-US" sz="3600" i="1" dirty="0" smtClean="0">
                <a:solidFill>
                  <a:srgbClr val="FFFFFF"/>
                </a:solidFill>
              </a:rPr>
            </a:br>
            <a:r>
              <a:rPr lang="en-US" sz="3600" i="1" dirty="0">
                <a:solidFill>
                  <a:srgbClr val="FFFFFF"/>
                </a:solidFill>
              </a:rPr>
              <a:t/>
            </a:r>
            <a:br>
              <a:rPr lang="en-US" sz="3600" i="1" dirty="0">
                <a:solidFill>
                  <a:srgbClr val="FFFFFF"/>
                </a:solidFill>
              </a:rPr>
            </a:br>
            <a:r>
              <a:rPr lang="en-US" sz="3600" i="1" dirty="0" smtClean="0">
                <a:solidFill>
                  <a:srgbClr val="EAEAEA"/>
                </a:solidFill>
              </a:rPr>
              <a:t>Diane Cooper</a:t>
            </a:r>
            <a:endParaRPr lang="en-US" sz="3600" i="1" dirty="0">
              <a:solidFill>
                <a:srgbClr val="EAEAEA"/>
              </a:solidFill>
            </a:endParaRPr>
          </a:p>
        </p:txBody>
      </p:sp>
    </p:spTree>
    <p:extLst>
      <p:ext uri="{BB962C8B-B14F-4D97-AF65-F5344CB8AC3E}">
        <p14:creationId xmlns:p14="http://schemas.microsoft.com/office/powerpoint/2010/main" val="23391512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229600" cy="762000"/>
          </a:xfrm>
        </p:spPr>
        <p:txBody>
          <a:bodyPr/>
          <a:lstStyle/>
          <a:p>
            <a:r>
              <a:rPr lang="en-US" dirty="0" smtClean="0"/>
              <a:t>Long Term Outlook - Impacts</a:t>
            </a:r>
            <a:endParaRPr lang="en-US" dirty="0"/>
          </a:p>
        </p:txBody>
      </p:sp>
      <p:sp>
        <p:nvSpPr>
          <p:cNvPr id="3" name="Content Placeholder 2"/>
          <p:cNvSpPr>
            <a:spLocks noGrp="1"/>
          </p:cNvSpPr>
          <p:nvPr>
            <p:ph idx="1"/>
          </p:nvPr>
        </p:nvSpPr>
        <p:spPr>
          <a:xfrm>
            <a:off x="301624" y="1676400"/>
            <a:ext cx="8766175" cy="4422775"/>
          </a:xfrm>
        </p:spPr>
        <p:txBody>
          <a:bodyPr>
            <a:normAutofit fontScale="92500" lnSpcReduction="10000"/>
          </a:bodyPr>
          <a:lstStyle/>
          <a:p>
            <a:r>
              <a:rPr lang="en-US" dirty="0" smtClean="0"/>
              <a:t>At this time, it would appear that the expected precipitation patterns the next few weeks will have some beneficial impacts on drought conditions.</a:t>
            </a:r>
          </a:p>
          <a:p>
            <a:r>
              <a:rPr lang="en-US" dirty="0" smtClean="0"/>
              <a:t>Should the computer models verify, the late spring through summer will feature a greater likelihood of warmer and drier conditions returning especially last half summer.</a:t>
            </a:r>
          </a:p>
          <a:p>
            <a:r>
              <a:rPr lang="en-US" dirty="0" smtClean="0"/>
              <a:t>Depending on the magnitude of the warmth and potential precipitation deficencies drought conditions could worsen later in the summer.</a:t>
            </a:r>
            <a:endParaRPr lang="en-US" dirty="0"/>
          </a:p>
        </p:txBody>
      </p:sp>
    </p:spTree>
    <p:extLst>
      <p:ext uri="{BB962C8B-B14F-4D97-AF65-F5344CB8AC3E}">
        <p14:creationId xmlns:p14="http://schemas.microsoft.com/office/powerpoint/2010/main" val="25842115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676400"/>
            <a:ext cx="7224156" cy="3200400"/>
          </a:xfrm>
        </p:spPr>
        <p:txBody>
          <a:bodyPr>
            <a:noAutofit/>
          </a:bodyPr>
          <a:lstStyle/>
          <a:p>
            <a:pPr algn="ctr"/>
            <a:r>
              <a:rPr lang="en-US" sz="5400" dirty="0" smtClean="0"/>
              <a:t>Low Flow Probabilistic Outlook Graphics</a:t>
            </a:r>
            <a:br>
              <a:rPr lang="en-US" sz="5400" dirty="0" smtClean="0"/>
            </a:br>
            <a:r>
              <a:rPr lang="en-US" sz="5400" dirty="0"/>
              <a:t/>
            </a:r>
            <a:br>
              <a:rPr lang="en-US" sz="5400" dirty="0"/>
            </a:br>
            <a:r>
              <a:rPr lang="en-US" sz="3600" i="1" dirty="0">
                <a:solidFill>
                  <a:srgbClr val="FFFFFF"/>
                </a:solidFill>
              </a:rPr>
              <a:t>Potential Implications to </a:t>
            </a:r>
            <a:r>
              <a:rPr lang="en-US" sz="3600" i="1" dirty="0" smtClean="0">
                <a:solidFill>
                  <a:srgbClr val="FFFFFF"/>
                </a:solidFill>
              </a:rPr>
              <a:t>Rivers</a:t>
            </a:r>
            <a:br>
              <a:rPr lang="en-US" sz="3600" i="1" dirty="0" smtClean="0">
                <a:solidFill>
                  <a:srgbClr val="FFFFFF"/>
                </a:solidFill>
              </a:rPr>
            </a:br>
            <a:r>
              <a:rPr lang="en-US" sz="3600" i="1" dirty="0">
                <a:solidFill>
                  <a:srgbClr val="FFFFFF"/>
                </a:solidFill>
              </a:rPr>
              <a:t/>
            </a:r>
            <a:br>
              <a:rPr lang="en-US" sz="3600" i="1" dirty="0">
                <a:solidFill>
                  <a:srgbClr val="FFFFFF"/>
                </a:solidFill>
              </a:rPr>
            </a:br>
            <a:r>
              <a:rPr lang="en-US" sz="3200" i="1" dirty="0" smtClean="0">
                <a:solidFill>
                  <a:srgbClr val="FFFFFF"/>
                </a:solidFill>
              </a:rPr>
              <a:t>Diane Cooper</a:t>
            </a:r>
            <a:endParaRPr lang="en-US" sz="3200" i="1" dirty="0">
              <a:solidFill>
                <a:srgbClr val="FFFFFF"/>
              </a:solidFill>
            </a:endParaRPr>
          </a:p>
        </p:txBody>
      </p:sp>
    </p:spTree>
    <p:extLst>
      <p:ext uri="{BB962C8B-B14F-4D97-AF65-F5344CB8AC3E}">
        <p14:creationId xmlns:p14="http://schemas.microsoft.com/office/powerpoint/2010/main" val="7862971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76200"/>
            <a:ext cx="7543800" cy="1015663"/>
          </a:xfrm>
          <a:prstGeom prst="rect">
            <a:avLst/>
          </a:prstGeom>
        </p:spPr>
        <p:txBody>
          <a:bodyPr wrap="square">
            <a:spAutoFit/>
          </a:bodyPr>
          <a:lstStyle/>
          <a:p>
            <a:pPr lvl="0" algn="ctr" eaLnBrk="1" fontAlgn="auto" hangingPunct="1">
              <a:spcAft>
                <a:spcPts val="0"/>
              </a:spcAft>
              <a:defRPr/>
            </a:pPr>
            <a:r>
              <a:rPr lang="en-US" sz="3600" b="1"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rPr>
              <a:t>Low Flow Outlooks</a:t>
            </a:r>
            <a:r>
              <a:rPr lang="en-US" b="1"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rPr>
              <a:t>.</a:t>
            </a:r>
            <a:endParaRPr lang="en-US" b="1" dirty="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ndParaRPr>
          </a:p>
          <a:p>
            <a:pPr lvl="0" algn="ctr" eaLnBrk="1" fontAlgn="auto" hangingPunct="1">
              <a:spcAft>
                <a:spcPts val="0"/>
              </a:spcAft>
              <a:defRPr/>
            </a:pPr>
            <a:r>
              <a:rPr lang="en-US" sz="2400" b="1" i="1" dirty="0" smtClean="0">
                <a:ln w="500">
                  <a:solidFill>
                    <a:schemeClr val="tx2">
                      <a:shade val="20000"/>
                      <a:satMod val="350000"/>
                    </a:schemeClr>
                  </a:solidFill>
                </a:ln>
                <a:solidFill>
                  <a:srgbClr val="FFFFFF"/>
                </a:solidFill>
                <a:effectLst>
                  <a:outerShdw blurRad="30000" dist="30000" dir="2700000" algn="tl" rotWithShape="0">
                    <a:schemeClr val="bg2">
                      <a:shade val="45000"/>
                      <a:satMod val="150000"/>
                      <a:alpha val="90000"/>
                    </a:schemeClr>
                  </a:outerShdw>
                </a:effectLst>
                <a:latin typeface="+mj-lt"/>
              </a:rPr>
              <a:t>Where to find on NWS AHPS Pages</a:t>
            </a:r>
            <a:endParaRPr lang="en-US" sz="2400" b="1" i="1" dirty="0">
              <a:ln w="500">
                <a:solidFill>
                  <a:schemeClr val="tx2">
                    <a:shade val="20000"/>
                    <a:satMod val="350000"/>
                  </a:schemeClr>
                </a:solidFill>
              </a:ln>
              <a:solidFill>
                <a:srgbClr val="FFFFFF"/>
              </a:solidFill>
              <a:effectLst>
                <a:outerShdw blurRad="30000" dist="30000" dir="2700000" algn="tl" rotWithShape="0">
                  <a:schemeClr val="bg2">
                    <a:shade val="45000"/>
                    <a:satMod val="150000"/>
                    <a:alpha val="90000"/>
                  </a:schemeClr>
                </a:outerShdw>
              </a:effectLst>
              <a:latin typeface="+mj-lt"/>
            </a:endParaRPr>
          </a:p>
        </p:txBody>
      </p:sp>
    </p:spTree>
    <p:controls>
      <mc:AlternateContent xmlns:mc="http://schemas.openxmlformats.org/markup-compatibility/2006">
        <mc:Choice xmlns:v="urn:schemas-microsoft-com:vml" Requires="v">
          <p:control spid="2056" name="WebBrowser1" r:id="rId2" imgW="7848720" imgH="5638680"/>
        </mc:Choice>
        <mc:Fallback>
          <p:control name="WebBrowser1" r:id="rId2" imgW="7848720" imgH="5638680">
            <p:pic>
              <p:nvPicPr>
                <p:cNvPr id="0" name="WebBrowser1"/>
                <p:cNvPicPr preferRelativeResize="0">
                  <a:picLocks noChangeArrowheads="1" noChangeShapeType="1"/>
                </p:cNvPicPr>
                <p:nvPr>
                  <p:custDataLst>
                    <p:tags r:id="rId3"/>
                  </p:custDataLst>
                </p:nvPr>
              </p:nvPicPr>
              <p:blipFill>
                <a:blip r:embed="rId5">
                  <a:extLst>
                    <a:ext uri="{28A0092B-C50C-407E-A947-70E740481C1C}">
                      <a14:useLocalDpi xmlns:a14="http://schemas.microsoft.com/office/drawing/2010/main" val="0"/>
                    </a:ext>
                  </a:extLst>
                </a:blip>
                <a:srcRect/>
                <a:stretch>
                  <a:fillRect/>
                </a:stretch>
              </p:blipFill>
              <p:spPr bwMode="auto">
                <a:xfrm>
                  <a:off x="685800" y="1066800"/>
                  <a:ext cx="7848600" cy="5638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7453020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76200"/>
            <a:ext cx="8229600" cy="10668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rPr>
              <a:t>Potential Implications to Rivers</a:t>
            </a:r>
            <a:r>
              <a:rPr lang="en-US" sz="2800" b="1"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rPr>
              <a:t>.</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ln w="500">
                  <a:solidFill>
                    <a:schemeClr val="tx2">
                      <a:shade val="20000"/>
                      <a:satMod val="350000"/>
                    </a:schemeClr>
                  </a:solidFill>
                </a:ln>
                <a:solidFill>
                  <a:srgbClr val="FFFFCC"/>
                </a:solidFill>
                <a:effectLst>
                  <a:outerShdw blurRad="30000" dist="30000" dir="2700000" algn="tl" rotWithShape="0">
                    <a:schemeClr val="bg2">
                      <a:shade val="45000"/>
                      <a:satMod val="150000"/>
                      <a:alpha val="90000"/>
                    </a:schemeClr>
                  </a:outerShdw>
                </a:effectLst>
                <a:latin typeface="+mj-lt"/>
                <a:ea typeface="+mj-ea"/>
                <a:cs typeface="+mj-cs"/>
              </a:rPr>
              <a:t>Location of Low Flow information </a:t>
            </a:r>
            <a:endParaRPr kumimoji="0" lang="en-US" sz="2800" b="1" i="0" u="none" strike="noStrike" kern="1200" cap="none" spc="0" normalizeH="0" baseline="0" noProof="0" dirty="0">
              <a:ln w="500">
                <a:solidFill>
                  <a:schemeClr val="tx2">
                    <a:shade val="20000"/>
                    <a:satMod val="350000"/>
                  </a:schemeClr>
                </a:solidFill>
              </a:ln>
              <a:solidFill>
                <a:srgbClr val="FFFFCC"/>
              </a:solidFill>
              <a:effectLst>
                <a:outerShdw blurRad="30000" dist="30000" dir="2700000" algn="tl" rotWithShape="0">
                  <a:schemeClr val="bg2">
                    <a:shade val="45000"/>
                    <a:satMod val="150000"/>
                    <a:alpha val="90000"/>
                  </a:schemeClr>
                </a:outerShdw>
              </a:effectLst>
              <a:uLnTx/>
              <a:uFillTx/>
              <a:latin typeface="+mj-lt"/>
              <a:ea typeface="+mj-ea"/>
              <a:cs typeface="+mj-cs"/>
            </a:endParaRPr>
          </a:p>
        </p:txBody>
      </p:sp>
      <p:pic>
        <p:nvPicPr>
          <p:cNvPr id="92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776750" y="1675532"/>
            <a:ext cx="7452850" cy="4953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986300" y="3810000"/>
            <a:ext cx="2442700" cy="989732"/>
          </a:xfrm>
          <a:prstGeom prst="rect">
            <a:avLst/>
          </a:prstGeom>
          <a:noFill/>
          <a:ln w="79375">
            <a:solidFill>
              <a:srgbClr val="00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3532984" y="4333602"/>
            <a:ext cx="4134853" cy="461665"/>
          </a:xfrm>
          <a:prstGeom prst="rect">
            <a:avLst/>
          </a:prstGeom>
          <a:noFill/>
        </p:spPr>
        <p:txBody>
          <a:bodyPr wrap="square" rtlCol="0">
            <a:spAutoFit/>
          </a:bodyPr>
          <a:lstStyle/>
          <a:p>
            <a:r>
              <a:rPr lang="en-US" sz="2400" b="1" dirty="0" smtClean="0">
                <a:solidFill>
                  <a:srgbClr val="00CCFF"/>
                </a:solidFill>
                <a:latin typeface="Calibri" pitchFamily="34" charset="0"/>
                <a:cs typeface="Calibri" pitchFamily="34" charset="0"/>
              </a:rPr>
              <a:t>Low Flow Information </a:t>
            </a:r>
            <a:endParaRPr lang="en-US" sz="2400" b="1" dirty="0">
              <a:solidFill>
                <a:srgbClr val="00CCFF"/>
              </a:solidFill>
              <a:latin typeface="Calibri" pitchFamily="34" charset="0"/>
              <a:cs typeface="Calibri" pitchFamily="34" charset="0"/>
            </a:endParaRPr>
          </a:p>
        </p:txBody>
      </p:sp>
    </p:spTree>
    <p:extLst>
      <p:ext uri="{BB962C8B-B14F-4D97-AF65-F5344CB8AC3E}">
        <p14:creationId xmlns:p14="http://schemas.microsoft.com/office/powerpoint/2010/main" val="1988930487"/>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199" y="147298"/>
            <a:ext cx="8382000" cy="1077218"/>
          </a:xfrm>
          <a:prstGeom prst="rect">
            <a:avLst/>
          </a:prstGeom>
        </p:spPr>
        <p:txBody>
          <a:bodyPr>
            <a:spAutoFit/>
          </a:bodyPr>
          <a:lstStyle/>
          <a:p>
            <a:pPr algn="ctr" fontAlgn="auto">
              <a:spcBef>
                <a:spcPts val="0"/>
              </a:spcBef>
              <a:spcAft>
                <a:spcPts val="0"/>
              </a:spcAft>
              <a:defRPr/>
            </a:pPr>
            <a:r>
              <a:rPr lang="en-US" sz="3600" b="1" dirty="0">
                <a:solidFill>
                  <a:srgbClr val="FFFFCC"/>
                </a:solidFill>
                <a:effectLst>
                  <a:outerShdw blurRad="38100" dist="38100" dir="2700000" algn="tl">
                    <a:srgbClr val="000000">
                      <a:alpha val="43137"/>
                    </a:srgbClr>
                  </a:outerShdw>
                </a:effectLst>
                <a:latin typeface="+mj-lt"/>
                <a:cs typeface="Calibri" pitchFamily="34" charset="0"/>
              </a:rPr>
              <a:t>“Normal” </a:t>
            </a:r>
            <a:r>
              <a:rPr lang="en-US" sz="3600" b="1" dirty="0" smtClean="0">
                <a:solidFill>
                  <a:srgbClr val="FFFFCC"/>
                </a:solidFill>
                <a:effectLst>
                  <a:outerShdw blurRad="38100" dist="38100" dir="2700000" algn="tl">
                    <a:srgbClr val="000000">
                      <a:alpha val="43137"/>
                    </a:srgbClr>
                  </a:outerShdw>
                </a:effectLst>
                <a:latin typeface="+mj-lt"/>
                <a:cs typeface="Calibri" pitchFamily="34" charset="0"/>
              </a:rPr>
              <a:t>Historical Low flows</a:t>
            </a:r>
          </a:p>
          <a:p>
            <a:pPr algn="ctr" fontAlgn="auto">
              <a:spcBef>
                <a:spcPts val="0"/>
              </a:spcBef>
              <a:spcAft>
                <a:spcPts val="0"/>
              </a:spcAft>
              <a:defRPr/>
            </a:pPr>
            <a:r>
              <a:rPr lang="en-US" sz="2800" b="1" i="1" dirty="0" smtClean="0">
                <a:solidFill>
                  <a:srgbClr val="FFFFCC"/>
                </a:solidFill>
                <a:effectLst>
                  <a:outerShdw blurRad="38100" dist="38100" dir="2700000" algn="tl">
                    <a:srgbClr val="000000">
                      <a:alpha val="43137"/>
                    </a:srgbClr>
                  </a:outerShdw>
                </a:effectLst>
                <a:latin typeface="+mj-lt"/>
                <a:cs typeface="Calibri" pitchFamily="34" charset="0"/>
              </a:rPr>
              <a:t>3 month window</a:t>
            </a:r>
            <a:endParaRPr lang="en-US" sz="2800" b="1" i="1" dirty="0">
              <a:solidFill>
                <a:srgbClr val="FFFFCC"/>
              </a:solidFill>
              <a:effectLst>
                <a:outerShdw blurRad="38100" dist="38100" dir="2700000" algn="tl">
                  <a:srgbClr val="000000">
                    <a:alpha val="43137"/>
                  </a:srgbClr>
                </a:outerShdw>
              </a:effectLst>
              <a:latin typeface="+mj-lt"/>
              <a:cs typeface="Calibri" pitchFamily="34" charset="0"/>
            </a:endParaRPr>
          </a:p>
        </p:txBody>
      </p:sp>
      <p:sp>
        <p:nvSpPr>
          <p:cNvPr id="32776" name="TextBox 17"/>
          <p:cNvSpPr txBox="1">
            <a:spLocks noChangeArrowheads="1"/>
          </p:cNvSpPr>
          <p:nvPr/>
        </p:nvSpPr>
        <p:spPr bwMode="auto">
          <a:xfrm>
            <a:off x="6934200" y="1480800"/>
            <a:ext cx="1933575" cy="5016758"/>
          </a:xfrm>
          <a:prstGeom prst="rect">
            <a:avLst/>
          </a:prstGeom>
          <a:noFill/>
          <a:ln w="9525">
            <a:noFill/>
            <a:miter lim="800000"/>
            <a:headEnd/>
            <a:tailEnd/>
          </a:ln>
        </p:spPr>
        <p:txBody>
          <a:bodyPr wrap="square">
            <a:spAutoFit/>
          </a:bodyPr>
          <a:lstStyle/>
          <a:p>
            <a:pPr>
              <a:buFont typeface="Arial" charset="0"/>
              <a:buChar char="•"/>
            </a:pPr>
            <a:r>
              <a:rPr lang="en-US" sz="1600" b="1" dirty="0">
                <a:latin typeface="Calibri" pitchFamily="34" charset="0"/>
                <a:cs typeface="Calibri" pitchFamily="34" charset="0"/>
              </a:rPr>
              <a:t>The blue line </a:t>
            </a:r>
            <a:r>
              <a:rPr lang="en-US" sz="1600" b="1" dirty="0" smtClean="0">
                <a:latin typeface="Calibri" pitchFamily="34" charset="0"/>
                <a:cs typeface="Calibri" pitchFamily="34" charset="0"/>
              </a:rPr>
              <a:t>considered  “normal</a:t>
            </a:r>
            <a:r>
              <a:rPr lang="en-US" sz="1600" b="1" dirty="0">
                <a:latin typeface="Calibri" pitchFamily="34" charset="0"/>
                <a:cs typeface="Calibri" pitchFamily="34" charset="0"/>
              </a:rPr>
              <a:t>” for </a:t>
            </a:r>
            <a:r>
              <a:rPr lang="en-US" sz="1600" b="1" dirty="0" smtClean="0">
                <a:latin typeface="Calibri" pitchFamily="34" charset="0"/>
                <a:cs typeface="Calibri" pitchFamily="34" charset="0"/>
              </a:rPr>
              <a:t>flow. So Risk of not exceeding a specific level /Low flow  </a:t>
            </a:r>
            <a:r>
              <a:rPr lang="en-US" sz="1600" b="1" dirty="0">
                <a:latin typeface="Calibri" pitchFamily="34" charset="0"/>
                <a:cs typeface="Calibri" pitchFamily="34" charset="0"/>
              </a:rPr>
              <a:t>Climatology.</a:t>
            </a:r>
          </a:p>
          <a:p>
            <a:pPr>
              <a:buFont typeface="Arial" charset="0"/>
              <a:buChar char="•"/>
            </a:pPr>
            <a:endParaRPr lang="en-US" sz="1600" b="1" dirty="0" smtClean="0">
              <a:latin typeface="Calibri" pitchFamily="34" charset="0"/>
              <a:cs typeface="Calibri" pitchFamily="34" charset="0"/>
            </a:endParaRPr>
          </a:p>
          <a:p>
            <a:pPr>
              <a:buFont typeface="Arial" charset="0"/>
              <a:buChar char="•"/>
            </a:pPr>
            <a:r>
              <a:rPr lang="en-US" sz="1600" b="1" dirty="0" smtClean="0">
                <a:latin typeface="Calibri" pitchFamily="34" charset="0"/>
                <a:cs typeface="Calibri" pitchFamily="34" charset="0"/>
              </a:rPr>
              <a:t>A critical level is ~ 2700 cfs. So the risk of the river of not falling below this level  for any given year between April – July is ~ 67%.</a:t>
            </a:r>
          </a:p>
          <a:p>
            <a:pPr>
              <a:buFont typeface="Arial" charset="0"/>
              <a:buChar char="•"/>
            </a:pPr>
            <a:endParaRPr lang="en-US" sz="1600" b="1" dirty="0">
              <a:latin typeface="Calibri" pitchFamily="34" charset="0"/>
              <a:cs typeface="Calibri" pitchFamily="34" charset="0"/>
            </a:endParaRPr>
          </a:p>
          <a:p>
            <a:pPr>
              <a:buFont typeface="Arial" charset="0"/>
              <a:buChar char="•"/>
            </a:pPr>
            <a:r>
              <a:rPr lang="en-US" sz="1600" b="1" dirty="0" smtClean="0">
                <a:latin typeface="Calibri" pitchFamily="34" charset="0"/>
                <a:cs typeface="Calibri" pitchFamily="34" charset="0"/>
              </a:rPr>
              <a:t>A critical level is ~1000cfs, risk of the river falling to this level is ~ 20%</a:t>
            </a:r>
            <a:endParaRPr lang="en-US" dirty="0"/>
          </a:p>
        </p:txBody>
      </p:sp>
      <p:grpSp>
        <p:nvGrpSpPr>
          <p:cNvPr id="17" name="Group 16"/>
          <p:cNvGrpSpPr/>
          <p:nvPr/>
        </p:nvGrpSpPr>
        <p:grpSpPr>
          <a:xfrm>
            <a:off x="449506" y="1447800"/>
            <a:ext cx="6263787" cy="4213642"/>
            <a:chOff x="449506" y="1106279"/>
            <a:chExt cx="6263787" cy="4213642"/>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10557"/>
            <a:stretch/>
          </p:blipFill>
          <p:spPr>
            <a:xfrm>
              <a:off x="449506" y="1106279"/>
              <a:ext cx="6263787" cy="4213642"/>
            </a:xfrm>
            <a:prstGeom prst="rect">
              <a:avLst/>
            </a:prstGeom>
            <a:ln>
              <a:solidFill>
                <a:srgbClr val="00B050"/>
              </a:solidFill>
            </a:ln>
          </p:spPr>
        </p:pic>
        <p:sp>
          <p:nvSpPr>
            <p:cNvPr id="5" name="TextBox 4"/>
            <p:cNvSpPr txBox="1"/>
            <p:nvPr/>
          </p:nvSpPr>
          <p:spPr>
            <a:xfrm>
              <a:off x="3505200" y="4837102"/>
              <a:ext cx="685801" cy="307777"/>
            </a:xfrm>
            <a:prstGeom prst="rect">
              <a:avLst/>
            </a:prstGeom>
            <a:noFill/>
          </p:spPr>
          <p:txBody>
            <a:bodyPr wrap="square">
              <a:spAutoFit/>
            </a:bodyPr>
            <a:lstStyle/>
            <a:p>
              <a:pPr>
                <a:defRPr/>
              </a:pPr>
              <a:r>
                <a:rPr lang="en-US" sz="1400" b="1" dirty="0" smtClean="0">
                  <a:solidFill>
                    <a:schemeClr val="tx2">
                      <a:lumMod val="25000"/>
                    </a:schemeClr>
                  </a:solidFill>
                  <a:latin typeface="Calibri" pitchFamily="34" charset="0"/>
                  <a:cs typeface="Calibri" pitchFamily="34" charset="0"/>
                </a:rPr>
                <a:t>~67%</a:t>
              </a:r>
              <a:endParaRPr lang="en-US" sz="1400" b="1" dirty="0">
                <a:solidFill>
                  <a:schemeClr val="tx2">
                    <a:lumMod val="25000"/>
                  </a:schemeClr>
                </a:solidFill>
                <a:latin typeface="Calibri" pitchFamily="34" charset="0"/>
                <a:cs typeface="Calibri" pitchFamily="34" charset="0"/>
              </a:endParaRPr>
            </a:p>
          </p:txBody>
        </p:sp>
        <p:sp>
          <p:nvSpPr>
            <p:cNvPr id="7" name="TextBox 6"/>
            <p:cNvSpPr txBox="1"/>
            <p:nvPr/>
          </p:nvSpPr>
          <p:spPr>
            <a:xfrm>
              <a:off x="2362200" y="4840079"/>
              <a:ext cx="631825" cy="307975"/>
            </a:xfrm>
            <a:prstGeom prst="rect">
              <a:avLst/>
            </a:prstGeom>
            <a:noFill/>
          </p:spPr>
          <p:txBody>
            <a:bodyPr>
              <a:spAutoFit/>
            </a:bodyPr>
            <a:lstStyle/>
            <a:p>
              <a:pPr>
                <a:defRPr/>
              </a:pPr>
              <a:r>
                <a:rPr lang="en-US" sz="1400" b="1" dirty="0" smtClean="0">
                  <a:solidFill>
                    <a:schemeClr val="tx2">
                      <a:lumMod val="25000"/>
                    </a:schemeClr>
                  </a:solidFill>
                  <a:latin typeface="Calibri" pitchFamily="34" charset="0"/>
                  <a:cs typeface="Calibri" pitchFamily="34" charset="0"/>
                </a:rPr>
                <a:t>~20 </a:t>
              </a:r>
              <a:r>
                <a:rPr lang="en-US" sz="1400" b="1" dirty="0">
                  <a:solidFill>
                    <a:schemeClr val="tx2">
                      <a:lumMod val="25000"/>
                    </a:schemeClr>
                  </a:solidFill>
                  <a:latin typeface="Calibri" pitchFamily="34" charset="0"/>
                  <a:cs typeface="Calibri" pitchFamily="34" charset="0"/>
                </a:rPr>
                <a:t>%</a:t>
              </a:r>
            </a:p>
          </p:txBody>
        </p:sp>
        <p:cxnSp>
          <p:nvCxnSpPr>
            <p:cNvPr id="4" name="Straight Arrow Connector 3"/>
            <p:cNvCxnSpPr/>
            <p:nvPr/>
          </p:nvCxnSpPr>
          <p:spPr>
            <a:xfrm rot="5400000" flipH="1" flipV="1">
              <a:off x="2438401" y="4523393"/>
              <a:ext cx="458787" cy="1588"/>
            </a:xfrm>
            <a:prstGeom prst="straightConnector1">
              <a:avLst/>
            </a:prstGeom>
            <a:ln w="25400">
              <a:solidFill>
                <a:srgbClr val="FF66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3810000" y="3872121"/>
              <a:ext cx="0" cy="845346"/>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371600" y="3872121"/>
              <a:ext cx="2438400" cy="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371600" y="4306679"/>
              <a:ext cx="1295400" cy="0"/>
            </a:xfrm>
            <a:prstGeom prst="line">
              <a:avLst/>
            </a:prstGeom>
            <a:ln w="25400">
              <a:solidFill>
                <a:srgbClr val="FF6600"/>
              </a:solidFill>
            </a:ln>
          </p:spPr>
          <p:style>
            <a:lnRef idx="1">
              <a:schemeClr val="accent1"/>
            </a:lnRef>
            <a:fillRef idx="0">
              <a:schemeClr val="accent1"/>
            </a:fillRef>
            <a:effectRef idx="0">
              <a:schemeClr val="accent1"/>
            </a:effectRef>
            <a:fontRef idx="minor">
              <a:schemeClr val="tx1"/>
            </a:fontRef>
          </p:style>
        </p:cxnSp>
      </p:grpSp>
      <p:sp>
        <p:nvSpPr>
          <p:cNvPr id="12" name="Oval 11"/>
          <p:cNvSpPr/>
          <p:nvPr/>
        </p:nvSpPr>
        <p:spPr>
          <a:xfrm>
            <a:off x="7705725" y="304800"/>
            <a:ext cx="533400" cy="533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497131" y="5819775"/>
            <a:ext cx="5494094" cy="830997"/>
          </a:xfrm>
          <a:prstGeom prst="rect">
            <a:avLst/>
          </a:prstGeom>
          <a:noFill/>
        </p:spPr>
        <p:txBody>
          <a:bodyPr wrap="square" rtlCol="0">
            <a:spAutoFit/>
          </a:bodyPr>
          <a:lstStyle/>
          <a:p>
            <a:pPr algn="ctr"/>
            <a:r>
              <a:rPr lang="en-US" sz="1600" b="1" i="1" dirty="0" smtClean="0">
                <a:solidFill>
                  <a:srgbClr val="FFFF66"/>
                </a:solidFill>
                <a:latin typeface="+mj-lt"/>
              </a:rPr>
              <a:t>*The Simulated Historical Distribution may not “exactly match” the actual observed historical flows, but the relative risk percentages are still comparable.</a:t>
            </a:r>
            <a:endParaRPr lang="en-US" sz="1600" b="1" i="1" dirty="0">
              <a:solidFill>
                <a:srgbClr val="FFFF66"/>
              </a:solidFill>
              <a:latin typeface="+mj-lt"/>
            </a:endParaRPr>
          </a:p>
        </p:txBody>
      </p:sp>
    </p:spTree>
    <p:extLst>
      <p:ext uri="{BB962C8B-B14F-4D97-AF65-F5344CB8AC3E}">
        <p14:creationId xmlns:p14="http://schemas.microsoft.com/office/powerpoint/2010/main" val="41229239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itle 1"/>
          <p:cNvSpPr>
            <a:spLocks noGrp="1"/>
          </p:cNvSpPr>
          <p:nvPr>
            <p:ph type="title"/>
          </p:nvPr>
        </p:nvSpPr>
        <p:spPr>
          <a:xfrm>
            <a:off x="230874" y="37531"/>
            <a:ext cx="8229600" cy="914400"/>
          </a:xfrm>
        </p:spPr>
        <p:txBody>
          <a:bodyPr lIns="0" rIns="0" bIns="0" anchor="b">
            <a:normAutofit fontScale="90000"/>
          </a:bodyPr>
          <a:lstStyle/>
          <a:p>
            <a:pPr algn="ctr"/>
            <a:r>
              <a:rPr lang="en-US" sz="3600" b="1" dirty="0" smtClean="0"/>
              <a:t>Condition Traces (CS)</a:t>
            </a:r>
            <a:br>
              <a:rPr lang="en-US" sz="3600" b="1" dirty="0" smtClean="0"/>
            </a:br>
            <a:r>
              <a:rPr lang="en-US" sz="2700" i="1" dirty="0" smtClean="0">
                <a:solidFill>
                  <a:srgbClr val="FFFFCC"/>
                </a:solidFill>
              </a:rPr>
              <a:t>How are they Created?</a:t>
            </a:r>
            <a:endParaRPr lang="en-US" sz="2700" b="1" i="1" dirty="0" smtClean="0">
              <a:solidFill>
                <a:srgbClr val="FFFFCC"/>
              </a:solidFill>
            </a:endParaRPr>
          </a:p>
        </p:txBody>
      </p:sp>
      <p:sp>
        <p:nvSpPr>
          <p:cNvPr id="34820" name="Rectangle 4"/>
          <p:cNvSpPr>
            <a:spLocks noChangeArrowheads="1"/>
          </p:cNvSpPr>
          <p:nvPr/>
        </p:nvSpPr>
        <p:spPr bwMode="auto">
          <a:xfrm>
            <a:off x="240217" y="4582187"/>
            <a:ext cx="8686800" cy="2308324"/>
          </a:xfrm>
          <a:prstGeom prst="rect">
            <a:avLst/>
          </a:prstGeom>
          <a:noFill/>
          <a:ln w="9525">
            <a:noFill/>
            <a:miter lim="800000"/>
            <a:headEnd/>
            <a:tailEnd/>
          </a:ln>
        </p:spPr>
        <p:txBody>
          <a:bodyPr>
            <a:spAutoFit/>
          </a:bodyPr>
          <a:lstStyle/>
          <a:p>
            <a:pPr marL="115888" indent="-115888">
              <a:buClr>
                <a:schemeClr val="tx2"/>
              </a:buClr>
              <a:buFont typeface="Arial" charset="0"/>
              <a:buChar char="•"/>
            </a:pPr>
            <a:r>
              <a:rPr lang="en-US" sz="1600" b="1" dirty="0">
                <a:latin typeface="Calibri" pitchFamily="34" charset="0"/>
                <a:cs typeface="Calibri" pitchFamily="34" charset="0"/>
              </a:rPr>
              <a:t>60 years of Temperature and Precipitation </a:t>
            </a:r>
            <a:r>
              <a:rPr lang="en-US" sz="1600" b="1" dirty="0" smtClean="0">
                <a:latin typeface="Calibri" pitchFamily="34" charset="0"/>
                <a:cs typeface="Calibri" pitchFamily="34" charset="0"/>
              </a:rPr>
              <a:t>information.  </a:t>
            </a:r>
            <a:r>
              <a:rPr lang="en-US" sz="1600" b="1" dirty="0">
                <a:latin typeface="Calibri" pitchFamily="34" charset="0"/>
                <a:cs typeface="Calibri" pitchFamily="34" charset="0"/>
              </a:rPr>
              <a:t>(1949 – 2008)</a:t>
            </a:r>
          </a:p>
          <a:p>
            <a:pPr marL="115888" indent="-115888">
              <a:buClr>
                <a:schemeClr val="tx2"/>
              </a:buClr>
              <a:buFont typeface="Arial" charset="0"/>
              <a:buChar char="•"/>
            </a:pPr>
            <a:endParaRPr lang="en-US" sz="800" b="1" dirty="0">
              <a:latin typeface="Calibri" pitchFamily="34" charset="0"/>
              <a:cs typeface="Calibri" pitchFamily="34" charset="0"/>
            </a:endParaRPr>
          </a:p>
          <a:p>
            <a:pPr marL="115888" indent="-115888">
              <a:buClr>
                <a:schemeClr val="tx2"/>
              </a:buClr>
              <a:buFont typeface="Arial" charset="0"/>
              <a:buChar char="•"/>
            </a:pPr>
            <a:r>
              <a:rPr lang="en-US" sz="1600" b="1" dirty="0">
                <a:latin typeface="Calibri" pitchFamily="34" charset="0"/>
                <a:cs typeface="Calibri" pitchFamily="34" charset="0"/>
              </a:rPr>
              <a:t>Each line represents </a:t>
            </a:r>
            <a:r>
              <a:rPr lang="en-US" sz="1600" b="1" dirty="0" smtClean="0">
                <a:latin typeface="Calibri" pitchFamily="34" charset="0"/>
                <a:cs typeface="Calibri" pitchFamily="34" charset="0"/>
              </a:rPr>
              <a:t>the response </a:t>
            </a:r>
            <a:r>
              <a:rPr lang="en-US" sz="1600" b="1" dirty="0">
                <a:latin typeface="Calibri" pitchFamily="34" charset="0"/>
                <a:cs typeface="Calibri" pitchFamily="34" charset="0"/>
              </a:rPr>
              <a:t>if the </a:t>
            </a:r>
            <a:r>
              <a:rPr lang="en-US" sz="1600" b="1" dirty="0" smtClean="0">
                <a:latin typeface="Calibri" pitchFamily="34" charset="0"/>
                <a:cs typeface="Calibri" pitchFamily="34" charset="0"/>
              </a:rPr>
              <a:t>Temperature </a:t>
            </a:r>
            <a:r>
              <a:rPr lang="en-US" sz="1600" b="1" dirty="0">
                <a:latin typeface="Calibri" pitchFamily="34" charset="0"/>
                <a:cs typeface="Calibri" pitchFamily="34" charset="0"/>
              </a:rPr>
              <a:t>and Precipitation </a:t>
            </a:r>
            <a:r>
              <a:rPr lang="en-US" sz="1600" b="1" dirty="0" smtClean="0">
                <a:latin typeface="Calibri" pitchFamily="34" charset="0"/>
                <a:cs typeface="Calibri" pitchFamily="34" charset="0"/>
              </a:rPr>
              <a:t> was the same as XX year for the 3 </a:t>
            </a:r>
            <a:r>
              <a:rPr lang="en-US" sz="1600" b="1" dirty="0">
                <a:latin typeface="Calibri" pitchFamily="34" charset="0"/>
                <a:cs typeface="Calibri" pitchFamily="34" charset="0"/>
              </a:rPr>
              <a:t>month </a:t>
            </a:r>
            <a:r>
              <a:rPr lang="en-US" sz="1600" b="1" dirty="0" smtClean="0">
                <a:latin typeface="Calibri" pitchFamily="34" charset="0"/>
                <a:cs typeface="Calibri" pitchFamily="34" charset="0"/>
              </a:rPr>
              <a:t>period. From this we can glean a range of extremes of how low and high the water could be this </a:t>
            </a:r>
            <a:r>
              <a:rPr lang="en-US" sz="1600" b="1" dirty="0">
                <a:latin typeface="Calibri" pitchFamily="34" charset="0"/>
                <a:cs typeface="Calibri" pitchFamily="34" charset="0"/>
              </a:rPr>
              <a:t>year </a:t>
            </a:r>
            <a:r>
              <a:rPr lang="en-US" sz="1600" b="1" dirty="0" smtClean="0">
                <a:latin typeface="Calibri" pitchFamily="34" charset="0"/>
                <a:cs typeface="Calibri" pitchFamily="34" charset="0"/>
              </a:rPr>
              <a:t>based of our past history.  (Temperature is a factor from an Evaporation perspective.)</a:t>
            </a:r>
          </a:p>
          <a:p>
            <a:pPr marL="115888" indent="-115888">
              <a:buClr>
                <a:schemeClr val="tx2"/>
              </a:buClr>
              <a:buFont typeface="Arial" charset="0"/>
              <a:buChar char="•"/>
            </a:pPr>
            <a:endParaRPr lang="en-US" sz="1600" b="1" dirty="0">
              <a:latin typeface="Calibri" pitchFamily="34" charset="0"/>
              <a:cs typeface="Calibri" pitchFamily="34" charset="0"/>
            </a:endParaRPr>
          </a:p>
          <a:p>
            <a:pPr marL="115888" indent="-115888">
              <a:buClr>
                <a:schemeClr val="tx2"/>
              </a:buClr>
              <a:buFont typeface="Arial" charset="0"/>
              <a:buChar char="•"/>
            </a:pPr>
            <a:r>
              <a:rPr lang="en-US" sz="1600" b="1" dirty="0" smtClean="0">
                <a:latin typeface="Calibri" pitchFamily="34" charset="0"/>
                <a:cs typeface="Calibri" pitchFamily="34" charset="0"/>
              </a:rPr>
              <a:t>Unlike spring melt high flow graphics, late Spring/Summer graphics are highly dependent on individual rainfall events.</a:t>
            </a:r>
            <a:endParaRPr lang="en-US" sz="1600" b="1" dirty="0">
              <a:latin typeface="Calibri" pitchFamily="34" charset="0"/>
              <a:cs typeface="Calibri" pitchFamily="34" charset="0"/>
            </a:endParaRPr>
          </a:p>
          <a:p>
            <a:pPr marL="115888" indent="-115888">
              <a:buClr>
                <a:schemeClr val="tx2"/>
              </a:buClr>
              <a:buFont typeface="Arial" charset="0"/>
              <a:buChar char="•"/>
            </a:pPr>
            <a:endParaRPr lang="en-US" sz="800" b="1" dirty="0"/>
          </a:p>
        </p:txBody>
      </p:sp>
      <p:grpSp>
        <p:nvGrpSpPr>
          <p:cNvPr id="3" name="Group 2"/>
          <p:cNvGrpSpPr/>
          <p:nvPr/>
        </p:nvGrpSpPr>
        <p:grpSpPr>
          <a:xfrm>
            <a:off x="1130792" y="1027815"/>
            <a:ext cx="6118841" cy="3505200"/>
            <a:chOff x="368660" y="1033837"/>
            <a:chExt cx="7110317" cy="4072432"/>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368660" y="1033837"/>
              <a:ext cx="7110317" cy="4072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23" name="TextBox 16"/>
            <p:cNvSpPr txBox="1">
              <a:spLocks noChangeArrowheads="1"/>
            </p:cNvSpPr>
            <p:nvPr/>
          </p:nvSpPr>
          <p:spPr bwMode="auto">
            <a:xfrm>
              <a:off x="1981200" y="1676400"/>
              <a:ext cx="3505199" cy="1108506"/>
            </a:xfrm>
            <a:prstGeom prst="rect">
              <a:avLst/>
            </a:prstGeom>
            <a:noFill/>
            <a:ln w="9525">
              <a:noFill/>
              <a:miter lim="800000"/>
              <a:headEnd/>
              <a:tailEnd/>
            </a:ln>
          </p:spPr>
          <p:txBody>
            <a:bodyPr wrap="square">
              <a:spAutoFit/>
            </a:bodyPr>
            <a:lstStyle/>
            <a:p>
              <a:r>
                <a:rPr lang="en-US" sz="1400" b="1" dirty="0" smtClean="0">
                  <a:solidFill>
                    <a:srgbClr val="9900FF"/>
                  </a:solidFill>
                  <a:latin typeface="Calibri" pitchFamily="34" charset="0"/>
                  <a:cs typeface="Calibri" pitchFamily="34" charset="0"/>
                </a:rPr>
                <a:t>Each “triangle point” is obtained from the lowest point in each year’s 3 month window simulation (in this case 3/26 – 6/24). </a:t>
              </a:r>
              <a:endParaRPr lang="en-US" sz="1400" b="1" dirty="0">
                <a:solidFill>
                  <a:srgbClr val="9900FF"/>
                </a:solidFill>
                <a:latin typeface="Calibri" pitchFamily="34" charset="0"/>
                <a:cs typeface="Calibri" pitchFamily="34" charset="0"/>
              </a:endParaRPr>
            </a:p>
          </p:txBody>
        </p:sp>
      </p:grpSp>
      <p:sp>
        <p:nvSpPr>
          <p:cNvPr id="9" name="Isosceles Triangle 8"/>
          <p:cNvSpPr/>
          <p:nvPr/>
        </p:nvSpPr>
        <p:spPr>
          <a:xfrm>
            <a:off x="6781800" y="228600"/>
            <a:ext cx="457200" cy="4572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40449014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a:extLst>
              <a:ext uri="{28A0092B-C50C-407E-A947-70E740481C1C}">
                <a14:useLocalDpi xmlns:a14="http://schemas.microsoft.com/office/drawing/2010/main" val="0"/>
              </a:ext>
            </a:extLst>
          </a:blip>
          <a:srcRect r="11492"/>
          <a:stretch/>
        </p:blipFill>
        <p:spPr>
          <a:xfrm>
            <a:off x="228600" y="1485900"/>
            <a:ext cx="6333097" cy="4305300"/>
          </a:xfrm>
          <a:prstGeom prst="rect">
            <a:avLst/>
          </a:prstGeom>
        </p:spPr>
      </p:pic>
      <p:sp>
        <p:nvSpPr>
          <p:cNvPr id="5" name="Title 1"/>
          <p:cNvSpPr txBox="1">
            <a:spLocks/>
          </p:cNvSpPr>
          <p:nvPr/>
        </p:nvSpPr>
        <p:spPr bwMode="auto">
          <a:xfrm>
            <a:off x="-95693" y="111199"/>
            <a:ext cx="8991600" cy="876300"/>
          </a:xfrm>
          <a:prstGeom prst="rect">
            <a:avLst/>
          </a:prstGeom>
          <a:noFill/>
          <a:ln w="9525">
            <a:noFill/>
            <a:miter lim="800000"/>
            <a:headEnd/>
            <a:tailEnd/>
          </a:ln>
        </p:spPr>
        <p:txBody>
          <a:bodyPr lIns="0" rIns="0" bIns="0" anchor="b"/>
          <a:lstStyle/>
          <a:p>
            <a:pPr algn="ctr">
              <a:defRPr/>
            </a:pPr>
            <a:r>
              <a:rPr lang="en-US" sz="3200" b="1" dirty="0">
                <a:solidFill>
                  <a:srgbClr val="FFFFCC"/>
                </a:solidFill>
                <a:effectLst>
                  <a:outerShdw blurRad="38100" dist="38100" dir="2700000" algn="tl">
                    <a:srgbClr val="000000">
                      <a:alpha val="43137"/>
                    </a:srgbClr>
                  </a:outerShdw>
                </a:effectLst>
                <a:latin typeface="+mj-lt"/>
              </a:rPr>
              <a:t>“Conditioned” </a:t>
            </a:r>
            <a:r>
              <a:rPr lang="en-US" sz="3200" b="1" dirty="0" smtClean="0">
                <a:solidFill>
                  <a:srgbClr val="FFFFCC"/>
                </a:solidFill>
                <a:effectLst>
                  <a:outerShdw blurRad="38100" dist="38100" dir="2700000" algn="tl">
                    <a:srgbClr val="000000">
                      <a:alpha val="43137"/>
                    </a:srgbClr>
                  </a:outerShdw>
                </a:effectLst>
                <a:latin typeface="+mj-lt"/>
              </a:rPr>
              <a:t>Low Flow Risk</a:t>
            </a:r>
          </a:p>
          <a:p>
            <a:pPr algn="ctr">
              <a:defRPr/>
            </a:pPr>
            <a:r>
              <a:rPr lang="en-US" sz="2000" b="1" i="1" dirty="0" smtClean="0">
                <a:solidFill>
                  <a:srgbClr val="FFFFCC"/>
                </a:solidFill>
                <a:effectLst>
                  <a:outerShdw blurRad="38100" dist="38100" dir="2700000" algn="tl">
                    <a:srgbClr val="000000">
                      <a:alpha val="43137"/>
                    </a:srgbClr>
                  </a:outerShdw>
                </a:effectLst>
                <a:latin typeface="+mj-lt"/>
              </a:rPr>
              <a:t>Based on current soil moisture and past 60 years of temps and precipitation</a:t>
            </a:r>
            <a:r>
              <a:rPr lang="en-US" sz="2000" b="1" dirty="0" smtClean="0">
                <a:solidFill>
                  <a:srgbClr val="FFFFCC"/>
                </a:solidFill>
                <a:effectLst>
                  <a:outerShdw blurRad="38100" dist="38100" dir="2700000" algn="tl">
                    <a:srgbClr val="000000">
                      <a:alpha val="43137"/>
                    </a:srgbClr>
                  </a:outerShdw>
                </a:effectLst>
                <a:latin typeface="+mj-lt"/>
              </a:rPr>
              <a:t>. </a:t>
            </a:r>
            <a:endParaRPr lang="en-US" sz="2000" b="1" dirty="0">
              <a:solidFill>
                <a:srgbClr val="FFFFCC"/>
              </a:solidFill>
              <a:effectLst>
                <a:outerShdw blurRad="38100" dist="38100" dir="2700000" algn="tl">
                  <a:srgbClr val="000000">
                    <a:alpha val="43137"/>
                  </a:srgbClr>
                </a:outerShdw>
              </a:effectLst>
              <a:latin typeface="+mj-lt"/>
            </a:endParaRPr>
          </a:p>
        </p:txBody>
      </p:sp>
      <p:sp>
        <p:nvSpPr>
          <p:cNvPr id="4" name="Isosceles Triangle 3"/>
          <p:cNvSpPr/>
          <p:nvPr/>
        </p:nvSpPr>
        <p:spPr>
          <a:xfrm>
            <a:off x="7467600" y="152400"/>
            <a:ext cx="457200" cy="4572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7" name="Straight Connector 6"/>
          <p:cNvCxnSpPr/>
          <p:nvPr/>
        </p:nvCxnSpPr>
        <p:spPr>
          <a:xfrm>
            <a:off x="1143001" y="4305300"/>
            <a:ext cx="3657600" cy="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143001" y="4762500"/>
            <a:ext cx="1633268" cy="0"/>
          </a:xfrm>
          <a:prstGeom prst="line">
            <a:avLst/>
          </a:prstGeom>
          <a:ln w="25400">
            <a:solidFill>
              <a:srgbClr val="FF6600"/>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6705601" y="1371600"/>
            <a:ext cx="2190306" cy="5262979"/>
          </a:xfrm>
          <a:prstGeom prst="rect">
            <a:avLst/>
          </a:prstGeom>
        </p:spPr>
        <p:txBody>
          <a:bodyPr wrap="square">
            <a:spAutoFit/>
          </a:bodyPr>
          <a:lstStyle/>
          <a:p>
            <a:pPr>
              <a:buFont typeface="Arial" charset="0"/>
              <a:buChar char="•"/>
            </a:pPr>
            <a:r>
              <a:rPr lang="en-US" sz="1600" b="1" dirty="0" smtClean="0">
                <a:latin typeface="Calibri" pitchFamily="34" charset="0"/>
                <a:cs typeface="Calibri" pitchFamily="34" charset="0"/>
              </a:rPr>
              <a:t>Black line - risk for a specific  “3 month period” for  this year that levels will not exceed a specific level at least once in the period. </a:t>
            </a:r>
            <a:endParaRPr lang="en-US" sz="1600" b="1" dirty="0">
              <a:latin typeface="Calibri" pitchFamily="34" charset="0"/>
              <a:cs typeface="Calibri" pitchFamily="34" charset="0"/>
            </a:endParaRPr>
          </a:p>
          <a:p>
            <a:pPr>
              <a:buFont typeface="Arial" charset="0"/>
              <a:buChar char="•"/>
            </a:pPr>
            <a:endParaRPr lang="en-US" sz="1600" b="1" dirty="0" smtClean="0">
              <a:latin typeface="Calibri" pitchFamily="34" charset="0"/>
              <a:cs typeface="Calibri" pitchFamily="34" charset="0"/>
            </a:endParaRPr>
          </a:p>
          <a:p>
            <a:pPr>
              <a:buFont typeface="Arial" charset="0"/>
              <a:buChar char="•"/>
            </a:pPr>
            <a:r>
              <a:rPr lang="en-US" sz="1600" b="1" dirty="0" smtClean="0">
                <a:latin typeface="Calibri" pitchFamily="34" charset="0"/>
                <a:cs typeface="Calibri" pitchFamily="34" charset="0"/>
              </a:rPr>
              <a:t>A </a:t>
            </a:r>
            <a:r>
              <a:rPr lang="en-US" sz="1600" b="1" dirty="0">
                <a:latin typeface="Calibri" pitchFamily="34" charset="0"/>
                <a:cs typeface="Calibri" pitchFamily="34" charset="0"/>
              </a:rPr>
              <a:t>critical level is ~ 2700cfs, </a:t>
            </a:r>
            <a:r>
              <a:rPr lang="en-US" sz="1600" b="1" dirty="0" smtClean="0">
                <a:latin typeface="Calibri" pitchFamily="34" charset="0"/>
                <a:cs typeface="Calibri" pitchFamily="34" charset="0"/>
              </a:rPr>
              <a:t>likelihood (risk) that the river </a:t>
            </a:r>
            <a:r>
              <a:rPr lang="en-US" sz="1600" b="1" u="sng" dirty="0" smtClean="0">
                <a:solidFill>
                  <a:srgbClr val="FFFF66"/>
                </a:solidFill>
                <a:latin typeface="Calibri" pitchFamily="34" charset="0"/>
                <a:cs typeface="Calibri" pitchFamily="34" charset="0"/>
              </a:rPr>
              <a:t>will</a:t>
            </a:r>
            <a:r>
              <a:rPr lang="en-US" sz="1600" b="1" dirty="0" smtClean="0">
                <a:latin typeface="Calibri" pitchFamily="34" charset="0"/>
                <a:cs typeface="Calibri" pitchFamily="34" charset="0"/>
              </a:rPr>
              <a:t> </a:t>
            </a:r>
            <a:r>
              <a:rPr lang="en-US" sz="1600" b="1" dirty="0" smtClean="0">
                <a:solidFill>
                  <a:srgbClr val="FFFFFF"/>
                </a:solidFill>
                <a:latin typeface="Calibri" pitchFamily="34" charset="0"/>
                <a:cs typeface="Calibri" pitchFamily="34" charset="0"/>
              </a:rPr>
              <a:t>fall below that level  </a:t>
            </a:r>
            <a:r>
              <a:rPr lang="en-US" sz="1600" b="1" dirty="0">
                <a:latin typeface="Calibri" pitchFamily="34" charset="0"/>
                <a:cs typeface="Calibri" pitchFamily="34" charset="0"/>
              </a:rPr>
              <a:t>level </a:t>
            </a:r>
            <a:r>
              <a:rPr lang="en-US" sz="1600" b="1" dirty="0" smtClean="0">
                <a:latin typeface="Calibri" pitchFamily="34" charset="0"/>
                <a:cs typeface="Calibri" pitchFamily="34" charset="0"/>
              </a:rPr>
              <a:t> between April </a:t>
            </a:r>
            <a:r>
              <a:rPr lang="en-US" sz="1600" b="1" dirty="0">
                <a:latin typeface="Calibri" pitchFamily="34" charset="0"/>
                <a:cs typeface="Calibri" pitchFamily="34" charset="0"/>
              </a:rPr>
              <a:t>– </a:t>
            </a:r>
            <a:r>
              <a:rPr lang="en-US" sz="1600" b="1" dirty="0" smtClean="0">
                <a:latin typeface="Calibri" pitchFamily="34" charset="0"/>
                <a:cs typeface="Calibri" pitchFamily="34" charset="0"/>
              </a:rPr>
              <a:t>July this year </a:t>
            </a:r>
            <a:r>
              <a:rPr lang="en-US" sz="1600" b="1" dirty="0">
                <a:latin typeface="Calibri" pitchFamily="34" charset="0"/>
                <a:cs typeface="Calibri" pitchFamily="34" charset="0"/>
              </a:rPr>
              <a:t>is ~ </a:t>
            </a:r>
            <a:r>
              <a:rPr lang="en-US" sz="1600" b="1" dirty="0" smtClean="0">
                <a:latin typeface="Calibri" pitchFamily="34" charset="0"/>
                <a:cs typeface="Calibri" pitchFamily="34" charset="0"/>
              </a:rPr>
              <a:t>95%.</a:t>
            </a:r>
            <a:endParaRPr lang="en-US" sz="1600" b="1" dirty="0">
              <a:latin typeface="Calibri" pitchFamily="34" charset="0"/>
              <a:cs typeface="Calibri" pitchFamily="34" charset="0"/>
            </a:endParaRPr>
          </a:p>
          <a:p>
            <a:pPr>
              <a:buFont typeface="Arial" charset="0"/>
              <a:buChar char="•"/>
            </a:pPr>
            <a:endParaRPr lang="en-US" sz="1600" b="1" dirty="0">
              <a:latin typeface="Calibri" pitchFamily="34" charset="0"/>
              <a:cs typeface="Calibri" pitchFamily="34" charset="0"/>
            </a:endParaRPr>
          </a:p>
          <a:p>
            <a:pPr>
              <a:buFont typeface="Arial" charset="0"/>
              <a:buChar char="•"/>
            </a:pPr>
            <a:r>
              <a:rPr lang="en-US" sz="1600" b="1" dirty="0" smtClean="0">
                <a:latin typeface="Calibri" pitchFamily="34" charset="0"/>
                <a:cs typeface="Calibri" pitchFamily="34" charset="0"/>
              </a:rPr>
              <a:t>A </a:t>
            </a:r>
            <a:r>
              <a:rPr lang="en-US" sz="1600" b="1" dirty="0">
                <a:latin typeface="Calibri" pitchFamily="34" charset="0"/>
                <a:cs typeface="Calibri" pitchFamily="34" charset="0"/>
              </a:rPr>
              <a:t>critical level is ~1000cfs, </a:t>
            </a:r>
            <a:r>
              <a:rPr lang="en-US" sz="1600" b="1" dirty="0" smtClean="0">
                <a:latin typeface="Calibri" pitchFamily="34" charset="0"/>
                <a:cs typeface="Calibri" pitchFamily="34" charset="0"/>
              </a:rPr>
              <a:t>the risk between April </a:t>
            </a:r>
            <a:r>
              <a:rPr lang="en-US" sz="1600" b="1" dirty="0">
                <a:latin typeface="Calibri" pitchFamily="34" charset="0"/>
                <a:cs typeface="Calibri" pitchFamily="34" charset="0"/>
              </a:rPr>
              <a:t>– </a:t>
            </a:r>
            <a:r>
              <a:rPr lang="en-US" sz="1600" b="1" dirty="0" smtClean="0">
                <a:latin typeface="Calibri" pitchFamily="34" charset="0"/>
                <a:cs typeface="Calibri" pitchFamily="34" charset="0"/>
              </a:rPr>
              <a:t>July is </a:t>
            </a:r>
            <a:r>
              <a:rPr lang="en-US" sz="1600" b="1" dirty="0">
                <a:latin typeface="Calibri" pitchFamily="34" charset="0"/>
                <a:cs typeface="Calibri" pitchFamily="34" charset="0"/>
              </a:rPr>
              <a:t>~ </a:t>
            </a:r>
            <a:r>
              <a:rPr lang="en-US" sz="1600" b="1" dirty="0" smtClean="0">
                <a:latin typeface="Calibri" pitchFamily="34" charset="0"/>
                <a:cs typeface="Calibri" pitchFamily="34" charset="0"/>
              </a:rPr>
              <a:t>30% that it will reach/fall below 1000 cfs this year.</a:t>
            </a:r>
            <a:endParaRPr lang="en-US" sz="1600" dirty="0"/>
          </a:p>
        </p:txBody>
      </p:sp>
      <p:cxnSp>
        <p:nvCxnSpPr>
          <p:cNvPr id="19" name="Straight Arrow Connector 18"/>
          <p:cNvCxnSpPr/>
          <p:nvPr/>
        </p:nvCxnSpPr>
        <p:spPr>
          <a:xfrm flipV="1">
            <a:off x="2776269" y="4729485"/>
            <a:ext cx="0" cy="440055"/>
          </a:xfrm>
          <a:prstGeom prst="straightConnector1">
            <a:avLst/>
          </a:prstGeom>
          <a:ln w="25400">
            <a:solidFill>
              <a:srgbClr val="FF66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4724401" y="4305300"/>
            <a:ext cx="0" cy="872974"/>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400107" y="5274457"/>
            <a:ext cx="685801" cy="307777"/>
          </a:xfrm>
          <a:prstGeom prst="rect">
            <a:avLst/>
          </a:prstGeom>
          <a:noFill/>
        </p:spPr>
        <p:txBody>
          <a:bodyPr wrap="square">
            <a:spAutoFit/>
          </a:bodyPr>
          <a:lstStyle/>
          <a:p>
            <a:pPr>
              <a:defRPr/>
            </a:pPr>
            <a:r>
              <a:rPr lang="en-US" sz="1400" b="1" dirty="0" smtClean="0">
                <a:solidFill>
                  <a:schemeClr val="tx2">
                    <a:lumMod val="25000"/>
                  </a:schemeClr>
                </a:solidFill>
                <a:latin typeface="Calibri" pitchFamily="34" charset="0"/>
                <a:cs typeface="Calibri" pitchFamily="34" charset="0"/>
              </a:rPr>
              <a:t>~95%</a:t>
            </a:r>
            <a:endParaRPr lang="en-US" sz="1400" b="1" dirty="0">
              <a:solidFill>
                <a:schemeClr val="tx2">
                  <a:lumMod val="25000"/>
                </a:schemeClr>
              </a:solidFill>
              <a:latin typeface="Calibri" pitchFamily="34" charset="0"/>
              <a:cs typeface="Calibri" pitchFamily="34" charset="0"/>
            </a:endParaRPr>
          </a:p>
        </p:txBody>
      </p:sp>
      <p:sp>
        <p:nvSpPr>
          <p:cNvPr id="11" name="TextBox 10"/>
          <p:cNvSpPr txBox="1"/>
          <p:nvPr/>
        </p:nvSpPr>
        <p:spPr>
          <a:xfrm>
            <a:off x="2433368" y="5274457"/>
            <a:ext cx="685801" cy="307777"/>
          </a:xfrm>
          <a:prstGeom prst="rect">
            <a:avLst/>
          </a:prstGeom>
          <a:noFill/>
        </p:spPr>
        <p:txBody>
          <a:bodyPr wrap="square">
            <a:spAutoFit/>
          </a:bodyPr>
          <a:lstStyle/>
          <a:p>
            <a:pPr>
              <a:defRPr/>
            </a:pPr>
            <a:r>
              <a:rPr lang="en-US" sz="1400" b="1" dirty="0" smtClean="0">
                <a:solidFill>
                  <a:schemeClr val="tx2">
                    <a:lumMod val="25000"/>
                  </a:schemeClr>
                </a:solidFill>
                <a:latin typeface="Calibri" pitchFamily="34" charset="0"/>
                <a:cs typeface="Calibri" pitchFamily="34" charset="0"/>
              </a:rPr>
              <a:t>~30%</a:t>
            </a:r>
            <a:endParaRPr lang="en-US" sz="1400" b="1" dirty="0">
              <a:solidFill>
                <a:schemeClr val="tx2">
                  <a:lumMod val="25000"/>
                </a:schemeClr>
              </a:solidFill>
              <a:latin typeface="Calibri" pitchFamily="34" charset="0"/>
              <a:cs typeface="Calibri" pitchFamily="34" charset="0"/>
            </a:endParaRPr>
          </a:p>
        </p:txBody>
      </p:sp>
    </p:spTree>
    <p:extLst>
      <p:ext uri="{BB962C8B-B14F-4D97-AF65-F5344CB8AC3E}">
        <p14:creationId xmlns:p14="http://schemas.microsoft.com/office/powerpoint/2010/main" val="28190575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152400" y="1447800"/>
            <a:ext cx="6543709" cy="427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2"/>
          <p:cNvSpPr txBox="1">
            <a:spLocks noChangeArrowheads="1"/>
          </p:cNvSpPr>
          <p:nvPr/>
        </p:nvSpPr>
        <p:spPr>
          <a:xfrm>
            <a:off x="457200" y="76200"/>
            <a:ext cx="8229600" cy="6096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rPr>
              <a:t>Probability of Low Flows</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b="1" i="1"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rPr>
              <a:t>Combined traces </a:t>
            </a:r>
            <a:endParaRPr kumimoji="0" lang="en-US" sz="3200" b="1" i="1" u="none" strike="noStrike" kern="1200" cap="none" spc="0" normalizeH="0" baseline="0" noProof="0" dirty="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uLnTx/>
              <a:uFillTx/>
              <a:latin typeface="+mj-lt"/>
              <a:ea typeface="+mj-ea"/>
              <a:cs typeface="+mj-cs"/>
            </a:endParaRPr>
          </a:p>
        </p:txBody>
      </p:sp>
      <p:sp>
        <p:nvSpPr>
          <p:cNvPr id="4" name="Rectangle 3"/>
          <p:cNvSpPr/>
          <p:nvPr/>
        </p:nvSpPr>
        <p:spPr>
          <a:xfrm>
            <a:off x="6858001" y="1371600"/>
            <a:ext cx="1904999" cy="5016758"/>
          </a:xfrm>
          <a:prstGeom prst="rect">
            <a:avLst/>
          </a:prstGeom>
        </p:spPr>
        <p:txBody>
          <a:bodyPr wrap="square">
            <a:spAutoFit/>
          </a:bodyPr>
          <a:lstStyle/>
          <a:p>
            <a:pPr>
              <a:buFont typeface="Arial" charset="0"/>
              <a:buChar char="•"/>
            </a:pPr>
            <a:r>
              <a:rPr lang="en-US" sz="1600" b="1" dirty="0" smtClean="0">
                <a:latin typeface="Calibri" pitchFamily="34" charset="0"/>
                <a:cs typeface="Calibri" pitchFamily="34" charset="0"/>
              </a:rPr>
              <a:t>Combined historical  and conditional plots provide a perspective of above </a:t>
            </a:r>
            <a:r>
              <a:rPr lang="en-US" sz="1600" b="1" dirty="0">
                <a:latin typeface="Calibri" pitchFamily="34" charset="0"/>
                <a:cs typeface="Calibri" pitchFamily="34" charset="0"/>
              </a:rPr>
              <a:t> </a:t>
            </a:r>
            <a:r>
              <a:rPr lang="en-US" sz="1600" b="1" dirty="0" smtClean="0">
                <a:latin typeface="Calibri" pitchFamily="34" charset="0"/>
                <a:cs typeface="Calibri" pitchFamily="34" charset="0"/>
              </a:rPr>
              <a:t>below or normal conditions. </a:t>
            </a:r>
          </a:p>
          <a:p>
            <a:pPr>
              <a:buFont typeface="Arial" charset="0"/>
              <a:buChar char="•"/>
            </a:pPr>
            <a:endParaRPr lang="en-US" sz="1600" b="1" dirty="0">
              <a:latin typeface="Calibri" pitchFamily="34" charset="0"/>
              <a:cs typeface="Calibri" pitchFamily="34" charset="0"/>
            </a:endParaRPr>
          </a:p>
          <a:p>
            <a:pPr>
              <a:buFont typeface="Arial" charset="0"/>
              <a:buChar char="•"/>
            </a:pPr>
            <a:r>
              <a:rPr lang="en-US" sz="1600" b="1" dirty="0" smtClean="0">
                <a:latin typeface="Calibri" pitchFamily="34" charset="0"/>
                <a:cs typeface="Calibri" pitchFamily="34" charset="0"/>
              </a:rPr>
              <a:t>Say your critical </a:t>
            </a:r>
            <a:r>
              <a:rPr lang="en-US" sz="1600" b="1" dirty="0">
                <a:latin typeface="Calibri" pitchFamily="34" charset="0"/>
                <a:cs typeface="Calibri" pitchFamily="34" charset="0"/>
              </a:rPr>
              <a:t>level is ~ </a:t>
            </a:r>
            <a:r>
              <a:rPr lang="en-US" sz="1600" b="1" dirty="0" smtClean="0">
                <a:latin typeface="Calibri" pitchFamily="34" charset="0"/>
                <a:cs typeface="Calibri" pitchFamily="34" charset="0"/>
              </a:rPr>
              <a:t>1800cfs, historically we have a 45% that the river reaches/falls below this level, but this year it is 72% chance of reaching/ dropping below 1800cfs</a:t>
            </a:r>
            <a:r>
              <a:rPr lang="en-US" sz="1600" b="1" dirty="0" smtClean="0">
                <a:solidFill>
                  <a:srgbClr val="FFFF66"/>
                </a:solidFill>
                <a:latin typeface="Calibri" pitchFamily="34" charset="0"/>
                <a:cs typeface="Calibri" pitchFamily="34" charset="0"/>
              </a:rPr>
              <a:t>. </a:t>
            </a:r>
            <a:r>
              <a:rPr lang="en-US" sz="1600" b="1" dirty="0" smtClean="0">
                <a:solidFill>
                  <a:srgbClr val="FFFF99"/>
                </a:solidFill>
                <a:latin typeface="Calibri" pitchFamily="34" charset="0"/>
                <a:cs typeface="Calibri" pitchFamily="34" charset="0"/>
              </a:rPr>
              <a:t>(</a:t>
            </a:r>
            <a:r>
              <a:rPr lang="en-US" sz="1600" b="1" i="1" dirty="0" smtClean="0">
                <a:solidFill>
                  <a:srgbClr val="FFFF99"/>
                </a:solidFill>
                <a:latin typeface="Calibri" pitchFamily="34" charset="0"/>
                <a:cs typeface="Calibri" pitchFamily="34" charset="0"/>
              </a:rPr>
              <a:t>i.e. dryer than normal</a:t>
            </a:r>
            <a:r>
              <a:rPr lang="en-US" sz="1600" b="1" dirty="0" smtClean="0">
                <a:solidFill>
                  <a:srgbClr val="FFFF99"/>
                </a:solidFill>
                <a:latin typeface="Calibri" pitchFamily="34" charset="0"/>
                <a:cs typeface="Calibri" pitchFamily="34" charset="0"/>
              </a:rPr>
              <a:t>)</a:t>
            </a:r>
          </a:p>
          <a:p>
            <a:pPr>
              <a:buFont typeface="Arial" charset="0"/>
              <a:buChar char="•"/>
            </a:pPr>
            <a:endParaRPr lang="en-US" sz="1600" b="1" dirty="0">
              <a:latin typeface="Calibri" pitchFamily="34" charset="0"/>
              <a:cs typeface="Calibri" pitchFamily="34" charset="0"/>
            </a:endParaRPr>
          </a:p>
        </p:txBody>
      </p:sp>
      <p:cxnSp>
        <p:nvCxnSpPr>
          <p:cNvPr id="5" name="Straight Connector 4"/>
          <p:cNvCxnSpPr/>
          <p:nvPr/>
        </p:nvCxnSpPr>
        <p:spPr>
          <a:xfrm>
            <a:off x="1295400" y="4343400"/>
            <a:ext cx="2743200" cy="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3276600" y="4343400"/>
            <a:ext cx="0" cy="990600"/>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3962400" y="4343400"/>
            <a:ext cx="0" cy="994166"/>
          </a:xfrm>
          <a:prstGeom prst="straightConnector1">
            <a:avLst/>
          </a:prstGeom>
          <a:ln w="25400">
            <a:solidFill>
              <a:srgbClr val="FF66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657599" y="5407223"/>
            <a:ext cx="685801" cy="307777"/>
          </a:xfrm>
          <a:prstGeom prst="rect">
            <a:avLst/>
          </a:prstGeom>
          <a:noFill/>
        </p:spPr>
        <p:txBody>
          <a:bodyPr wrap="square">
            <a:spAutoFit/>
          </a:bodyPr>
          <a:lstStyle/>
          <a:p>
            <a:pPr>
              <a:defRPr/>
            </a:pPr>
            <a:r>
              <a:rPr lang="en-US" sz="1400" b="1" dirty="0" smtClean="0">
                <a:solidFill>
                  <a:srgbClr val="FF0000"/>
                </a:solidFill>
                <a:latin typeface="Calibri" pitchFamily="34" charset="0"/>
                <a:cs typeface="Calibri" pitchFamily="34" charset="0"/>
              </a:rPr>
              <a:t>~72%</a:t>
            </a:r>
            <a:endParaRPr lang="en-US" sz="1400" b="1" dirty="0">
              <a:solidFill>
                <a:srgbClr val="FF0000"/>
              </a:solidFill>
              <a:latin typeface="Calibri" pitchFamily="34" charset="0"/>
              <a:cs typeface="Calibri" pitchFamily="34" charset="0"/>
            </a:endParaRPr>
          </a:p>
        </p:txBody>
      </p:sp>
      <p:sp>
        <p:nvSpPr>
          <p:cNvPr id="9" name="TextBox 8"/>
          <p:cNvSpPr txBox="1"/>
          <p:nvPr/>
        </p:nvSpPr>
        <p:spPr>
          <a:xfrm>
            <a:off x="2971797" y="5409278"/>
            <a:ext cx="685801" cy="307777"/>
          </a:xfrm>
          <a:prstGeom prst="rect">
            <a:avLst/>
          </a:prstGeom>
          <a:solidFill>
            <a:srgbClr val="FFFFFF"/>
          </a:solidFill>
        </p:spPr>
        <p:txBody>
          <a:bodyPr wrap="square">
            <a:spAutoFit/>
          </a:bodyPr>
          <a:lstStyle/>
          <a:p>
            <a:pPr>
              <a:defRPr/>
            </a:pPr>
            <a:r>
              <a:rPr lang="en-US" sz="1400" b="1" dirty="0" smtClean="0">
                <a:solidFill>
                  <a:srgbClr val="00B050"/>
                </a:solidFill>
                <a:latin typeface="Calibri" pitchFamily="34" charset="0"/>
                <a:cs typeface="Calibri" pitchFamily="34" charset="0"/>
              </a:rPr>
              <a:t>~45%</a:t>
            </a:r>
            <a:endParaRPr lang="en-US" sz="1400" b="1" dirty="0">
              <a:solidFill>
                <a:srgbClr val="00B050"/>
              </a:solidFill>
              <a:latin typeface="Calibri" pitchFamily="34" charset="0"/>
              <a:cs typeface="Calibri" pitchFamily="34" charset="0"/>
            </a:endParaRPr>
          </a:p>
        </p:txBody>
      </p:sp>
      <p:sp>
        <p:nvSpPr>
          <p:cNvPr id="2" name="TextBox 1"/>
          <p:cNvSpPr txBox="1"/>
          <p:nvPr/>
        </p:nvSpPr>
        <p:spPr>
          <a:xfrm>
            <a:off x="1371600" y="5410767"/>
            <a:ext cx="1295400" cy="307777"/>
          </a:xfrm>
          <a:prstGeom prst="rect">
            <a:avLst/>
          </a:prstGeom>
          <a:noFill/>
        </p:spPr>
        <p:txBody>
          <a:bodyPr wrap="square" rtlCol="0">
            <a:spAutoFit/>
          </a:bodyPr>
          <a:lstStyle/>
          <a:p>
            <a:r>
              <a:rPr lang="en-US" sz="1400" dirty="0" smtClean="0">
                <a:solidFill>
                  <a:schemeClr val="bg1"/>
                </a:solidFill>
                <a:latin typeface="+mj-lt"/>
              </a:rPr>
              <a:t>Probability</a:t>
            </a:r>
            <a:endParaRPr lang="en-US" sz="1400" dirty="0">
              <a:solidFill>
                <a:schemeClr val="bg1"/>
              </a:solidFill>
              <a:latin typeface="+mj-lt"/>
            </a:endParaRPr>
          </a:p>
        </p:txBody>
      </p:sp>
    </p:spTree>
    <p:extLst>
      <p:ext uri="{BB962C8B-B14F-4D97-AF65-F5344CB8AC3E}">
        <p14:creationId xmlns:p14="http://schemas.microsoft.com/office/powerpoint/2010/main" val="18834625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215795" y="1748648"/>
            <a:ext cx="6566005" cy="4271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866" name="Title 1"/>
          <p:cNvSpPr>
            <a:spLocks noGrp="1"/>
          </p:cNvSpPr>
          <p:nvPr>
            <p:ph type="title"/>
          </p:nvPr>
        </p:nvSpPr>
        <p:spPr>
          <a:xfrm>
            <a:off x="369512" y="228600"/>
            <a:ext cx="8229600" cy="838200"/>
          </a:xfrm>
        </p:spPr>
        <p:txBody>
          <a:bodyPr>
            <a:normAutofit fontScale="90000"/>
          </a:bodyPr>
          <a:lstStyle/>
          <a:p>
            <a:pPr algn="ctr" eaLnBrk="1" hangingPunct="1"/>
            <a:r>
              <a:rPr lang="en-US" sz="4400" b="1" dirty="0" smtClean="0"/>
              <a:t>“Low Flow” Risk</a:t>
            </a:r>
            <a:br>
              <a:rPr lang="en-US" sz="4400" b="1" dirty="0" smtClean="0"/>
            </a:br>
            <a:r>
              <a:rPr lang="en-US" sz="2700" i="1" dirty="0" smtClean="0"/>
              <a:t>A general way to look at these graphics</a:t>
            </a:r>
            <a:endParaRPr lang="en-US" sz="2700" b="1" i="1" dirty="0" smtClean="0">
              <a:latin typeface="Arial" charset="0"/>
              <a:cs typeface="Arial" charset="0"/>
            </a:endParaRPr>
          </a:p>
        </p:txBody>
      </p:sp>
      <p:sp>
        <p:nvSpPr>
          <p:cNvPr id="36869" name="TextBox 4"/>
          <p:cNvSpPr txBox="1">
            <a:spLocks noChangeArrowheads="1"/>
          </p:cNvSpPr>
          <p:nvPr/>
        </p:nvSpPr>
        <p:spPr bwMode="auto">
          <a:xfrm>
            <a:off x="6858000" y="1371600"/>
            <a:ext cx="2133600" cy="5262979"/>
          </a:xfrm>
          <a:prstGeom prst="rect">
            <a:avLst/>
          </a:prstGeom>
          <a:noFill/>
          <a:ln w="9525">
            <a:noFill/>
            <a:miter lim="800000"/>
            <a:headEnd/>
            <a:tailEnd/>
          </a:ln>
        </p:spPr>
        <p:txBody>
          <a:bodyPr>
            <a:spAutoFit/>
          </a:bodyPr>
          <a:lstStyle/>
          <a:p>
            <a:pPr marL="115888" indent="-115888">
              <a:buFont typeface="Arial" charset="0"/>
              <a:buChar char="•"/>
            </a:pPr>
            <a:r>
              <a:rPr lang="en-US" sz="1600" b="1" dirty="0"/>
              <a:t>Rule of thumb – when the </a:t>
            </a:r>
            <a:r>
              <a:rPr lang="en-US" sz="1600" b="1" dirty="0" smtClean="0">
                <a:solidFill>
                  <a:srgbClr val="FFFF99"/>
                </a:solidFill>
              </a:rPr>
              <a:t>Black </a:t>
            </a:r>
            <a:r>
              <a:rPr lang="en-US" sz="1600" b="1" dirty="0">
                <a:solidFill>
                  <a:srgbClr val="FFFF99"/>
                </a:solidFill>
              </a:rPr>
              <a:t>line </a:t>
            </a:r>
            <a:r>
              <a:rPr lang="en-US" sz="1600" b="1" dirty="0"/>
              <a:t>is to the </a:t>
            </a:r>
            <a:r>
              <a:rPr lang="en-US" sz="1600" b="1" dirty="0" smtClean="0">
                <a:solidFill>
                  <a:srgbClr val="FFFF99"/>
                </a:solidFill>
              </a:rPr>
              <a:t>Right</a:t>
            </a:r>
            <a:r>
              <a:rPr lang="en-US" sz="1600" b="1" dirty="0" smtClean="0"/>
              <a:t> </a:t>
            </a:r>
            <a:r>
              <a:rPr lang="en-US" sz="1600" b="1" dirty="0"/>
              <a:t>of the </a:t>
            </a:r>
            <a:r>
              <a:rPr lang="en-US" sz="1600" b="1" dirty="0" smtClean="0">
                <a:solidFill>
                  <a:srgbClr val="FFFF99"/>
                </a:solidFill>
              </a:rPr>
              <a:t>Blue</a:t>
            </a:r>
            <a:r>
              <a:rPr lang="en-US" sz="1600" b="1" dirty="0" smtClean="0"/>
              <a:t>, conditions are dryer than normal and higher risk for not exceeding a specific flow level. </a:t>
            </a:r>
            <a:endParaRPr lang="en-US" sz="1600" b="1" dirty="0"/>
          </a:p>
          <a:p>
            <a:pPr marL="115888" indent="-115888">
              <a:buFont typeface="Arial" charset="0"/>
              <a:buChar char="•"/>
            </a:pPr>
            <a:endParaRPr lang="en-US" sz="1600" b="1" dirty="0"/>
          </a:p>
          <a:p>
            <a:pPr marL="115888" indent="-115888">
              <a:buFont typeface="Arial" charset="0"/>
              <a:buChar char="•"/>
            </a:pPr>
            <a:r>
              <a:rPr lang="en-US" sz="1600" b="1" dirty="0"/>
              <a:t>Historically the </a:t>
            </a:r>
            <a:r>
              <a:rPr lang="en-US" sz="1600" b="1" dirty="0">
                <a:solidFill>
                  <a:srgbClr val="FFFF99"/>
                </a:solidFill>
              </a:rPr>
              <a:t>dryer </a:t>
            </a:r>
            <a:r>
              <a:rPr lang="en-US" sz="1600" b="1" dirty="0" smtClean="0">
                <a:solidFill>
                  <a:srgbClr val="FFFF99"/>
                </a:solidFill>
              </a:rPr>
              <a:t>years </a:t>
            </a:r>
            <a:r>
              <a:rPr lang="en-US" sz="1600" b="1" dirty="0" smtClean="0"/>
              <a:t>produce the </a:t>
            </a:r>
            <a:r>
              <a:rPr lang="en-US" sz="1600" b="1" dirty="0" smtClean="0">
                <a:solidFill>
                  <a:srgbClr val="FFFF99"/>
                </a:solidFill>
              </a:rPr>
              <a:t>“lower “ </a:t>
            </a:r>
            <a:r>
              <a:rPr lang="en-US" sz="1600" b="1" dirty="0">
                <a:solidFill>
                  <a:srgbClr val="FFFF99"/>
                </a:solidFill>
              </a:rPr>
              <a:t>CS probabilities</a:t>
            </a:r>
            <a:r>
              <a:rPr lang="en-US" sz="1600" b="1" dirty="0"/>
              <a:t>. </a:t>
            </a:r>
          </a:p>
          <a:p>
            <a:pPr marL="115888" indent="-115888">
              <a:buFont typeface="Arial" charset="0"/>
              <a:buChar char="•"/>
            </a:pPr>
            <a:endParaRPr lang="en-US" sz="1600" b="1" dirty="0"/>
          </a:p>
          <a:p>
            <a:pPr marL="115888" indent="-115888">
              <a:buFont typeface="Arial" charset="0"/>
              <a:buChar char="•"/>
            </a:pPr>
            <a:r>
              <a:rPr lang="en-US" sz="1600" b="1" dirty="0"/>
              <a:t>Historically the </a:t>
            </a:r>
            <a:r>
              <a:rPr lang="en-US" sz="1600" b="1" dirty="0">
                <a:solidFill>
                  <a:srgbClr val="FFFF99"/>
                </a:solidFill>
              </a:rPr>
              <a:t>wetter </a:t>
            </a:r>
            <a:r>
              <a:rPr lang="en-US" sz="1600" b="1" dirty="0" smtClean="0">
                <a:solidFill>
                  <a:srgbClr val="FFFF99"/>
                </a:solidFill>
              </a:rPr>
              <a:t>years </a:t>
            </a:r>
            <a:r>
              <a:rPr lang="en-US" sz="1600" b="1" dirty="0" smtClean="0"/>
              <a:t>(which may include only one or two BIG rain events) </a:t>
            </a:r>
            <a:r>
              <a:rPr lang="en-US" sz="1600" b="1" dirty="0"/>
              <a:t>are driving the </a:t>
            </a:r>
            <a:r>
              <a:rPr lang="en-US" sz="1600" b="1" dirty="0" smtClean="0"/>
              <a:t>“</a:t>
            </a:r>
            <a:r>
              <a:rPr lang="en-US" sz="1600" b="1" dirty="0" smtClean="0">
                <a:solidFill>
                  <a:srgbClr val="FFFF99"/>
                </a:solidFill>
              </a:rPr>
              <a:t>higher” </a:t>
            </a:r>
            <a:r>
              <a:rPr lang="en-US" sz="1600" b="1" dirty="0">
                <a:solidFill>
                  <a:srgbClr val="FFFF99"/>
                </a:solidFill>
              </a:rPr>
              <a:t>CS probabilities</a:t>
            </a:r>
            <a:r>
              <a:rPr lang="en-US" sz="1600" dirty="0"/>
              <a:t>. </a:t>
            </a:r>
          </a:p>
        </p:txBody>
      </p:sp>
      <p:sp>
        <p:nvSpPr>
          <p:cNvPr id="6" name="Rectangle 5"/>
          <p:cNvSpPr/>
          <p:nvPr/>
        </p:nvSpPr>
        <p:spPr>
          <a:xfrm>
            <a:off x="1447800" y="4502112"/>
            <a:ext cx="1287735" cy="1047105"/>
          </a:xfrm>
          <a:prstGeom prst="rect">
            <a:avLst/>
          </a:prstGeom>
          <a:solidFill>
            <a:srgbClr val="FF9933">
              <a:alpha val="31765"/>
            </a:srgbClr>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ectangle 6"/>
          <p:cNvSpPr/>
          <p:nvPr/>
        </p:nvSpPr>
        <p:spPr>
          <a:xfrm>
            <a:off x="4446564" y="2362200"/>
            <a:ext cx="1116036" cy="2181605"/>
          </a:xfrm>
          <a:prstGeom prst="rect">
            <a:avLst/>
          </a:prstGeom>
          <a:solidFill>
            <a:srgbClr val="92D050">
              <a:alpha val="32157"/>
            </a:srgbClr>
          </a:solidFill>
          <a:ln>
            <a:solidFill>
              <a:srgbClr val="BAE18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6872" name="TextBox 8"/>
          <p:cNvSpPr txBox="1">
            <a:spLocks noChangeArrowheads="1"/>
          </p:cNvSpPr>
          <p:nvPr/>
        </p:nvSpPr>
        <p:spPr bwMode="auto">
          <a:xfrm>
            <a:off x="1448393" y="3917834"/>
            <a:ext cx="1545280" cy="523220"/>
          </a:xfrm>
          <a:prstGeom prst="rect">
            <a:avLst/>
          </a:prstGeom>
          <a:solidFill>
            <a:schemeClr val="tx1">
              <a:alpha val="66000"/>
            </a:schemeClr>
          </a:solidFill>
          <a:ln w="9525">
            <a:noFill/>
            <a:miter lim="800000"/>
            <a:headEnd/>
            <a:tailEnd/>
          </a:ln>
        </p:spPr>
        <p:txBody>
          <a:bodyPr wrap="square">
            <a:spAutoFit/>
          </a:bodyPr>
          <a:lstStyle/>
          <a:p>
            <a:r>
              <a:rPr lang="en-US" sz="1400" b="1" dirty="0">
                <a:solidFill>
                  <a:srgbClr val="FF9933"/>
                </a:solidFill>
                <a:latin typeface="Calibri" pitchFamily="34" charset="0"/>
                <a:cs typeface="Calibri" pitchFamily="34" charset="0"/>
              </a:rPr>
              <a:t>Simulations from </a:t>
            </a:r>
            <a:r>
              <a:rPr lang="en-US" sz="1400" b="1" dirty="0" smtClean="0">
                <a:solidFill>
                  <a:srgbClr val="FF9933"/>
                </a:solidFill>
                <a:latin typeface="Calibri" pitchFamily="34" charset="0"/>
                <a:cs typeface="Calibri" pitchFamily="34" charset="0"/>
              </a:rPr>
              <a:t>Dry years</a:t>
            </a:r>
            <a:endParaRPr lang="en-US" sz="1400" b="1" dirty="0">
              <a:solidFill>
                <a:srgbClr val="FF9933"/>
              </a:solidFill>
              <a:latin typeface="Calibri" pitchFamily="34" charset="0"/>
              <a:cs typeface="Calibri" pitchFamily="34" charset="0"/>
            </a:endParaRPr>
          </a:p>
        </p:txBody>
      </p:sp>
      <p:sp>
        <p:nvSpPr>
          <p:cNvPr id="36873" name="TextBox 9"/>
          <p:cNvSpPr txBox="1">
            <a:spLocks noChangeArrowheads="1"/>
          </p:cNvSpPr>
          <p:nvPr/>
        </p:nvSpPr>
        <p:spPr bwMode="auto">
          <a:xfrm>
            <a:off x="2855950" y="2382982"/>
            <a:ext cx="1555978" cy="523220"/>
          </a:xfrm>
          <a:prstGeom prst="rect">
            <a:avLst/>
          </a:prstGeom>
          <a:solidFill>
            <a:schemeClr val="tx1">
              <a:alpha val="63000"/>
            </a:schemeClr>
          </a:solidFill>
          <a:ln w="9525">
            <a:noFill/>
            <a:miter lim="800000"/>
            <a:headEnd/>
            <a:tailEnd/>
          </a:ln>
        </p:spPr>
        <p:txBody>
          <a:bodyPr wrap="square">
            <a:spAutoFit/>
          </a:bodyPr>
          <a:lstStyle/>
          <a:p>
            <a:pPr algn="r"/>
            <a:r>
              <a:rPr lang="en-US" sz="1400" b="1" dirty="0">
                <a:solidFill>
                  <a:srgbClr val="00B050"/>
                </a:solidFill>
                <a:latin typeface="Calibri" pitchFamily="34" charset="0"/>
                <a:cs typeface="Calibri" pitchFamily="34" charset="0"/>
              </a:rPr>
              <a:t>Simulations from </a:t>
            </a:r>
            <a:r>
              <a:rPr lang="en-US" sz="1400" b="1" dirty="0" smtClean="0">
                <a:solidFill>
                  <a:srgbClr val="00B050"/>
                </a:solidFill>
                <a:latin typeface="Calibri" pitchFamily="34" charset="0"/>
                <a:cs typeface="Calibri" pitchFamily="34" charset="0"/>
              </a:rPr>
              <a:t>Wet </a:t>
            </a:r>
            <a:r>
              <a:rPr lang="en-US" sz="1400" b="1" dirty="0">
                <a:solidFill>
                  <a:srgbClr val="00B050"/>
                </a:solidFill>
                <a:latin typeface="Calibri" pitchFamily="34" charset="0"/>
                <a:cs typeface="Calibri" pitchFamily="34" charset="0"/>
              </a:rPr>
              <a:t>years</a:t>
            </a:r>
          </a:p>
        </p:txBody>
      </p:sp>
    </p:spTree>
    <p:extLst>
      <p:ext uri="{BB962C8B-B14F-4D97-AF65-F5344CB8AC3E}">
        <p14:creationId xmlns:p14="http://schemas.microsoft.com/office/powerpoint/2010/main" val="10315749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371600"/>
          </a:xfrm>
        </p:spPr>
        <p:txBody>
          <a:bodyPr>
            <a:normAutofit/>
          </a:bodyPr>
          <a:lstStyle/>
          <a:p>
            <a:r>
              <a:rPr lang="en-US" sz="4000" dirty="0" smtClean="0"/>
              <a:t>How/When to use the Low Flow Graphics</a:t>
            </a:r>
            <a:endParaRPr lang="en-US" sz="4000" dirty="0"/>
          </a:p>
        </p:txBody>
      </p:sp>
      <p:sp>
        <p:nvSpPr>
          <p:cNvPr id="3" name="Content Placeholder 2"/>
          <p:cNvSpPr>
            <a:spLocks noGrp="1"/>
          </p:cNvSpPr>
          <p:nvPr>
            <p:ph idx="1"/>
          </p:nvPr>
        </p:nvSpPr>
        <p:spPr>
          <a:xfrm>
            <a:off x="457200" y="1828800"/>
            <a:ext cx="8229600" cy="3840163"/>
          </a:xfrm>
        </p:spPr>
        <p:txBody>
          <a:bodyPr>
            <a:normAutofit lnSpcReduction="10000"/>
          </a:bodyPr>
          <a:lstStyle/>
          <a:p>
            <a:r>
              <a:rPr lang="en-US" sz="2800" dirty="0" smtClean="0"/>
              <a:t>Information is “most appropriate” once we get through the “wetter” spring months.</a:t>
            </a:r>
          </a:p>
          <a:p>
            <a:pPr lvl="1"/>
            <a:r>
              <a:rPr lang="en-US" sz="2400" dirty="0" smtClean="0"/>
              <a:t>Spring also allows RFC to tweak our model and double check soil moistures (observed and simulated) after coming out of the frozen season. </a:t>
            </a:r>
          </a:p>
          <a:p>
            <a:r>
              <a:rPr lang="en-US" sz="2800" dirty="0" smtClean="0"/>
              <a:t>With the end of May updates, the 3 month graphics will be more applicable (June, July, Aug)</a:t>
            </a:r>
          </a:p>
          <a:p>
            <a:pPr lvl="1"/>
            <a:r>
              <a:rPr lang="en-US" sz="2400" dirty="0" smtClean="0"/>
              <a:t>If partners have special needs, we extended model runs through Sept.</a:t>
            </a:r>
            <a:endParaRPr lang="en-US" sz="2400" dirty="0"/>
          </a:p>
        </p:txBody>
      </p:sp>
      <p:sp>
        <p:nvSpPr>
          <p:cNvPr id="4" name="TextBox 3"/>
          <p:cNvSpPr txBox="1"/>
          <p:nvPr/>
        </p:nvSpPr>
        <p:spPr>
          <a:xfrm>
            <a:off x="1371600" y="5791197"/>
            <a:ext cx="6172200" cy="830997"/>
          </a:xfrm>
          <a:prstGeom prst="rect">
            <a:avLst/>
          </a:prstGeom>
          <a:noFill/>
        </p:spPr>
        <p:txBody>
          <a:bodyPr wrap="square" rtlCol="0">
            <a:spAutoFit/>
          </a:bodyPr>
          <a:lstStyle/>
          <a:p>
            <a:r>
              <a:rPr lang="en-US" sz="2400" b="1" i="1" dirty="0" smtClean="0">
                <a:solidFill>
                  <a:srgbClr val="FFFF99"/>
                </a:solidFill>
                <a:latin typeface="+mj-lt"/>
              </a:rPr>
              <a:t>**Probabilistic Graphics Update Schedule- April 27</a:t>
            </a:r>
            <a:r>
              <a:rPr lang="en-US" sz="2400" b="1" i="1" baseline="30000" dirty="0" smtClean="0">
                <a:solidFill>
                  <a:srgbClr val="FFFF99"/>
                </a:solidFill>
                <a:latin typeface="+mj-lt"/>
              </a:rPr>
              <a:t>th</a:t>
            </a:r>
            <a:r>
              <a:rPr lang="en-US" sz="2400" b="1" i="1" dirty="0" smtClean="0">
                <a:solidFill>
                  <a:srgbClr val="FFFF99"/>
                </a:solidFill>
                <a:latin typeface="+mj-lt"/>
              </a:rPr>
              <a:t>, May 25, June 29, July 27</a:t>
            </a:r>
            <a:r>
              <a:rPr lang="en-US" sz="2400" b="1" i="1" baseline="30000" dirty="0" smtClean="0">
                <a:solidFill>
                  <a:srgbClr val="FFFF99"/>
                </a:solidFill>
                <a:latin typeface="+mj-lt"/>
              </a:rPr>
              <a:t>th</a:t>
            </a:r>
            <a:r>
              <a:rPr lang="en-US" sz="2400" b="1" i="1" dirty="0" smtClean="0">
                <a:solidFill>
                  <a:srgbClr val="FFFF99"/>
                </a:solidFill>
                <a:latin typeface="+mj-lt"/>
              </a:rPr>
              <a:t>, Aug 24th</a:t>
            </a:r>
            <a:endParaRPr lang="en-US" sz="2400" b="1" i="1" dirty="0">
              <a:solidFill>
                <a:srgbClr val="FFFF99"/>
              </a:solidFill>
              <a:latin typeface="+mj-lt"/>
            </a:endParaRPr>
          </a:p>
        </p:txBody>
      </p:sp>
    </p:spTree>
    <p:extLst>
      <p:ext uri="{BB962C8B-B14F-4D97-AF65-F5344CB8AC3E}">
        <p14:creationId xmlns:p14="http://schemas.microsoft.com/office/powerpoint/2010/main" val="20847183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0"/>
            <a:ext cx="8229600" cy="6096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uLnTx/>
                <a:uFillTx/>
                <a:latin typeface="+mj-lt"/>
                <a:ea typeface="+mj-ea"/>
                <a:cs typeface="+mj-cs"/>
              </a:rPr>
              <a:t>Facts &amp; Figures</a:t>
            </a:r>
            <a:endParaRPr kumimoji="0" lang="en-US" sz="3600" b="1" i="0" u="none" strike="noStrike" kern="1200" cap="none" spc="0" normalizeH="0" baseline="0" noProof="0" dirty="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uLnTx/>
              <a:uFillTx/>
              <a:latin typeface="+mj-lt"/>
              <a:ea typeface="+mj-ea"/>
              <a:cs typeface="+mj-cs"/>
            </a:endParaRPr>
          </a:p>
        </p:txBody>
      </p:sp>
      <p:sp>
        <p:nvSpPr>
          <p:cNvPr id="4" name="Content Placeholder 3"/>
          <p:cNvSpPr>
            <a:spLocks noGrp="1"/>
          </p:cNvSpPr>
          <p:nvPr>
            <p:ph idx="1"/>
          </p:nvPr>
        </p:nvSpPr>
        <p:spPr>
          <a:xfrm>
            <a:off x="457200" y="685800"/>
            <a:ext cx="8229600" cy="2667000"/>
          </a:xfrm>
        </p:spPr>
        <p:txBody>
          <a:bodyPr>
            <a:normAutofit fontScale="92500" lnSpcReduction="10000"/>
          </a:bodyPr>
          <a:lstStyle/>
          <a:p>
            <a:r>
              <a:rPr lang="en-US" dirty="0" smtClean="0"/>
              <a:t>Rapidly Transitioned from wet to dry conditions in August 2011, and have remained in that regime.</a:t>
            </a:r>
          </a:p>
          <a:p>
            <a:r>
              <a:rPr lang="en-US" dirty="0" smtClean="0"/>
              <a:t>August 15, 2011 – March 26, 2012 (</a:t>
            </a:r>
            <a:r>
              <a:rPr lang="en-US" sz="2600" b="1" i="1" dirty="0">
                <a:solidFill>
                  <a:srgbClr val="FFFF99"/>
                </a:solidFill>
              </a:rPr>
              <a:t>225 day comparison </a:t>
            </a:r>
            <a:r>
              <a:rPr lang="en-US" sz="2600" b="1" i="1" dirty="0" smtClean="0">
                <a:solidFill>
                  <a:srgbClr val="FFFF99"/>
                </a:solidFill>
              </a:rPr>
              <a:t>back to 1850 for Twin Cities</a:t>
            </a:r>
            <a:r>
              <a:rPr lang="en-US" dirty="0" smtClean="0"/>
              <a:t>)</a:t>
            </a:r>
          </a:p>
          <a:p>
            <a:pPr lvl="1"/>
            <a:r>
              <a:rPr lang="en-US" dirty="0" smtClean="0"/>
              <a:t>Warmest on record </a:t>
            </a:r>
          </a:p>
          <a:p>
            <a:pPr lvl="1"/>
            <a:r>
              <a:rPr lang="en-US" dirty="0" smtClean="0"/>
              <a:t>11</a:t>
            </a:r>
            <a:r>
              <a:rPr lang="en-US" baseline="30000" dirty="0" smtClean="0"/>
              <a:t>th</a:t>
            </a:r>
            <a:r>
              <a:rPr lang="en-US" dirty="0" smtClean="0"/>
              <a:t> driest on record.  </a:t>
            </a:r>
            <a:r>
              <a:rPr lang="en-US" sz="2200" i="1" dirty="0" smtClean="0">
                <a:solidFill>
                  <a:srgbClr val="FFFFCC"/>
                </a:solidFill>
              </a:rPr>
              <a:t>(for the study period we were #2)</a:t>
            </a:r>
            <a:endParaRPr lang="en-US" sz="2200" i="1" dirty="0">
              <a:solidFill>
                <a:srgbClr val="FFFFCC"/>
              </a:solidFill>
            </a:endParaRPr>
          </a:p>
        </p:txBody>
      </p:sp>
      <p:pic>
        <p:nvPicPr>
          <p:cNvPr id="110611" name="Picture 19" descr="http://www.crh.noaa.gov/images/mpx/Climate/KMSP2011plo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814" y="3200400"/>
            <a:ext cx="4737020" cy="3538498"/>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4572000" y="3200401"/>
            <a:ext cx="4381975" cy="3538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6457768"/>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lstStyle/>
          <a:p>
            <a:pPr algn="ctr"/>
            <a:r>
              <a:rPr lang="en-US" dirty="0" smtClean="0"/>
              <a:t>Contact Information</a:t>
            </a:r>
            <a:endParaRPr lang="en-US" dirty="0"/>
          </a:p>
        </p:txBody>
      </p:sp>
      <p:sp>
        <p:nvSpPr>
          <p:cNvPr id="3" name="Content Placeholder 2"/>
          <p:cNvSpPr>
            <a:spLocks noGrp="1"/>
          </p:cNvSpPr>
          <p:nvPr>
            <p:ph idx="1"/>
          </p:nvPr>
        </p:nvSpPr>
        <p:spPr>
          <a:xfrm>
            <a:off x="381000" y="1524000"/>
            <a:ext cx="8229600" cy="4114800"/>
          </a:xfrm>
        </p:spPr>
        <p:txBody>
          <a:bodyPr>
            <a:normAutofit fontScale="77500" lnSpcReduction="20000"/>
          </a:bodyPr>
          <a:lstStyle/>
          <a:p>
            <a:pPr marL="0" indent="0" algn="ctr">
              <a:buNone/>
            </a:pPr>
            <a:r>
              <a:rPr lang="en-US" sz="3400" dirty="0" smtClean="0"/>
              <a:t>Diane Cooper</a:t>
            </a:r>
          </a:p>
          <a:p>
            <a:pPr marL="0" indent="0" algn="ctr">
              <a:buNone/>
            </a:pPr>
            <a:r>
              <a:rPr lang="en-US" sz="3400" dirty="0" smtClean="0"/>
              <a:t>Service Hydrologist – NWS Twin Cities, MN</a:t>
            </a:r>
          </a:p>
          <a:p>
            <a:pPr marL="0" indent="0" algn="ctr">
              <a:buNone/>
            </a:pPr>
            <a:r>
              <a:rPr lang="en-US" sz="3400" dirty="0" smtClean="0">
                <a:hlinkClick r:id="rId2"/>
              </a:rPr>
              <a:t>Diane.Cooper@noaa.gov</a:t>
            </a:r>
            <a:endParaRPr lang="en-US" sz="3400" dirty="0" smtClean="0"/>
          </a:p>
          <a:p>
            <a:pPr marL="0" indent="0" algn="ctr">
              <a:buNone/>
            </a:pPr>
            <a:r>
              <a:rPr lang="en-US" sz="3400" dirty="0" smtClean="0"/>
              <a:t>952-368-2542</a:t>
            </a:r>
          </a:p>
          <a:p>
            <a:pPr marL="0" indent="0" algn="ctr">
              <a:buNone/>
            </a:pPr>
            <a:endParaRPr lang="en-US" sz="2800" dirty="0" smtClean="0"/>
          </a:p>
          <a:p>
            <a:pPr marL="0" indent="0" algn="ctr">
              <a:buNone/>
            </a:pPr>
            <a:endParaRPr lang="en-US" sz="2800" dirty="0"/>
          </a:p>
          <a:p>
            <a:pPr marL="0" indent="0" algn="ctr">
              <a:buNone/>
            </a:pPr>
            <a:r>
              <a:rPr lang="en-US" sz="3300" dirty="0" smtClean="0"/>
              <a:t>Mark Ewens</a:t>
            </a:r>
          </a:p>
          <a:p>
            <a:pPr marL="0" indent="0" algn="ctr">
              <a:buNone/>
            </a:pPr>
            <a:r>
              <a:rPr lang="en-US" sz="3300" dirty="0" smtClean="0"/>
              <a:t>DAPM – Grand Forks, ND</a:t>
            </a:r>
          </a:p>
          <a:p>
            <a:pPr marL="0" indent="0" algn="ctr">
              <a:buNone/>
            </a:pPr>
            <a:r>
              <a:rPr lang="en-US" sz="3300" dirty="0" smtClean="0">
                <a:hlinkClick r:id="rId3"/>
              </a:rPr>
              <a:t>Mark.Ewens@noaa.gov</a:t>
            </a:r>
            <a:endParaRPr lang="en-US" sz="3300" dirty="0" smtClean="0"/>
          </a:p>
          <a:p>
            <a:pPr marL="0" indent="0" algn="ctr">
              <a:buNone/>
            </a:pPr>
            <a:r>
              <a:rPr lang="en-US" sz="3300" dirty="0" smtClean="0"/>
              <a:t>701-772-0720X327</a:t>
            </a:r>
          </a:p>
          <a:p>
            <a:pPr marL="0" indent="0" algn="ctr">
              <a:buNone/>
            </a:pPr>
            <a:endParaRPr lang="en-US" sz="2800" dirty="0" smtClean="0"/>
          </a:p>
          <a:p>
            <a:pPr marL="0" indent="0" algn="ctr">
              <a:buNone/>
            </a:pPr>
            <a:endParaRPr lang="en-US" sz="2800" dirty="0" smtClean="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575" y="6096000"/>
            <a:ext cx="1295401" cy="471055"/>
          </a:xfrm>
          <a:prstGeom prst="rect">
            <a:avLst/>
          </a:prstGeom>
        </p:spPr>
      </p:pic>
      <p:sp>
        <p:nvSpPr>
          <p:cNvPr id="7" name="TextBox 6"/>
          <p:cNvSpPr txBox="1"/>
          <p:nvPr/>
        </p:nvSpPr>
        <p:spPr>
          <a:xfrm>
            <a:off x="1905000" y="5791200"/>
            <a:ext cx="6858000" cy="923330"/>
          </a:xfrm>
          <a:prstGeom prst="rect">
            <a:avLst/>
          </a:prstGeom>
          <a:noFill/>
        </p:spPr>
        <p:txBody>
          <a:bodyPr wrap="square" rtlCol="0">
            <a:spAutoFit/>
          </a:bodyPr>
          <a:lstStyle/>
          <a:p>
            <a:r>
              <a:rPr lang="en-US" b="1" dirty="0" smtClean="0">
                <a:latin typeface="+mj-lt"/>
              </a:rPr>
              <a:t>All NWS Offices have Facebook Pages. </a:t>
            </a:r>
          </a:p>
          <a:p>
            <a:r>
              <a:rPr lang="en-US" b="1" dirty="0" smtClean="0">
                <a:solidFill>
                  <a:srgbClr val="FFFFCC"/>
                </a:solidFill>
                <a:latin typeface="+mj-lt"/>
              </a:rPr>
              <a:t>Search for “US National Weather Service (Twin Cities, Grand Forks, Duluth, La Crosse, Sioux Falls, or Aberdeen)”</a:t>
            </a:r>
            <a:endParaRPr lang="en-US" b="1" dirty="0">
              <a:solidFill>
                <a:srgbClr val="FFFFCC"/>
              </a:solidFill>
              <a:latin typeface="+mj-lt"/>
            </a:endParaRPr>
          </a:p>
        </p:txBody>
      </p:sp>
    </p:spTree>
    <p:extLst>
      <p:ext uri="{BB962C8B-B14F-4D97-AF65-F5344CB8AC3E}">
        <p14:creationId xmlns:p14="http://schemas.microsoft.com/office/powerpoint/2010/main" val="12360386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0"/>
            <a:ext cx="8229600" cy="6096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b="1"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rPr>
              <a:t>Looking Forward</a:t>
            </a:r>
            <a:endParaRPr kumimoji="0" lang="en-US" sz="3600" b="1" i="0" u="none" strike="noStrike" kern="1200" cap="none" spc="0" normalizeH="0" baseline="0" noProof="0" dirty="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uLnTx/>
              <a:uFillTx/>
              <a:latin typeface="+mj-lt"/>
              <a:ea typeface="+mj-ea"/>
              <a:cs typeface="+mj-cs"/>
            </a:endParaRPr>
          </a:p>
        </p:txBody>
      </p:sp>
      <p:sp>
        <p:nvSpPr>
          <p:cNvPr id="4" name="Content Placeholder 3"/>
          <p:cNvSpPr>
            <a:spLocks noGrp="1"/>
          </p:cNvSpPr>
          <p:nvPr>
            <p:ph idx="1"/>
          </p:nvPr>
        </p:nvSpPr>
        <p:spPr>
          <a:xfrm>
            <a:off x="457200" y="914400"/>
            <a:ext cx="8229600" cy="5029200"/>
          </a:xfrm>
        </p:spPr>
        <p:txBody>
          <a:bodyPr>
            <a:normAutofit/>
          </a:bodyPr>
          <a:lstStyle/>
          <a:p>
            <a:r>
              <a:rPr lang="en-US" dirty="0" smtClean="0"/>
              <a:t>Monthly and seasonal outlooks are based on a variety of information</a:t>
            </a:r>
          </a:p>
          <a:p>
            <a:pPr lvl="1"/>
            <a:r>
              <a:rPr lang="en-US" dirty="0" smtClean="0"/>
              <a:t>Past analogs</a:t>
            </a:r>
          </a:p>
          <a:p>
            <a:pPr lvl="1"/>
            <a:r>
              <a:rPr lang="en-US" dirty="0" smtClean="0"/>
              <a:t>Dynamical models</a:t>
            </a:r>
          </a:p>
          <a:p>
            <a:pPr lvl="1"/>
            <a:r>
              <a:rPr lang="en-US" dirty="0" smtClean="0"/>
              <a:t>Empirical/statistical models</a:t>
            </a:r>
          </a:p>
          <a:p>
            <a:pPr lvl="1"/>
            <a:r>
              <a:rPr lang="en-US" dirty="0" smtClean="0"/>
              <a:t>Tele-Connections / Climate Drivers</a:t>
            </a:r>
          </a:p>
          <a:p>
            <a:pPr lvl="2"/>
            <a:r>
              <a:rPr lang="en-US" dirty="0" smtClean="0"/>
              <a:t>ENSO, NAO, AO, PDO, PNA, etc.</a:t>
            </a:r>
          </a:p>
          <a:p>
            <a:r>
              <a:rPr lang="en-US" dirty="0" smtClean="0"/>
              <a:t>Focused on March – July 2012</a:t>
            </a:r>
          </a:p>
          <a:p>
            <a:pPr lvl="1"/>
            <a:r>
              <a:rPr lang="en-US" dirty="0" smtClean="0"/>
              <a:t>Utilized analogs, dynamical model (CFSv2), ENSO, and NAO information</a:t>
            </a:r>
            <a:endParaRPr lang="en-US" dirty="0"/>
          </a:p>
        </p:txBody>
      </p:sp>
    </p:spTree>
    <p:extLst>
      <p:ext uri="{BB962C8B-B14F-4D97-AF65-F5344CB8AC3E}">
        <p14:creationId xmlns:p14="http://schemas.microsoft.com/office/powerpoint/2010/main" val="3704780140"/>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3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93" y="744288"/>
            <a:ext cx="8308975" cy="6037512"/>
          </a:xfrm>
          <a:prstGeom prst="rect">
            <a:avLst/>
          </a:prstGeom>
          <a:noFill/>
          <a:ln w="19050">
            <a:solidFill>
              <a:schemeClr val="bg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2" name="Rectangle 2"/>
          <p:cNvSpPr txBox="1">
            <a:spLocks noChangeArrowheads="1"/>
          </p:cNvSpPr>
          <p:nvPr/>
        </p:nvSpPr>
        <p:spPr>
          <a:xfrm>
            <a:off x="457200" y="0"/>
            <a:ext cx="8229600" cy="6096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b="1"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rPr>
              <a:t>Driest Years (August 15 – February 14)</a:t>
            </a:r>
            <a:endParaRPr kumimoji="0" lang="en-US" sz="3600" b="1" i="0" u="none" strike="noStrike" kern="1200" cap="none" spc="0" normalizeH="0" baseline="0" noProof="0" dirty="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uLnTx/>
              <a:uFillTx/>
              <a:latin typeface="+mj-lt"/>
              <a:ea typeface="+mj-ea"/>
              <a:cs typeface="+mj-cs"/>
            </a:endParaRPr>
          </a:p>
        </p:txBody>
      </p:sp>
      <p:sp>
        <p:nvSpPr>
          <p:cNvPr id="5" name="Oval 4"/>
          <p:cNvSpPr/>
          <p:nvPr/>
        </p:nvSpPr>
        <p:spPr>
          <a:xfrm>
            <a:off x="1688432" y="2057400"/>
            <a:ext cx="609600" cy="3810000"/>
          </a:xfrm>
          <a:prstGeom prst="ellipse">
            <a:avLst/>
          </a:prstGeom>
          <a:solidFill>
            <a:schemeClr val="accent2">
              <a:lumMod val="75000"/>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783400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168" y="744288"/>
            <a:ext cx="8308975" cy="6037512"/>
          </a:xfrm>
          <a:prstGeom prst="rect">
            <a:avLst/>
          </a:prstGeom>
          <a:noFill/>
          <a:ln w="19050">
            <a:solidFill>
              <a:schemeClr val="bg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2" name="Rectangle 2"/>
          <p:cNvSpPr txBox="1">
            <a:spLocks noChangeArrowheads="1"/>
          </p:cNvSpPr>
          <p:nvPr/>
        </p:nvSpPr>
        <p:spPr>
          <a:xfrm>
            <a:off x="457200" y="0"/>
            <a:ext cx="8229600" cy="6096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b="1"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rPr>
              <a:t>Warmest Years (August 15 – February 14)</a:t>
            </a:r>
            <a:endParaRPr kumimoji="0" lang="en-US" sz="3600" b="1" i="0" u="none" strike="noStrike" kern="1200" cap="none" spc="0" normalizeH="0" baseline="0" noProof="0" dirty="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uLnTx/>
              <a:uFillTx/>
              <a:latin typeface="+mj-lt"/>
              <a:ea typeface="+mj-ea"/>
              <a:cs typeface="+mj-cs"/>
            </a:endParaRPr>
          </a:p>
        </p:txBody>
      </p:sp>
      <p:sp>
        <p:nvSpPr>
          <p:cNvPr id="5" name="Oval 4"/>
          <p:cNvSpPr/>
          <p:nvPr/>
        </p:nvSpPr>
        <p:spPr>
          <a:xfrm>
            <a:off x="950496" y="2057400"/>
            <a:ext cx="725904" cy="4572000"/>
          </a:xfrm>
          <a:prstGeom prst="ellipse">
            <a:avLst/>
          </a:prstGeom>
          <a:solidFill>
            <a:schemeClr val="accent2">
              <a:lumMod val="75000"/>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val 2"/>
          <p:cNvSpPr/>
          <p:nvPr/>
        </p:nvSpPr>
        <p:spPr>
          <a:xfrm>
            <a:off x="5029200" y="6096000"/>
            <a:ext cx="457200" cy="457200"/>
          </a:xfrm>
          <a:prstGeom prst="ellipse">
            <a:avLst/>
          </a:prstGeom>
          <a:solidFill>
            <a:srgbClr val="0000FF">
              <a:alpha val="20000"/>
            </a:srgb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438223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0"/>
            <a:ext cx="8229600" cy="6096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rPr>
              <a:t>Driest Years – Future (March – July) Precipitation</a:t>
            </a:r>
            <a:endParaRPr kumimoji="0" lang="en-US" sz="2800" b="1" i="0" u="none" strike="noStrike" kern="1200" cap="none" spc="0" normalizeH="0" baseline="0" noProof="0" dirty="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uLnTx/>
              <a:uFillTx/>
              <a:latin typeface="+mj-lt"/>
              <a:ea typeface="+mj-ea"/>
              <a:cs typeface="+mj-cs"/>
            </a:endParaRPr>
          </a:p>
        </p:txBody>
      </p:sp>
      <p:pic>
        <p:nvPicPr>
          <p:cNvPr id="152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168" y="744288"/>
            <a:ext cx="8308975" cy="6037512"/>
          </a:xfrm>
          <a:prstGeom prst="rect">
            <a:avLst/>
          </a:prstGeom>
          <a:noFill/>
          <a:ln w="19050">
            <a:solidFill>
              <a:schemeClr val="bg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4626374" y="2471410"/>
            <a:ext cx="1828800" cy="523220"/>
          </a:xfrm>
          <a:prstGeom prst="rect">
            <a:avLst/>
          </a:prstGeom>
          <a:noFill/>
        </p:spPr>
        <p:txBody>
          <a:bodyPr wrap="square" rtlCol="0">
            <a:spAutoFit/>
          </a:bodyPr>
          <a:lstStyle/>
          <a:p>
            <a:pPr algn="ctr"/>
            <a:r>
              <a:rPr lang="en-US" sz="1400" b="1" dirty="0" smtClean="0">
                <a:solidFill>
                  <a:schemeClr val="bg1"/>
                </a:solidFill>
                <a:latin typeface="+mj-lt"/>
              </a:rPr>
              <a:t>1990 influenced by a few events in June</a:t>
            </a:r>
            <a:r>
              <a:rPr lang="en-US" sz="1400" dirty="0" smtClean="0">
                <a:latin typeface="+mj-lt"/>
              </a:rPr>
              <a:t>.</a:t>
            </a:r>
            <a:endParaRPr lang="en-US" sz="1400" dirty="0">
              <a:latin typeface="+mj-lt"/>
            </a:endParaRPr>
          </a:p>
        </p:txBody>
      </p:sp>
    </p:spTree>
    <p:extLst>
      <p:ext uri="{BB962C8B-B14F-4D97-AF65-F5344CB8AC3E}">
        <p14:creationId xmlns:p14="http://schemas.microsoft.com/office/powerpoint/2010/main" val="417132334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0"/>
            <a:ext cx="8229600" cy="6096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rPr>
              <a:t>Driest Years – Future Precipitation Averages</a:t>
            </a:r>
            <a:endParaRPr kumimoji="0" lang="en-US" sz="2800" b="1" i="0" u="none" strike="noStrike" kern="1200" cap="none" spc="0" normalizeH="0" baseline="0" noProof="0" dirty="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uLnTx/>
              <a:uFillTx/>
              <a:latin typeface="+mj-lt"/>
              <a:ea typeface="+mj-ea"/>
              <a:cs typeface="+mj-cs"/>
            </a:endParaRPr>
          </a:p>
        </p:txBody>
      </p:sp>
      <p:pic>
        <p:nvPicPr>
          <p:cNvPr id="153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396" y="740664"/>
            <a:ext cx="8305572" cy="6035040"/>
          </a:xfrm>
          <a:prstGeom prst="rect">
            <a:avLst/>
          </a:prstGeom>
          <a:noFill/>
          <a:ln w="19050">
            <a:solidFill>
              <a:schemeClr val="bg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430645968"/>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URL" val="http://water.weather.gov/ahps2/index.php?wfo=mpx"/>
  <p:tag name="LOOP" val="0"/>
  <p:tag name="SIZE" val="95"/>
  <p:tag name="POSITION" val="3"/>
  <p:tag name="RESIDUE" val="-1"/>
</p:tagLst>
</file>

<file path=ppt/theme/theme1.xml><?xml version="1.0" encoding="utf-8"?>
<a:theme xmlns:a="http://schemas.openxmlformats.org/drawingml/2006/main" name="Deluxe">
  <a:themeElements>
    <a:clrScheme name="Custom 3">
      <a:dk1>
        <a:sysClr val="windowText" lastClr="000000"/>
      </a:dk1>
      <a:lt1>
        <a:sysClr val="window" lastClr="FFFFFF"/>
      </a:lt1>
      <a:dk2>
        <a:srgbClr val="30356E"/>
      </a:dk2>
      <a:lt2>
        <a:srgbClr val="FFF9E5"/>
      </a:lt2>
      <a:accent1>
        <a:srgbClr val="CC4757"/>
      </a:accent1>
      <a:accent2>
        <a:srgbClr val="FF6F61"/>
      </a:accent2>
      <a:accent3>
        <a:srgbClr val="FF953E"/>
      </a:accent3>
      <a:accent4>
        <a:srgbClr val="F8BD52"/>
      </a:accent4>
      <a:accent5>
        <a:srgbClr val="46A6BD"/>
      </a:accent5>
      <a:accent6>
        <a:srgbClr val="5488BC"/>
      </a:accent6>
      <a:hlink>
        <a:srgbClr val="FFCC99"/>
      </a:hlink>
      <a:folHlink>
        <a:srgbClr val="FFCF3E"/>
      </a:folHlink>
    </a:clrScheme>
    <a:fontScheme name="Deluxe">
      <a:majorFont>
        <a:latin typeface="Corbel"/>
        <a:ea typeface=""/>
        <a:cs typeface=""/>
        <a:font script="Jpan" typeface="HGｺﾞｼｯｸM"/>
        <a:font script="Hang" typeface="HY엽서L"/>
        <a:font script="Hans" typeface="华文新魏"/>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新魏"/>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Deluxe">
      <a:fillStyleLst>
        <a:solidFill>
          <a:schemeClr val="phClr"/>
        </a:solidFill>
        <a:gradFill rotWithShape="1">
          <a:gsLst>
            <a:gs pos="0">
              <a:schemeClr val="phClr">
                <a:tint val="20000"/>
                <a:satMod val="280000"/>
              </a:schemeClr>
            </a:gs>
            <a:gs pos="14000">
              <a:schemeClr val="phClr">
                <a:tint val="37000"/>
                <a:satMod val="250000"/>
              </a:schemeClr>
            </a:gs>
            <a:gs pos="45000">
              <a:schemeClr val="phClr">
                <a:tint val="53000"/>
                <a:satMod val="220000"/>
              </a:schemeClr>
            </a:gs>
            <a:gs pos="65000">
              <a:schemeClr val="phClr">
                <a:tint val="53000"/>
                <a:satMod val="220000"/>
              </a:schemeClr>
            </a:gs>
            <a:gs pos="86000">
              <a:schemeClr val="phClr">
                <a:tint val="42000"/>
                <a:satMod val="240000"/>
              </a:schemeClr>
            </a:gs>
            <a:gs pos="100000">
              <a:schemeClr val="phClr">
                <a:tint val="20000"/>
                <a:satMod val="230000"/>
              </a:schemeClr>
            </a:gs>
          </a:gsLst>
          <a:lin ang="16200000" scaled="1"/>
        </a:gradFill>
        <a:gradFill rotWithShape="1">
          <a:gsLst>
            <a:gs pos="0">
              <a:schemeClr val="phClr">
                <a:shade val="75000"/>
                <a:satMod val="160000"/>
              </a:schemeClr>
            </a:gs>
            <a:gs pos="60000">
              <a:schemeClr val="phClr">
                <a:satMod val="150000"/>
              </a:schemeClr>
            </a:gs>
            <a:gs pos="100000">
              <a:schemeClr val="phClr">
                <a:tint val="75000"/>
                <a:satMod val="200000"/>
              </a:schemeClr>
            </a:gs>
          </a:gsLst>
          <a:lin ang="16200000" scaled="1"/>
        </a:gradFill>
      </a:fillStyleLst>
      <a:lnStyleLst>
        <a:ln w="9525" cap="flat" cmpd="sng" algn="ctr">
          <a:solidFill>
            <a:schemeClr val="phClr">
              <a:satMod val="140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outerShdw blurRad="50800" dist="25400" dir="5400000" rotWithShape="0">
              <a:srgbClr val="000000">
                <a:alpha val="43137"/>
              </a:srgbClr>
            </a:outerShdw>
          </a:effectLst>
        </a:effectStyle>
        <a:effectStyle>
          <a:effectLst>
            <a:outerShdw blurRad="50800" dist="25400" dir="5400000" rotWithShape="0">
              <a:srgbClr val="000000">
                <a:alpha val="43137"/>
              </a:srgbClr>
            </a:outerShdw>
          </a:effectLst>
          <a:scene3d>
            <a:camera prst="orthographicFront" fov="0">
              <a:rot lat="0" lon="0" rev="0"/>
            </a:camera>
            <a:lightRig rig="contrasting" dir="t">
              <a:rot lat="0" lon="0" rev="16500000"/>
            </a:lightRig>
          </a:scene3d>
          <a:sp3d prstMaterial="powder">
            <a:bevelT w="152400"/>
            <a:contourClr>
              <a:schemeClr val="phClr"/>
            </a:contourClr>
          </a:sp3d>
        </a:effectStyle>
        <a:effectStyle>
          <a:effectLst>
            <a:reflection blurRad="12700" stA="26000" endPos="28000" dist="38100" dir="5400000" sy="-100000"/>
          </a:effectLst>
          <a:scene3d>
            <a:camera prst="orthographicFront" fov="0">
              <a:rot lat="0" lon="0" rev="0"/>
            </a:camera>
            <a:lightRig rig="contrasting" dir="t">
              <a:rot lat="0" lon="0" rev="16500000"/>
            </a:lightRig>
          </a:scene3d>
          <a:sp3d prstMaterial="powder">
            <a:bevelT w="190500" h="101600"/>
            <a:contourClr>
              <a:schemeClr val="phClr"/>
            </a:contourClr>
          </a:sp3d>
        </a:effectStyle>
      </a:effectStyleLst>
      <a:bgFillStyleLst>
        <a:solidFill>
          <a:schemeClr val="phClr"/>
        </a:solidFill>
        <a:gradFill rotWithShape="1">
          <a:gsLst>
            <a:gs pos="0">
              <a:schemeClr val="phClr">
                <a:tint val="43000"/>
                <a:satMod val="1550000"/>
              </a:schemeClr>
            </a:gs>
            <a:gs pos="1000">
              <a:schemeClr val="phClr">
                <a:tint val="48000"/>
                <a:satMod val="1550000"/>
              </a:schemeClr>
            </a:gs>
            <a:gs pos="90000">
              <a:schemeClr val="phClr">
                <a:shade val="18000"/>
                <a:satMod val="275000"/>
              </a:schemeClr>
            </a:gs>
          </a:gsLst>
          <a:path path="circle">
            <a:fillToRect r="210000" b="300000"/>
          </a:path>
        </a:gradFill>
        <a:gradFill rotWithShape="1">
          <a:gsLst>
            <a:gs pos="5000">
              <a:schemeClr val="phClr">
                <a:tint val="38000"/>
                <a:satMod val="1800000"/>
              </a:schemeClr>
            </a:gs>
            <a:gs pos="5000">
              <a:schemeClr val="phClr">
                <a:tint val="40000"/>
                <a:satMod val="1800000"/>
              </a:schemeClr>
            </a:gs>
            <a:gs pos="90000">
              <a:schemeClr val="phClr">
                <a:shade val="18000"/>
                <a:satMod val="275000"/>
              </a:schemeClr>
            </a:gs>
          </a:gsLst>
          <a:path path="circle">
            <a:fillToRect l="20000" t="30000" r="135000" b="10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19391</TotalTime>
  <Words>1867</Words>
  <Application>Microsoft Office PowerPoint</Application>
  <PresentationFormat>On-screen Show (4:3)</PresentationFormat>
  <Paragraphs>228</Paragraphs>
  <Slides>40</Slides>
  <Notes>17</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Deluxe</vt:lpstr>
      <vt:lpstr>2012 Spring-Summer Weather  Outlook  Where we are, where might we be going…</vt:lpstr>
      <vt:lpstr>Outline</vt:lpstr>
      <vt:lpstr>Local Research for MSP  Any Tele-Connections Given our Dry and warm Winter/Spring?   Diane Cooper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NWS Climate Prediction Center (CPC)   Models   Diane Cooper </vt:lpstr>
      <vt:lpstr>PowerPoint Presentation</vt:lpstr>
      <vt:lpstr>PowerPoint Presentation</vt:lpstr>
      <vt:lpstr>PowerPoint Presentation</vt:lpstr>
      <vt:lpstr>PowerPoint Presentation</vt:lpstr>
      <vt:lpstr>PowerPoint Presentation</vt:lpstr>
      <vt:lpstr>PowerPoint Presentation</vt:lpstr>
      <vt:lpstr>Other Considerations for CPC Official Forecasts   Mark Ewens</vt:lpstr>
      <vt:lpstr>Climate Attribution  Fall 2011 through Winter 2012</vt:lpstr>
      <vt:lpstr>Cold Season Hemispheric Patterns</vt:lpstr>
      <vt:lpstr>Near Term Outlooks  (April)</vt:lpstr>
      <vt:lpstr>Spring Transition to Summer</vt:lpstr>
      <vt:lpstr>PowerPoint Presentation</vt:lpstr>
      <vt:lpstr>PowerPoint Presentation</vt:lpstr>
      <vt:lpstr>Longer Term Summer 2012 Outlooks (July, Aug, Sept)</vt:lpstr>
      <vt:lpstr>Long Term Outlook - Impacts</vt:lpstr>
      <vt:lpstr>Low Flow Probabilistic Outlook Graphics  Potential Implications to Rivers  Diane Cooper</vt:lpstr>
      <vt:lpstr>PowerPoint Presentation</vt:lpstr>
      <vt:lpstr>PowerPoint Presentation</vt:lpstr>
      <vt:lpstr>PowerPoint Presentation</vt:lpstr>
      <vt:lpstr>Condition Traces (CS) How are they Created?</vt:lpstr>
      <vt:lpstr>PowerPoint Presentation</vt:lpstr>
      <vt:lpstr>PowerPoint Presentation</vt:lpstr>
      <vt:lpstr>“Low Flow” Risk A general way to look at these graphics</vt:lpstr>
      <vt:lpstr>How/When to use the Low Flow Graphics</vt:lpstr>
      <vt:lpstr>Contact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Tornadogenesis In the beginning, there was… well, uh, that depends…</dc:title>
  <dc:creator>thultq</dc:creator>
  <cp:lastModifiedBy>Diane Cooper</cp:lastModifiedBy>
  <cp:revision>621</cp:revision>
  <dcterms:created xsi:type="dcterms:W3CDTF">2004-03-31T21:11:26Z</dcterms:created>
  <dcterms:modified xsi:type="dcterms:W3CDTF">2012-03-29T13:19:36Z</dcterms:modified>
</cp:coreProperties>
</file>