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62" r:id="rId2"/>
    <p:sldId id="367" r:id="rId3"/>
    <p:sldId id="354" r:id="rId4"/>
    <p:sldId id="356" r:id="rId5"/>
    <p:sldId id="366" r:id="rId6"/>
    <p:sldId id="357" r:id="rId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000000"/>
    <a:srgbClr val="4BC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30" y="-2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2446" tIns="46223" rIns="92446" bIns="46223" rtlCol="0"/>
          <a:lstStyle>
            <a:lvl1pPr algn="r" fontAlgn="auto">
              <a:spcBef>
                <a:spcPts val="0"/>
              </a:spcBef>
              <a:spcAft>
                <a:spcPts val="0"/>
              </a:spcAft>
              <a:defRPr sz="1200">
                <a:latin typeface="+mn-lt"/>
              </a:defRPr>
            </a:lvl1pPr>
          </a:lstStyle>
          <a:p>
            <a:pPr>
              <a:defRPr/>
            </a:pPr>
            <a:fld id="{57E1502A-2A88-4306-9816-2755658AFADD}" type="datetimeFigureOut">
              <a:rPr lang="en-US"/>
              <a:pPr>
                <a:defRPr/>
              </a:pPr>
              <a:t>4/2/2012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446" tIns="46223" rIns="92446" bIns="462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82913" cy="465138"/>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2446" tIns="46223" rIns="92446" bIns="46223" rtlCol="0" anchor="b"/>
          <a:lstStyle>
            <a:lvl1pPr algn="r" fontAlgn="auto">
              <a:spcBef>
                <a:spcPts val="0"/>
              </a:spcBef>
              <a:spcAft>
                <a:spcPts val="0"/>
              </a:spcAft>
              <a:defRPr sz="1200">
                <a:latin typeface="+mn-lt"/>
              </a:defRPr>
            </a:lvl1pPr>
          </a:lstStyle>
          <a:p>
            <a:pPr>
              <a:defRPr/>
            </a:pPr>
            <a:fld id="{5BDABA38-E0A7-412C-A541-D5627D270757}" type="slidenum">
              <a:rPr lang="en-US"/>
              <a:pPr>
                <a:defRPr/>
              </a:pPr>
              <a:t>‹#›</a:t>
            </a:fld>
            <a:endParaRPr lang="en-US"/>
          </a:p>
        </p:txBody>
      </p:sp>
    </p:spTree>
    <p:extLst>
      <p:ext uri="{BB962C8B-B14F-4D97-AF65-F5344CB8AC3E}">
        <p14:creationId xmlns:p14="http://schemas.microsoft.com/office/powerpoint/2010/main" val="32455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22338" eaLnBrk="0" hangingPunct="0">
              <a:defRPr sz="2800">
                <a:solidFill>
                  <a:schemeClr val="tx1"/>
                </a:solidFill>
                <a:latin typeface="Arial Rounded MT Bold" pitchFamily="34" charset="0"/>
              </a:defRPr>
            </a:lvl1pPr>
            <a:lvl2pPr marL="742950" indent="-285750" defTabSz="922338" eaLnBrk="0" hangingPunct="0">
              <a:defRPr sz="2800">
                <a:solidFill>
                  <a:schemeClr val="tx1"/>
                </a:solidFill>
                <a:latin typeface="Arial Rounded MT Bold" pitchFamily="34" charset="0"/>
              </a:defRPr>
            </a:lvl2pPr>
            <a:lvl3pPr marL="1143000" indent="-228600" defTabSz="922338" eaLnBrk="0" hangingPunct="0">
              <a:defRPr sz="2800">
                <a:solidFill>
                  <a:schemeClr val="tx1"/>
                </a:solidFill>
                <a:latin typeface="Arial Rounded MT Bold" pitchFamily="34" charset="0"/>
              </a:defRPr>
            </a:lvl3pPr>
            <a:lvl4pPr marL="1600200" indent="-228600" defTabSz="922338" eaLnBrk="0" hangingPunct="0">
              <a:defRPr sz="2800">
                <a:solidFill>
                  <a:schemeClr val="tx1"/>
                </a:solidFill>
                <a:latin typeface="Arial Rounded MT Bold" pitchFamily="34" charset="0"/>
              </a:defRPr>
            </a:lvl4pPr>
            <a:lvl5pPr marL="2057400" indent="-228600" defTabSz="922338" eaLnBrk="0" hangingPunct="0">
              <a:defRPr sz="2800">
                <a:solidFill>
                  <a:schemeClr val="tx1"/>
                </a:solidFill>
                <a:latin typeface="Arial Rounded MT Bold" pitchFamily="34" charset="0"/>
              </a:defRPr>
            </a:lvl5pPr>
            <a:lvl6pPr marL="2514600" indent="-228600" algn="ctr" defTabSz="922338" eaLnBrk="0" fontAlgn="base" hangingPunct="0">
              <a:spcBef>
                <a:spcPct val="0"/>
              </a:spcBef>
              <a:spcAft>
                <a:spcPct val="0"/>
              </a:spcAft>
              <a:defRPr sz="2800">
                <a:solidFill>
                  <a:schemeClr val="tx1"/>
                </a:solidFill>
                <a:latin typeface="Arial Rounded MT Bold" pitchFamily="34" charset="0"/>
              </a:defRPr>
            </a:lvl6pPr>
            <a:lvl7pPr marL="2971800" indent="-228600" algn="ctr" defTabSz="922338" eaLnBrk="0" fontAlgn="base" hangingPunct="0">
              <a:spcBef>
                <a:spcPct val="0"/>
              </a:spcBef>
              <a:spcAft>
                <a:spcPct val="0"/>
              </a:spcAft>
              <a:defRPr sz="2800">
                <a:solidFill>
                  <a:schemeClr val="tx1"/>
                </a:solidFill>
                <a:latin typeface="Arial Rounded MT Bold" pitchFamily="34" charset="0"/>
              </a:defRPr>
            </a:lvl7pPr>
            <a:lvl8pPr marL="3429000" indent="-228600" algn="ctr" defTabSz="922338" eaLnBrk="0" fontAlgn="base" hangingPunct="0">
              <a:spcBef>
                <a:spcPct val="0"/>
              </a:spcBef>
              <a:spcAft>
                <a:spcPct val="0"/>
              </a:spcAft>
              <a:defRPr sz="2800">
                <a:solidFill>
                  <a:schemeClr val="tx1"/>
                </a:solidFill>
                <a:latin typeface="Arial Rounded MT Bold" pitchFamily="34" charset="0"/>
              </a:defRPr>
            </a:lvl8pPr>
            <a:lvl9pPr marL="3886200" indent="-228600" algn="ctr" defTabSz="922338" eaLnBrk="0" fontAlgn="base" hangingPunct="0">
              <a:spcBef>
                <a:spcPct val="0"/>
              </a:spcBef>
              <a:spcAft>
                <a:spcPct val="0"/>
              </a:spcAft>
              <a:defRPr sz="2800">
                <a:solidFill>
                  <a:schemeClr val="tx1"/>
                </a:solidFill>
                <a:latin typeface="Arial Rounded MT Bold" pitchFamily="34" charset="0"/>
              </a:defRPr>
            </a:lvl9pPr>
          </a:lstStyle>
          <a:p>
            <a:pPr eaLnBrk="1" hangingPunct="1"/>
            <a:fld id="{86FD8192-39D1-440D-A74A-98886AF9BFD3}" type="slidenum">
              <a:rPr lang="en-US" sz="1200" smtClean="0"/>
              <a:pPr eaLnBrk="1" hangingPunct="1"/>
              <a:t>5</a:t>
            </a:fld>
            <a:endParaRPr 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smtClean="0"/>
              <a:t>Brown font shows recent years where the Jan-Mar period falls among the warmest 20 since 1895 at International Falls, MN.  Twelve of these periods have occurred since 1981.</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9AC1FE4-D130-4971-8BD2-65EB52382C68}" type="datetimeFigureOut">
              <a:rPr lang="en-US"/>
              <a:pPr>
                <a:defRPr/>
              </a:pPr>
              <a:t>4/2/2012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6E8478-F992-4837-889C-8C625E88A8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5216FC-84A8-49E3-84BC-31A1130967B2}" type="datetimeFigureOut">
              <a:rPr lang="en-US"/>
              <a:pPr>
                <a:defRPr/>
              </a:pPr>
              <a:t>4/2/2012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C17528-59C6-4319-8C54-9CFB6850051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D9B33-8FA6-45BB-B484-5BD4575E281D}" type="datetimeFigureOut">
              <a:rPr lang="en-US"/>
              <a:pPr>
                <a:defRPr/>
              </a:pPr>
              <a:t>4/2/2012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03E498-8582-41A9-BD4B-F6963387D6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238EF6-552A-4EE9-8615-2C9C36F05B7A}" type="datetimeFigureOut">
              <a:rPr lang="en-US"/>
              <a:pPr>
                <a:defRPr/>
              </a:pPr>
              <a:t>4/2/2012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C4C568-C9D3-439D-8BFE-BFF0B7C274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DF8775-3F70-40FC-8765-9B9CDB002E8B}" type="datetimeFigureOut">
              <a:rPr lang="en-US"/>
              <a:pPr>
                <a:defRPr/>
              </a:pPr>
              <a:t>4/2/2012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EAEA45-E9E5-46F0-AAE1-6880AD6DB62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DF5CF07-808C-4161-AA08-EFB19FCA1666}" type="datetimeFigureOut">
              <a:rPr lang="en-US"/>
              <a:pPr>
                <a:defRPr/>
              </a:pPr>
              <a:t>4/2/2012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9D0FB9-9C15-409D-AD49-308DA8A286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1412D9-096B-48B2-B75F-778FBA5643D9}" type="datetimeFigureOut">
              <a:rPr lang="en-US"/>
              <a:pPr>
                <a:defRPr/>
              </a:pPr>
              <a:t>4/2/2012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489E19-8163-4081-A439-AB07F9C98F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8B075A-1680-455F-913C-054D6E9C6931}" type="datetimeFigureOut">
              <a:rPr lang="en-US"/>
              <a:pPr>
                <a:defRPr/>
              </a:pPr>
              <a:t>4/2/2012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CCADD41-6B44-439A-B2B7-1E271C5EDA6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F43B46-C043-48CF-A06D-213F7E25E271}" type="datetimeFigureOut">
              <a:rPr lang="en-US"/>
              <a:pPr>
                <a:defRPr/>
              </a:pPr>
              <a:t>4/2/2012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8355BD-7714-4E38-8A4A-C84215B9E2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960F38-DFDE-40EF-AC6E-E264D09825E0}" type="datetimeFigureOut">
              <a:rPr lang="en-US"/>
              <a:pPr>
                <a:defRPr/>
              </a:pPr>
              <a:t>4/2/2012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67A2C6-CFF1-4A53-979A-5DF3C8CAEF0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0AA7A1-B70A-40EF-A8B8-5C19C87C2E11}" type="datetimeFigureOut">
              <a:rPr lang="en-US"/>
              <a:pPr>
                <a:defRPr/>
              </a:pPr>
              <a:t>4/2/2012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3B0579-5C75-412D-8AE5-BB80FFA8C6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03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C5B320C-6F80-401A-A25D-795C7BE841F5}" type="datetimeFigureOut">
              <a:rPr lang="en-US"/>
              <a:pPr>
                <a:defRPr/>
              </a:pPr>
              <a:t>4/2/2012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AD5C315-4FDB-4185-B1C5-FFF8374F046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81455" y="0"/>
            <a:ext cx="9067800" cy="9438481"/>
          </a:xfrm>
          <a:prstGeom prst="rect">
            <a:avLst/>
          </a:prstGeom>
          <a:noFill/>
          <a:ln w="9525">
            <a:noFill/>
            <a:miter lim="800000"/>
            <a:headEnd/>
            <a:tailEnd/>
          </a:ln>
        </p:spPr>
        <p:txBody>
          <a:bodyPr>
            <a:spAutoFit/>
          </a:bodyPr>
          <a:lstStyle/>
          <a:p>
            <a:r>
              <a:rPr lang="en-US" sz="2000" dirty="0">
                <a:latin typeface="Courier New" pitchFamily="49" charset="0"/>
                <a:cs typeface="Courier New" pitchFamily="49" charset="0"/>
              </a:rPr>
              <a:t>Climate Stations in Southwestern and south-central MN</a:t>
            </a:r>
          </a:p>
          <a:p>
            <a:r>
              <a:rPr lang="en-US" sz="2000" dirty="0">
                <a:latin typeface="Courier New" pitchFamily="49" charset="0"/>
                <a:cs typeface="Courier New" pitchFamily="49" charset="0"/>
              </a:rPr>
              <a:t>Precipitation for Aug 1, 2011 through </a:t>
            </a:r>
            <a:r>
              <a:rPr lang="en-US" sz="2000" dirty="0" smtClean="0">
                <a:latin typeface="Courier New" pitchFamily="49" charset="0"/>
                <a:cs typeface="Courier New" pitchFamily="49" charset="0"/>
              </a:rPr>
              <a:t>Mar </a:t>
            </a:r>
            <a:r>
              <a:rPr lang="en-US" sz="2000" dirty="0" smtClean="0">
                <a:latin typeface="Courier New" pitchFamily="49" charset="0"/>
                <a:cs typeface="Courier New" pitchFamily="49" charset="0"/>
              </a:rPr>
              <a:t>31, </a:t>
            </a:r>
            <a:r>
              <a:rPr lang="en-US" sz="2000" dirty="0">
                <a:latin typeface="Courier New" pitchFamily="49" charset="0"/>
                <a:cs typeface="Courier New" pitchFamily="49" charset="0"/>
              </a:rPr>
              <a:t>2012</a:t>
            </a:r>
          </a:p>
          <a:p>
            <a:r>
              <a:rPr lang="en-US" sz="2000" dirty="0">
                <a:latin typeface="Courier New" pitchFamily="49" charset="0"/>
                <a:cs typeface="Courier New" pitchFamily="49" charset="0"/>
              </a:rPr>
              <a:t> </a:t>
            </a:r>
          </a:p>
          <a:p>
            <a:r>
              <a:rPr lang="en-US" sz="2000" dirty="0">
                <a:latin typeface="Courier New" pitchFamily="49" charset="0"/>
                <a:cs typeface="Courier New" pitchFamily="49" charset="0"/>
              </a:rPr>
              <a:t>Location     Total </a:t>
            </a:r>
            <a:r>
              <a:rPr lang="en-US" sz="2000" dirty="0" err="1">
                <a:latin typeface="Courier New" pitchFamily="49" charset="0"/>
                <a:cs typeface="Courier New" pitchFamily="49" charset="0"/>
              </a:rPr>
              <a:t>Precip</a:t>
            </a:r>
            <a:r>
              <a:rPr lang="en-US" sz="2000" dirty="0">
                <a:latin typeface="Courier New" pitchFamily="49" charset="0"/>
                <a:cs typeface="Courier New" pitchFamily="49" charset="0"/>
              </a:rPr>
              <a:t>   Departure From   Historical</a:t>
            </a:r>
          </a:p>
          <a:p>
            <a:r>
              <a:rPr lang="en-US" sz="2000" dirty="0">
                <a:latin typeface="Courier New" pitchFamily="49" charset="0"/>
                <a:cs typeface="Courier New" pitchFamily="49" charset="0"/>
              </a:rPr>
              <a:t>               (inches)     Normal (inches)  Rank</a:t>
            </a:r>
          </a:p>
          <a:p>
            <a:r>
              <a:rPr lang="en-US" sz="2000" dirty="0" err="1" smtClean="0">
                <a:latin typeface="Courier New" pitchFamily="49" charset="0"/>
                <a:cs typeface="Courier New" pitchFamily="49" charset="0"/>
              </a:rPr>
              <a:t>Lamberton</a:t>
            </a:r>
            <a:r>
              <a:rPr lang="en-US"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5.35           </a:t>
            </a:r>
            <a:r>
              <a:rPr lang="en-US" sz="2000" dirty="0" smtClean="0">
                <a:latin typeface="Courier New" pitchFamily="49" charset="0"/>
                <a:cs typeface="Courier New" pitchFamily="49" charset="0"/>
              </a:rPr>
              <a:t>-</a:t>
            </a:r>
            <a:r>
              <a:rPr lang="en-US" sz="2000" dirty="0" smtClean="0">
                <a:latin typeface="Courier New" pitchFamily="49" charset="0"/>
                <a:cs typeface="Courier New" pitchFamily="49" charset="0"/>
              </a:rPr>
              <a:t>8.50           1st</a:t>
            </a:r>
            <a:endParaRPr lang="en-US" sz="2000" dirty="0">
              <a:latin typeface="Courier New" pitchFamily="49" charset="0"/>
              <a:cs typeface="Courier New" pitchFamily="49" charset="0"/>
            </a:endParaRPr>
          </a:p>
          <a:p>
            <a:r>
              <a:rPr lang="en-US" sz="2000" dirty="0">
                <a:latin typeface="Courier New" pitchFamily="49" charset="0"/>
                <a:cs typeface="Courier New" pitchFamily="49" charset="0"/>
              </a:rPr>
              <a:t>Pipestone        </a:t>
            </a:r>
            <a:r>
              <a:rPr lang="en-US" sz="2000" dirty="0" smtClean="0">
                <a:latin typeface="Courier New" pitchFamily="49" charset="0"/>
                <a:cs typeface="Courier New" pitchFamily="49" charset="0"/>
              </a:rPr>
              <a:t>6.31           </a:t>
            </a:r>
            <a:r>
              <a:rPr lang="en-US" sz="2000" dirty="0" smtClean="0">
                <a:latin typeface="Courier New" pitchFamily="49" charset="0"/>
                <a:cs typeface="Courier New" pitchFamily="49" charset="0"/>
              </a:rPr>
              <a:t>-</a:t>
            </a:r>
            <a:r>
              <a:rPr lang="en-US" sz="2000" dirty="0" smtClean="0">
                <a:latin typeface="Courier New" pitchFamily="49" charset="0"/>
                <a:cs typeface="Courier New" pitchFamily="49" charset="0"/>
              </a:rPr>
              <a:t>7.58           7th</a:t>
            </a:r>
            <a:endParaRPr lang="en-US" sz="2000" dirty="0">
              <a:latin typeface="Courier New" pitchFamily="49" charset="0"/>
              <a:cs typeface="Courier New" pitchFamily="49" charset="0"/>
            </a:endParaRPr>
          </a:p>
          <a:p>
            <a:r>
              <a:rPr lang="en-US" sz="2000" dirty="0">
                <a:latin typeface="Courier New" pitchFamily="49" charset="0"/>
                <a:cs typeface="Courier New" pitchFamily="49" charset="0"/>
              </a:rPr>
              <a:t>Marshall         </a:t>
            </a:r>
            <a:r>
              <a:rPr lang="en-US" sz="2000" dirty="0" smtClean="0">
                <a:latin typeface="Courier New" pitchFamily="49" charset="0"/>
                <a:cs typeface="Courier New" pitchFamily="49" charset="0"/>
              </a:rPr>
              <a:t>4.66          </a:t>
            </a:r>
            <a:r>
              <a:rPr lang="en-US" sz="2000" dirty="0" smtClean="0">
                <a:latin typeface="Courier New" pitchFamily="49" charset="0"/>
                <a:cs typeface="Courier New" pitchFamily="49" charset="0"/>
              </a:rPr>
              <a:t>-</a:t>
            </a:r>
            <a:r>
              <a:rPr lang="en-US" sz="2000" dirty="0" smtClean="0">
                <a:latin typeface="Courier New" pitchFamily="49" charset="0"/>
                <a:cs typeface="Courier New" pitchFamily="49" charset="0"/>
              </a:rPr>
              <a:t>10.10           2nd</a:t>
            </a:r>
            <a:endParaRPr lang="en-US" sz="2000" dirty="0">
              <a:latin typeface="Courier New" pitchFamily="49" charset="0"/>
              <a:cs typeface="Courier New" pitchFamily="49" charset="0"/>
            </a:endParaRPr>
          </a:p>
          <a:p>
            <a:r>
              <a:rPr lang="en-US" sz="2000" dirty="0">
                <a:latin typeface="Courier New" pitchFamily="49" charset="0"/>
                <a:cs typeface="Courier New" pitchFamily="49" charset="0"/>
              </a:rPr>
              <a:t>Lakefield        </a:t>
            </a:r>
            <a:r>
              <a:rPr lang="en-US" sz="2000" dirty="0" smtClean="0">
                <a:latin typeface="Courier New" pitchFamily="49" charset="0"/>
                <a:cs typeface="Courier New" pitchFamily="49" charset="0"/>
              </a:rPr>
              <a:t>6.58           </a:t>
            </a:r>
            <a:r>
              <a:rPr lang="en-US" sz="2000" dirty="0" smtClean="0">
                <a:latin typeface="Courier New" pitchFamily="49" charset="0"/>
                <a:cs typeface="Courier New" pitchFamily="49" charset="0"/>
              </a:rPr>
              <a:t>-</a:t>
            </a:r>
            <a:r>
              <a:rPr lang="en-US" sz="2000" dirty="0" smtClean="0">
                <a:latin typeface="Courier New" pitchFamily="49" charset="0"/>
                <a:cs typeface="Courier New" pitchFamily="49" charset="0"/>
              </a:rPr>
              <a:t>7.34           2nd</a:t>
            </a:r>
            <a:endParaRPr lang="en-US" sz="2000" dirty="0">
              <a:latin typeface="Courier New" pitchFamily="49" charset="0"/>
              <a:cs typeface="Courier New" pitchFamily="49" charset="0"/>
            </a:endParaRPr>
          </a:p>
          <a:p>
            <a:r>
              <a:rPr lang="en-US" sz="2000" dirty="0">
                <a:latin typeface="Courier New" pitchFamily="49" charset="0"/>
                <a:cs typeface="Courier New" pitchFamily="49" charset="0"/>
              </a:rPr>
              <a:t>Windom           </a:t>
            </a:r>
            <a:r>
              <a:rPr lang="en-US" sz="2000" dirty="0" smtClean="0">
                <a:latin typeface="Courier New" pitchFamily="49" charset="0"/>
                <a:cs typeface="Courier New" pitchFamily="49" charset="0"/>
              </a:rPr>
              <a:t>6.54           </a:t>
            </a:r>
            <a:r>
              <a:rPr lang="en-US" sz="2000" dirty="0" smtClean="0">
                <a:latin typeface="Courier New" pitchFamily="49" charset="0"/>
                <a:cs typeface="Courier New" pitchFamily="49" charset="0"/>
              </a:rPr>
              <a:t>-</a:t>
            </a:r>
            <a:r>
              <a:rPr lang="en-US" sz="2000" dirty="0" smtClean="0">
                <a:latin typeface="Courier New" pitchFamily="49" charset="0"/>
                <a:cs typeface="Courier New" pitchFamily="49" charset="0"/>
              </a:rPr>
              <a:t>8.72           5th</a:t>
            </a:r>
            <a:endParaRPr lang="en-US" sz="2000" dirty="0">
              <a:latin typeface="Courier New" pitchFamily="49" charset="0"/>
              <a:cs typeface="Courier New" pitchFamily="49" charset="0"/>
            </a:endParaRPr>
          </a:p>
          <a:p>
            <a:r>
              <a:rPr lang="en-US" sz="2000" dirty="0">
                <a:latin typeface="Courier New" pitchFamily="49" charset="0"/>
                <a:cs typeface="Courier New" pitchFamily="49" charset="0"/>
              </a:rPr>
              <a:t>Worthington      </a:t>
            </a:r>
            <a:r>
              <a:rPr lang="en-US" sz="2000" dirty="0" smtClean="0">
                <a:latin typeface="Courier New" pitchFamily="49" charset="0"/>
                <a:cs typeface="Courier New" pitchFamily="49" charset="0"/>
              </a:rPr>
              <a:t>7.74           </a:t>
            </a:r>
            <a:r>
              <a:rPr lang="en-US" sz="2000" dirty="0" smtClean="0">
                <a:latin typeface="Courier New" pitchFamily="49" charset="0"/>
                <a:cs typeface="Courier New" pitchFamily="49" charset="0"/>
              </a:rPr>
              <a:t>-</a:t>
            </a:r>
            <a:r>
              <a:rPr lang="en-US" sz="2000" dirty="0" smtClean="0">
                <a:latin typeface="Courier New" pitchFamily="49" charset="0"/>
                <a:cs typeface="Courier New" pitchFamily="49" charset="0"/>
              </a:rPr>
              <a:t>6.42          12th</a:t>
            </a:r>
            <a:endParaRPr lang="en-US" sz="2000" dirty="0">
              <a:latin typeface="Courier New" pitchFamily="49" charset="0"/>
              <a:cs typeface="Courier New" pitchFamily="49" charset="0"/>
            </a:endParaRPr>
          </a:p>
          <a:p>
            <a:r>
              <a:rPr lang="en-US" sz="2000" dirty="0">
                <a:latin typeface="Courier New" pitchFamily="49" charset="0"/>
                <a:cs typeface="Courier New" pitchFamily="49" charset="0"/>
              </a:rPr>
              <a:t>St James         </a:t>
            </a:r>
            <a:r>
              <a:rPr lang="en-US" sz="2000" dirty="0" smtClean="0">
                <a:latin typeface="Courier New" pitchFamily="49" charset="0"/>
                <a:cs typeface="Courier New" pitchFamily="49" charset="0"/>
              </a:rPr>
              <a:t>5.07           -9.72           </a:t>
            </a:r>
            <a:r>
              <a:rPr lang="en-US" sz="2000" dirty="0" smtClean="0">
                <a:latin typeface="Courier New" pitchFamily="49" charset="0"/>
                <a:cs typeface="Courier New" pitchFamily="49" charset="0"/>
              </a:rPr>
              <a:t>3rd</a:t>
            </a:r>
            <a:endParaRPr lang="en-US" sz="2000" dirty="0">
              <a:latin typeface="Courier New" pitchFamily="49" charset="0"/>
              <a:cs typeface="Courier New" pitchFamily="49" charset="0"/>
            </a:endParaRPr>
          </a:p>
          <a:p>
            <a:r>
              <a:rPr lang="en-US" sz="2000" dirty="0">
                <a:latin typeface="Courier New" pitchFamily="49" charset="0"/>
                <a:cs typeface="Courier New" pitchFamily="49" charset="0"/>
              </a:rPr>
              <a:t>Fairmont         </a:t>
            </a:r>
            <a:r>
              <a:rPr lang="en-US" sz="2000" dirty="0" smtClean="0">
                <a:latin typeface="Courier New" pitchFamily="49" charset="0"/>
                <a:cs typeface="Courier New" pitchFamily="49" charset="0"/>
              </a:rPr>
              <a:t>7.80           -8.46           </a:t>
            </a:r>
            <a:r>
              <a:rPr lang="en-US" sz="2000" dirty="0" smtClean="0">
                <a:latin typeface="Courier New" pitchFamily="49" charset="0"/>
                <a:cs typeface="Courier New" pitchFamily="49" charset="0"/>
              </a:rPr>
              <a:t>3rd</a:t>
            </a:r>
            <a:r>
              <a:rPr lang="en-US" sz="2000" dirty="0" smtClean="0">
                <a:latin typeface="Courier New" pitchFamily="49" charset="0"/>
                <a:cs typeface="Courier New" pitchFamily="49" charset="0"/>
              </a:rPr>
              <a:t>         </a:t>
            </a:r>
            <a:endParaRPr lang="en-US" sz="2000" dirty="0">
              <a:latin typeface="Courier New" pitchFamily="49" charset="0"/>
              <a:cs typeface="Courier New" pitchFamily="49" charset="0"/>
            </a:endParaRPr>
          </a:p>
          <a:p>
            <a:r>
              <a:rPr lang="en-US" sz="2000" dirty="0" smtClean="0">
                <a:latin typeface="Courier New" pitchFamily="49" charset="0"/>
                <a:cs typeface="Courier New" pitchFamily="49" charset="0"/>
              </a:rPr>
              <a:t>Benson           6.47           </a:t>
            </a:r>
            <a:r>
              <a:rPr lang="en-US" sz="2000" dirty="0" smtClean="0">
                <a:latin typeface="Courier New" pitchFamily="49" charset="0"/>
                <a:cs typeface="Courier New" pitchFamily="49" charset="0"/>
              </a:rPr>
              <a:t>-8.23           2nd</a:t>
            </a:r>
            <a:endParaRPr lang="en-US" sz="2000" dirty="0">
              <a:latin typeface="Courier New" pitchFamily="49" charset="0"/>
              <a:cs typeface="Courier New" pitchFamily="49" charset="0"/>
            </a:endParaRPr>
          </a:p>
          <a:p>
            <a:r>
              <a:rPr lang="en-US" sz="2000" dirty="0" smtClean="0">
                <a:latin typeface="Courier New" pitchFamily="49" charset="0"/>
                <a:cs typeface="Courier New" pitchFamily="49" charset="0"/>
              </a:rPr>
              <a:t>Melrose          </a:t>
            </a:r>
            <a:r>
              <a:rPr lang="en-US" sz="2000" dirty="0" smtClean="0">
                <a:latin typeface="Courier New" pitchFamily="49" charset="0"/>
                <a:cs typeface="Courier New" pitchFamily="49" charset="0"/>
              </a:rPr>
              <a:t>6.35           </a:t>
            </a:r>
            <a:r>
              <a:rPr lang="en-US" sz="2000" dirty="0" smtClean="0">
                <a:latin typeface="Courier New" pitchFamily="49" charset="0"/>
                <a:cs typeface="Courier New" pitchFamily="49" charset="0"/>
              </a:rPr>
              <a:t>-</a:t>
            </a:r>
            <a:r>
              <a:rPr lang="en-US" sz="2000" dirty="0" smtClean="0">
                <a:latin typeface="Courier New" pitchFamily="49" charset="0"/>
                <a:cs typeface="Courier New" pitchFamily="49" charset="0"/>
              </a:rPr>
              <a:t>8.37           2nd</a:t>
            </a:r>
            <a:endParaRPr lang="en-US" sz="2000" dirty="0" smtClean="0">
              <a:latin typeface="Courier New" pitchFamily="49" charset="0"/>
              <a:cs typeface="Courier New" pitchFamily="49" charset="0"/>
            </a:endParaRPr>
          </a:p>
          <a:p>
            <a:r>
              <a:rPr lang="en-US" sz="2000" dirty="0" smtClean="0">
                <a:latin typeface="Courier New" pitchFamily="49" charset="0"/>
                <a:cs typeface="Courier New" pitchFamily="49" charset="0"/>
              </a:rPr>
              <a:t>Jordan           8.31           -8.33           5th</a:t>
            </a:r>
          </a:p>
          <a:p>
            <a:r>
              <a:rPr lang="en-US" sz="2000" dirty="0" smtClean="0">
                <a:latin typeface="Courier New" pitchFamily="49" charset="0"/>
                <a:cs typeface="Courier New" pitchFamily="49" charset="0"/>
              </a:rPr>
              <a:t>Morris           6.59           </a:t>
            </a:r>
            <a:r>
              <a:rPr lang="en-US" sz="2000" dirty="0" smtClean="0">
                <a:latin typeface="Courier New" pitchFamily="49" charset="0"/>
                <a:cs typeface="Courier New" pitchFamily="49" charset="0"/>
              </a:rPr>
              <a:t>-</a:t>
            </a:r>
            <a:r>
              <a:rPr lang="en-US" sz="2000" dirty="0" smtClean="0">
                <a:latin typeface="Courier New" pitchFamily="49" charset="0"/>
                <a:cs typeface="Courier New" pitchFamily="49" charset="0"/>
              </a:rPr>
              <a:t>6.89           8th</a:t>
            </a:r>
            <a:endParaRPr lang="en-US" sz="2000" baseline="30000" dirty="0" smtClean="0">
              <a:latin typeface="Courier New" pitchFamily="49" charset="0"/>
              <a:cs typeface="Courier New" pitchFamily="49" charset="0"/>
            </a:endParaRPr>
          </a:p>
          <a:p>
            <a:r>
              <a:rPr lang="en-US" sz="2000" dirty="0" smtClean="0">
                <a:latin typeface="Courier New" pitchFamily="49" charset="0"/>
                <a:cs typeface="Courier New" pitchFamily="49" charset="0"/>
              </a:rPr>
              <a:t>Milan            5.24           -8.09           1st</a:t>
            </a:r>
          </a:p>
          <a:p>
            <a:r>
              <a:rPr lang="en-US" sz="2000" dirty="0" smtClean="0">
                <a:latin typeface="Courier New" pitchFamily="49" charset="0"/>
                <a:cs typeface="Courier New" pitchFamily="49" charset="0"/>
              </a:rPr>
              <a:t>Waseca           </a:t>
            </a:r>
            <a:r>
              <a:rPr lang="en-US" sz="2000" dirty="0" smtClean="0">
                <a:latin typeface="Courier New" pitchFamily="49" charset="0"/>
                <a:cs typeface="Courier New" pitchFamily="49" charset="0"/>
              </a:rPr>
              <a:t>8.65          -</a:t>
            </a:r>
            <a:r>
              <a:rPr lang="en-US" sz="2000" dirty="0" smtClean="0">
                <a:latin typeface="Courier New" pitchFamily="49" charset="0"/>
                <a:cs typeface="Courier New" pitchFamily="49" charset="0"/>
              </a:rPr>
              <a:t>10.87           2nd</a:t>
            </a:r>
            <a:endParaRPr lang="en-US" sz="2000" dirty="0" smtClean="0">
              <a:latin typeface="Courier New" pitchFamily="49" charset="0"/>
              <a:cs typeface="Courier New" pitchFamily="49" charset="0"/>
            </a:endParaRPr>
          </a:p>
          <a:p>
            <a:r>
              <a:rPr lang="en-US" sz="2000" dirty="0" smtClean="0">
                <a:latin typeface="Courier New" pitchFamily="49" charset="0"/>
                <a:cs typeface="Courier New" pitchFamily="49" charset="0"/>
              </a:rPr>
              <a:t>Winnebago        </a:t>
            </a:r>
            <a:r>
              <a:rPr lang="en-US" sz="2000" dirty="0" smtClean="0">
                <a:latin typeface="Courier New" pitchFamily="49" charset="0"/>
                <a:cs typeface="Courier New" pitchFamily="49" charset="0"/>
              </a:rPr>
              <a:t>7.97           </a:t>
            </a:r>
            <a:r>
              <a:rPr lang="en-US" sz="2000" dirty="0" smtClean="0">
                <a:latin typeface="Courier New" pitchFamily="49" charset="0"/>
                <a:cs typeface="Courier New" pitchFamily="49" charset="0"/>
              </a:rPr>
              <a:t>-</a:t>
            </a:r>
            <a:r>
              <a:rPr lang="en-US" sz="2000" dirty="0" smtClean="0">
                <a:latin typeface="Courier New" pitchFamily="49" charset="0"/>
                <a:cs typeface="Courier New" pitchFamily="49" charset="0"/>
              </a:rPr>
              <a:t>8.53           1st</a:t>
            </a:r>
            <a:endParaRPr lang="en-US" sz="2000" dirty="0" smtClean="0">
              <a:latin typeface="Courier New" pitchFamily="49" charset="0"/>
              <a:cs typeface="Courier New" pitchFamily="49" charset="0"/>
            </a:endParaRPr>
          </a:p>
          <a:p>
            <a:r>
              <a:rPr lang="en-US" sz="2000" dirty="0" smtClean="0">
                <a:latin typeface="Courier New" pitchFamily="49" charset="0"/>
                <a:cs typeface="Courier New" pitchFamily="49" charset="0"/>
              </a:rPr>
              <a:t>Austin           8.97           -8.11           9th</a:t>
            </a:r>
          </a:p>
          <a:p>
            <a:r>
              <a:rPr lang="en-US" sz="2000" dirty="0" smtClean="0">
                <a:latin typeface="Courier New" pitchFamily="49" charset="0"/>
                <a:cs typeface="Courier New" pitchFamily="49" charset="0"/>
              </a:rPr>
              <a:t>Zumbrota         8.86           -9.13           7th</a:t>
            </a:r>
            <a:endParaRPr lang="en-US" sz="2000" baseline="30000" dirty="0" smtClean="0">
              <a:latin typeface="Courier New" pitchFamily="49" charset="0"/>
              <a:cs typeface="Courier New" pitchFamily="49" charset="0"/>
            </a:endParaRPr>
          </a:p>
          <a:p>
            <a:endParaRPr lang="en-US" sz="2000" dirty="0" smtClean="0">
              <a:latin typeface="Courier New" pitchFamily="49" charset="0"/>
              <a:cs typeface="Courier New" pitchFamily="49" charset="0"/>
            </a:endParaRPr>
          </a:p>
          <a:p>
            <a:r>
              <a:rPr lang="en-US" sz="2000" dirty="0" smtClean="0">
                <a:latin typeface="Courier New" pitchFamily="49" charset="0"/>
                <a:cs typeface="Courier New" pitchFamily="49" charset="0"/>
              </a:rPr>
              <a:t>     </a:t>
            </a:r>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baseline="30000" dirty="0">
              <a:latin typeface="Courier New" pitchFamily="49" charset="0"/>
              <a:cs typeface="Courier New" pitchFamily="49" charset="0"/>
            </a:endParaRPr>
          </a:p>
          <a:p>
            <a:endParaRPr lang="en-US" sz="2000" dirty="0">
              <a:latin typeface="Courier New" pitchFamily="49" charset="0"/>
              <a:cs typeface="Courier New" pitchFamily="49" charset="0"/>
            </a:endParaRPr>
          </a:p>
          <a:p>
            <a:r>
              <a:rPr lang="en-US" sz="2000" baseline="30000" dirty="0">
                <a:latin typeface="Courier New" pitchFamily="49" charset="0"/>
                <a:cs typeface="Courier New" pitchFamily="49" charset="0"/>
              </a:rPr>
              <a:t> </a:t>
            </a:r>
            <a:endParaRPr lang="en-US" sz="2000" dirty="0">
              <a:latin typeface="Courier New" pitchFamily="49" charset="0"/>
              <a:cs typeface="Courier New" pitchFamily="49" charset="0"/>
            </a:endParaRPr>
          </a:p>
          <a:p>
            <a:r>
              <a:rPr lang="en-US" b="1" dirty="0">
                <a:latin typeface="Calibri" pitchFamily="34" charset="0"/>
              </a:rPr>
              <a:t> </a:t>
            </a:r>
            <a:endParaRPr lang="en-US" dirty="0">
              <a:latin typeface="Calibri" pitchFamily="34" charset="0"/>
            </a:endParaRPr>
          </a:p>
          <a:p>
            <a:r>
              <a:rPr lang="en-US" b="1" dirty="0">
                <a:latin typeface="Calibri" pitchFamily="34" charset="0"/>
              </a:rPr>
              <a:t>          </a:t>
            </a:r>
            <a:endParaRPr lang="en-US" dirty="0">
              <a:latin typeface="Calibri" pitchFamily="34" charset="0"/>
            </a:endParaRPr>
          </a:p>
          <a:p>
            <a:endParaRPr lang="en-US" dirty="0">
              <a:latin typeface="Calibri" pitchFamily="34" charset="0"/>
            </a:endParaRPr>
          </a:p>
        </p:txBody>
      </p:sp>
    </p:spTree>
    <p:extLst>
      <p:ext uri="{BB962C8B-B14F-4D97-AF65-F5344CB8AC3E}">
        <p14:creationId xmlns:p14="http://schemas.microsoft.com/office/powerpoint/2010/main" val="357310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486400"/>
            <a:ext cx="7858125" cy="461665"/>
          </a:xfrm>
          <a:prstGeom prst="rect">
            <a:avLst/>
          </a:prstGeom>
          <a:noFill/>
        </p:spPr>
        <p:txBody>
          <a:bodyPr wrap="square" rtlCol="0">
            <a:spAutoFit/>
          </a:bodyPr>
          <a:lstStyle/>
          <a:p>
            <a:pPr algn="ctr"/>
            <a:r>
              <a:rPr lang="en-US" sz="2400" dirty="0" smtClean="0">
                <a:solidFill>
                  <a:srgbClr val="FFFF00"/>
                </a:solidFill>
              </a:rPr>
              <a:t>Ten Day Precipitation Anomaly (thru Apr </a:t>
            </a:r>
            <a:r>
              <a:rPr lang="en-US" sz="2400" dirty="0" smtClean="0">
                <a:solidFill>
                  <a:srgbClr val="FFFF00"/>
                </a:solidFill>
              </a:rPr>
              <a:t>9th)</a:t>
            </a:r>
            <a:endParaRPr lang="en-US" sz="2400" dirty="0">
              <a:solidFill>
                <a:srgbClr val="FFFF00"/>
              </a:solidFill>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1850"/>
          <a:stretch/>
        </p:blipFill>
        <p:spPr bwMode="auto">
          <a:xfrm>
            <a:off x="642937" y="685800"/>
            <a:ext cx="8096250" cy="399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47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69" t="24215" r="83793" b="11724"/>
          <a:stretch/>
        </p:blipFill>
        <p:spPr bwMode="auto">
          <a:xfrm>
            <a:off x="5683468" y="34878"/>
            <a:ext cx="3460531" cy="682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154" t="24636" r="83190" b="12221"/>
          <a:stretch/>
        </p:blipFill>
        <p:spPr bwMode="auto">
          <a:xfrm>
            <a:off x="0" y="82299"/>
            <a:ext cx="3836276" cy="677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eft Arrow 1"/>
          <p:cNvSpPr/>
          <p:nvPr/>
        </p:nvSpPr>
        <p:spPr>
          <a:xfrm>
            <a:off x="3870908" y="15240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62400" y="609600"/>
            <a:ext cx="1721068" cy="646331"/>
          </a:xfrm>
          <a:prstGeom prst="rect">
            <a:avLst/>
          </a:prstGeom>
          <a:noFill/>
        </p:spPr>
        <p:txBody>
          <a:bodyPr wrap="square" rtlCol="0">
            <a:spAutoFit/>
          </a:bodyPr>
          <a:lstStyle/>
          <a:p>
            <a:r>
              <a:rPr lang="en-US" b="1" i="1" dirty="0" smtClean="0"/>
              <a:t>Apr Climate Outlook</a:t>
            </a:r>
            <a:endParaRPr lang="en-US" b="1" i="1" dirty="0"/>
          </a:p>
        </p:txBody>
      </p:sp>
      <p:sp>
        <p:nvSpPr>
          <p:cNvPr id="4" name="Right Arrow 3"/>
          <p:cNvSpPr/>
          <p:nvPr/>
        </p:nvSpPr>
        <p:spPr>
          <a:xfrm>
            <a:off x="4648200" y="6096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62400" y="5105400"/>
            <a:ext cx="1664208" cy="923330"/>
          </a:xfrm>
          <a:prstGeom prst="rect">
            <a:avLst/>
          </a:prstGeom>
          <a:noFill/>
        </p:spPr>
        <p:txBody>
          <a:bodyPr wrap="square" rtlCol="0">
            <a:spAutoFit/>
          </a:bodyPr>
          <a:lstStyle/>
          <a:p>
            <a:r>
              <a:rPr lang="en-US" b="1" i="1" dirty="0" smtClean="0"/>
              <a:t>Apr-June Climate Outlook</a:t>
            </a:r>
            <a:endParaRPr lang="en-US" b="1"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Box 1"/>
          <p:cNvSpPr txBox="1">
            <a:spLocks noChangeArrowheads="1"/>
          </p:cNvSpPr>
          <p:nvPr/>
        </p:nvSpPr>
        <p:spPr bwMode="auto">
          <a:xfrm>
            <a:off x="152400" y="76200"/>
            <a:ext cx="8839200" cy="7048083"/>
          </a:xfrm>
          <a:prstGeom prst="rect">
            <a:avLst/>
          </a:prstGeom>
          <a:noFill/>
          <a:ln w="9525">
            <a:noFill/>
            <a:miter lim="800000"/>
            <a:headEnd/>
            <a:tailEnd/>
          </a:ln>
        </p:spPr>
        <p:txBody>
          <a:bodyPr wrap="square">
            <a:spAutoFit/>
          </a:bodyPr>
          <a:lstStyle/>
          <a:p>
            <a:pPr algn="ctr"/>
            <a:r>
              <a:rPr lang="en-US" dirty="0" smtClean="0">
                <a:latin typeface="Arial Black" pitchFamily="34" charset="0"/>
              </a:rPr>
              <a:t>Summary</a:t>
            </a:r>
          </a:p>
          <a:p>
            <a:pPr algn="ctr"/>
            <a:endParaRPr lang="en-US" dirty="0">
              <a:latin typeface="Arial Black" pitchFamily="34" charset="0"/>
            </a:endParaRPr>
          </a:p>
          <a:p>
            <a:r>
              <a:rPr lang="en-US" sz="1600" dirty="0">
                <a:latin typeface="Arial Black" pitchFamily="34" charset="0"/>
              </a:rPr>
              <a:t>The drought threat posed by inadequate stored soil moisture across southern and western Minnesota is the most serious in over a </a:t>
            </a:r>
            <a:r>
              <a:rPr lang="en-US" sz="1600" dirty="0" smtClean="0">
                <a:latin typeface="Arial Black" pitchFamily="34" charset="0"/>
              </a:rPr>
              <a:t>decade, perhaps for some counties since 1987.</a:t>
            </a:r>
            <a:endParaRPr lang="en-US" sz="1600" dirty="0">
              <a:latin typeface="Arial Black" pitchFamily="34" charset="0"/>
            </a:endParaRPr>
          </a:p>
          <a:p>
            <a:endParaRPr lang="en-US" sz="1600" dirty="0">
              <a:latin typeface="Arial Black" pitchFamily="34" charset="0"/>
            </a:endParaRPr>
          </a:p>
          <a:p>
            <a:r>
              <a:rPr lang="en-US" sz="1600" dirty="0">
                <a:latin typeface="Arial Black" pitchFamily="34" charset="0"/>
              </a:rPr>
              <a:t>Many areas are so deficient in stored soil moisture they will need </a:t>
            </a:r>
            <a:r>
              <a:rPr lang="en-US" sz="1600" dirty="0" smtClean="0">
                <a:latin typeface="Arial Black" pitchFamily="34" charset="0"/>
              </a:rPr>
              <a:t>125 </a:t>
            </a:r>
            <a:r>
              <a:rPr lang="en-US" sz="1600" dirty="0">
                <a:latin typeface="Arial Black" pitchFamily="34" charset="0"/>
              </a:rPr>
              <a:t>to </a:t>
            </a:r>
            <a:r>
              <a:rPr lang="en-US" sz="1600" dirty="0" smtClean="0">
                <a:latin typeface="Arial Black" pitchFamily="34" charset="0"/>
              </a:rPr>
              <a:t>175 </a:t>
            </a:r>
            <a:r>
              <a:rPr lang="en-US" sz="1600" dirty="0">
                <a:latin typeface="Arial Black" pitchFamily="34" charset="0"/>
              </a:rPr>
              <a:t>percent of normal rainfall </a:t>
            </a:r>
            <a:r>
              <a:rPr lang="en-US" sz="1600" dirty="0" smtClean="0">
                <a:latin typeface="Arial Black" pitchFamily="34" charset="0"/>
              </a:rPr>
              <a:t>(7.50 </a:t>
            </a:r>
            <a:r>
              <a:rPr lang="en-US" sz="1600" dirty="0">
                <a:latin typeface="Arial Black" pitchFamily="34" charset="0"/>
              </a:rPr>
              <a:t>to </a:t>
            </a:r>
            <a:r>
              <a:rPr lang="en-US" sz="1600" dirty="0" smtClean="0">
                <a:latin typeface="Arial Black" pitchFamily="34" charset="0"/>
              </a:rPr>
              <a:t>10.5 </a:t>
            </a:r>
            <a:r>
              <a:rPr lang="en-US" sz="1600" dirty="0">
                <a:latin typeface="Arial Black" pitchFamily="34" charset="0"/>
              </a:rPr>
              <a:t>inches) during </a:t>
            </a:r>
            <a:r>
              <a:rPr lang="en-US" sz="1600" dirty="0" smtClean="0">
                <a:latin typeface="Arial Black" pitchFamily="34" charset="0"/>
              </a:rPr>
              <a:t>April </a:t>
            </a:r>
            <a:r>
              <a:rPr lang="en-US" sz="1600" dirty="0" smtClean="0">
                <a:latin typeface="Arial Black" pitchFamily="34" charset="0"/>
              </a:rPr>
              <a:t>and May </a:t>
            </a:r>
            <a:r>
              <a:rPr lang="en-US" sz="1600" dirty="0">
                <a:latin typeface="Arial Black" pitchFamily="34" charset="0"/>
              </a:rPr>
              <a:t>to make up the difference.  February’s wetness was a good </a:t>
            </a:r>
            <a:r>
              <a:rPr lang="en-US" sz="1600" dirty="0" smtClean="0">
                <a:latin typeface="Arial Black" pitchFamily="34" charset="0"/>
              </a:rPr>
              <a:t>start, and March brought some highly variable amounts.</a:t>
            </a:r>
            <a:endParaRPr lang="en-US" sz="1600" dirty="0">
              <a:latin typeface="Arial Black" pitchFamily="34" charset="0"/>
            </a:endParaRPr>
          </a:p>
          <a:p>
            <a:endParaRPr lang="en-US" sz="1600" dirty="0">
              <a:latin typeface="Arial Black" pitchFamily="34" charset="0"/>
            </a:endParaRPr>
          </a:p>
          <a:p>
            <a:r>
              <a:rPr lang="en-US" sz="1600" dirty="0" smtClean="0">
                <a:latin typeface="Arial Black" pitchFamily="34" charset="0"/>
              </a:rPr>
              <a:t>Historical </a:t>
            </a:r>
            <a:r>
              <a:rPr lang="en-US" sz="1600" dirty="0">
                <a:latin typeface="Arial Black" pitchFamily="34" charset="0"/>
              </a:rPr>
              <a:t>climate patterns show about a 1 in </a:t>
            </a:r>
            <a:r>
              <a:rPr lang="en-US" sz="1600" dirty="0" smtClean="0">
                <a:latin typeface="Arial Black" pitchFamily="34" charset="0"/>
              </a:rPr>
              <a:t>4  </a:t>
            </a:r>
            <a:r>
              <a:rPr lang="en-US" sz="1600" dirty="0" smtClean="0">
                <a:latin typeface="Arial Black" pitchFamily="34" charset="0"/>
              </a:rPr>
              <a:t>(SC) to a 1 in 6 (WC) </a:t>
            </a:r>
            <a:r>
              <a:rPr lang="en-US" sz="1600" dirty="0" smtClean="0">
                <a:latin typeface="Arial Black" pitchFamily="34" charset="0"/>
              </a:rPr>
              <a:t>probability </a:t>
            </a:r>
            <a:r>
              <a:rPr lang="en-US" sz="1600" dirty="0">
                <a:latin typeface="Arial Black" pitchFamily="34" charset="0"/>
              </a:rPr>
              <a:t>that </a:t>
            </a:r>
            <a:r>
              <a:rPr lang="en-US" sz="1600" dirty="0" smtClean="0">
                <a:latin typeface="Arial Black" pitchFamily="34" charset="0"/>
              </a:rPr>
              <a:t>April-May </a:t>
            </a:r>
            <a:r>
              <a:rPr lang="en-US" sz="1600" dirty="0">
                <a:latin typeface="Arial Black" pitchFamily="34" charset="0"/>
              </a:rPr>
              <a:t>precipitation would exceed </a:t>
            </a:r>
            <a:r>
              <a:rPr lang="en-US" sz="1600" dirty="0" smtClean="0">
                <a:latin typeface="Arial Black" pitchFamily="34" charset="0"/>
              </a:rPr>
              <a:t>7.5 </a:t>
            </a:r>
            <a:r>
              <a:rPr lang="en-US" sz="1600" dirty="0" smtClean="0">
                <a:latin typeface="Arial Black" pitchFamily="34" charset="0"/>
              </a:rPr>
              <a:t>inches</a:t>
            </a:r>
            <a:r>
              <a:rPr lang="en-US" sz="1600" dirty="0">
                <a:latin typeface="Arial Black" pitchFamily="34" charset="0"/>
              </a:rPr>
              <a:t> </a:t>
            </a:r>
            <a:r>
              <a:rPr lang="en-US" sz="1600" dirty="0" smtClean="0">
                <a:latin typeface="Arial Black" pitchFamily="34" charset="0"/>
              </a:rPr>
              <a:t>in southern and western counties.</a:t>
            </a:r>
          </a:p>
          <a:p>
            <a:endParaRPr lang="en-US" sz="1600" dirty="0">
              <a:latin typeface="Arial Black" pitchFamily="34" charset="0"/>
            </a:endParaRPr>
          </a:p>
          <a:p>
            <a:r>
              <a:rPr lang="en-US" sz="1600" dirty="0">
                <a:latin typeface="Arial Black" pitchFamily="34" charset="0"/>
              </a:rPr>
              <a:t>Analogous years where a </a:t>
            </a:r>
            <a:r>
              <a:rPr lang="en-US" sz="1600" dirty="0" smtClean="0">
                <a:latin typeface="Arial Black" pitchFamily="34" charset="0"/>
              </a:rPr>
              <a:t>somewhat similar </a:t>
            </a:r>
            <a:r>
              <a:rPr lang="en-US" sz="1600" dirty="0">
                <a:latin typeface="Arial Black" pitchFamily="34" charset="0"/>
              </a:rPr>
              <a:t>situation </a:t>
            </a:r>
            <a:r>
              <a:rPr lang="en-US" sz="1600" dirty="0" smtClean="0">
                <a:latin typeface="Arial Black" pitchFamily="34" charset="0"/>
              </a:rPr>
              <a:t>worsened </a:t>
            </a:r>
            <a:r>
              <a:rPr lang="en-US" sz="1600" dirty="0">
                <a:latin typeface="Arial Black" pitchFamily="34" charset="0"/>
              </a:rPr>
              <a:t>included </a:t>
            </a:r>
            <a:r>
              <a:rPr lang="en-US" sz="1600" dirty="0" smtClean="0">
                <a:latin typeface="Arial Black" pitchFamily="34" charset="0"/>
              </a:rPr>
              <a:t>1974</a:t>
            </a:r>
            <a:r>
              <a:rPr lang="en-US" sz="1600" dirty="0">
                <a:latin typeface="Arial Black" pitchFamily="34" charset="0"/>
              </a:rPr>
              <a:t>, 1976, </a:t>
            </a:r>
            <a:r>
              <a:rPr lang="en-US" sz="1600" dirty="0" smtClean="0">
                <a:latin typeface="Arial Black" pitchFamily="34" charset="0"/>
              </a:rPr>
              <a:t>and 1988.  </a:t>
            </a:r>
            <a:r>
              <a:rPr lang="en-US" sz="1600" dirty="0">
                <a:latin typeface="Arial Black" pitchFamily="34" charset="0"/>
              </a:rPr>
              <a:t>Conversely analogous years when a </a:t>
            </a:r>
            <a:r>
              <a:rPr lang="en-US" sz="1600" dirty="0" smtClean="0">
                <a:latin typeface="Arial Black" pitchFamily="34" charset="0"/>
              </a:rPr>
              <a:t>somewhat similar </a:t>
            </a:r>
            <a:r>
              <a:rPr lang="en-US" sz="1600" dirty="0">
                <a:latin typeface="Arial Black" pitchFamily="34" charset="0"/>
              </a:rPr>
              <a:t>situation was alleviated by either a wet spring and/or a wet summer included </a:t>
            </a:r>
            <a:r>
              <a:rPr lang="en-US" sz="1600" dirty="0" smtClean="0">
                <a:latin typeface="Arial Black" pitchFamily="34" charset="0"/>
              </a:rPr>
              <a:t>1964</a:t>
            </a:r>
            <a:r>
              <a:rPr lang="en-US" sz="1600" dirty="0">
                <a:latin typeface="Arial Black" pitchFamily="34" charset="0"/>
              </a:rPr>
              <a:t>, 1968, 1977, and 1984.  </a:t>
            </a:r>
          </a:p>
          <a:p>
            <a:endParaRPr lang="en-US" sz="1600" dirty="0">
              <a:latin typeface="Arial Black" pitchFamily="34" charset="0"/>
            </a:endParaRPr>
          </a:p>
          <a:p>
            <a:r>
              <a:rPr lang="en-US" sz="1600" dirty="0">
                <a:latin typeface="Arial Black" pitchFamily="34" charset="0"/>
              </a:rPr>
              <a:t>Contingency planning for dealing with drought during 2012 is an exercise in judgment, but probably wise to do this year.  Crop insurance options should be seriously considered where soil moisture deficiencies are </a:t>
            </a:r>
            <a:r>
              <a:rPr lang="en-US" sz="1600" dirty="0" smtClean="0">
                <a:latin typeface="Arial Black" pitchFamily="34" charset="0"/>
              </a:rPr>
              <a:t>still </a:t>
            </a:r>
            <a:r>
              <a:rPr lang="en-US" sz="1600" dirty="0" smtClean="0">
                <a:latin typeface="Arial Black" pitchFamily="34" charset="0"/>
              </a:rPr>
              <a:t>great. </a:t>
            </a:r>
            <a:r>
              <a:rPr lang="en-US" sz="1600" dirty="0" smtClean="0">
                <a:latin typeface="Arial Black" pitchFamily="34" charset="0"/>
              </a:rPr>
              <a:t>Unfortunately minimal tillage may not be an option where large soil aggregates were left in the fall.</a:t>
            </a:r>
            <a:endParaRPr lang="en-US" sz="1600" dirty="0">
              <a:latin typeface="Arial Black" pitchFamily="34" charset="0"/>
            </a:endParaRPr>
          </a:p>
          <a:p>
            <a:endParaRPr lang="en-US" sz="1600" dirty="0">
              <a:latin typeface="Arial Black" pitchFamily="34" charset="0"/>
            </a:endParaRPr>
          </a:p>
          <a:p>
            <a:endParaRPr lang="en-US" sz="1600" dirty="0">
              <a:latin typeface="Arial Blac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6200" y="1828800"/>
            <a:ext cx="8839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3200" b="1" dirty="0">
                <a:solidFill>
                  <a:srgbClr val="FFFF00"/>
                </a:solidFill>
                <a:latin typeface="Courier New" pitchFamily="49" charset="0"/>
                <a:cs typeface="Courier New" pitchFamily="49" charset="0"/>
              </a:rPr>
              <a:t>Top 20 </a:t>
            </a:r>
            <a:r>
              <a:rPr lang="en-US" sz="3200" b="1" dirty="0" smtClean="0">
                <a:solidFill>
                  <a:srgbClr val="FFFF00"/>
                </a:solidFill>
                <a:latin typeface="Courier New" pitchFamily="49" charset="0"/>
                <a:cs typeface="Courier New" pitchFamily="49" charset="0"/>
              </a:rPr>
              <a:t>wettest Apr-May </a:t>
            </a:r>
            <a:r>
              <a:rPr lang="en-US" sz="3200" b="1" dirty="0">
                <a:solidFill>
                  <a:srgbClr val="FFFF00"/>
                </a:solidFill>
                <a:latin typeface="Courier New" pitchFamily="49" charset="0"/>
                <a:cs typeface="Courier New" pitchFamily="49" charset="0"/>
              </a:rPr>
              <a:t>periods in </a:t>
            </a:r>
            <a:r>
              <a:rPr lang="en-US" sz="3200" b="1" dirty="0" smtClean="0">
                <a:solidFill>
                  <a:srgbClr val="FFFF00"/>
                </a:solidFill>
                <a:latin typeface="Courier New" pitchFamily="49" charset="0"/>
                <a:cs typeface="Courier New" pitchFamily="49" charset="0"/>
              </a:rPr>
              <a:t>southwestern, </a:t>
            </a:r>
            <a:r>
              <a:rPr lang="en-US" sz="3200" b="1" dirty="0">
                <a:solidFill>
                  <a:srgbClr val="FFFF00"/>
                </a:solidFill>
                <a:latin typeface="Courier New" pitchFamily="49" charset="0"/>
                <a:cs typeface="Courier New" pitchFamily="49" charset="0"/>
              </a:rPr>
              <a:t>MN since 1895 based on </a:t>
            </a:r>
            <a:r>
              <a:rPr lang="en-US" sz="3200" b="1" dirty="0" smtClean="0">
                <a:solidFill>
                  <a:srgbClr val="FFFF00"/>
                </a:solidFill>
                <a:latin typeface="Courier New" pitchFamily="49" charset="0"/>
                <a:cs typeface="Courier New" pitchFamily="49" charset="0"/>
              </a:rPr>
              <a:t>pooled mean coop observers (in.)</a:t>
            </a:r>
            <a:endParaRPr lang="en-US" sz="3200" b="1" dirty="0">
              <a:solidFill>
                <a:srgbClr val="FFFF00"/>
              </a:solidFill>
              <a:cs typeface="Times New Roman" pitchFamily="18" charset="0"/>
            </a:endParaRPr>
          </a:p>
          <a:p>
            <a:pPr algn="l" eaLnBrk="0" hangingPunct="0"/>
            <a:r>
              <a:rPr lang="en-US" sz="1200" dirty="0">
                <a:latin typeface="Courier New" pitchFamily="49" charset="0"/>
                <a:cs typeface="Courier New" pitchFamily="49" charset="0"/>
              </a:rPr>
              <a:t> </a:t>
            </a:r>
            <a:endParaRPr lang="en-US" sz="1200" dirty="0">
              <a:cs typeface="Times New Roman" pitchFamily="18" charset="0"/>
            </a:endParaRPr>
          </a:p>
          <a:p>
            <a:pPr algn="l" eaLnBrk="0" hangingPunct="0"/>
            <a:r>
              <a:rPr lang="en-US" sz="1200" dirty="0">
                <a:latin typeface="Courier New" pitchFamily="49" charset="0"/>
                <a:cs typeface="Courier New" pitchFamily="49" charset="0"/>
              </a:rPr>
              <a:t> </a:t>
            </a:r>
            <a:endParaRPr lang="en-US" sz="1200" dirty="0">
              <a:cs typeface="Times New Roman" pitchFamily="18" charset="0"/>
            </a:endParaRPr>
          </a:p>
          <a:p>
            <a:pPr algn="l" eaLnBrk="0" hangingPunct="0"/>
            <a:r>
              <a:rPr lang="en-US" sz="2000" b="1" dirty="0" smtClean="0">
                <a:latin typeface="Courier New" pitchFamily="49" charset="0"/>
                <a:cs typeface="Courier New" pitchFamily="49" charset="0"/>
              </a:rPr>
              <a:t>1979  7.49    1937  7.64    </a:t>
            </a:r>
            <a:r>
              <a:rPr lang="en-US" sz="2000" b="1" dirty="0" smtClean="0">
                <a:solidFill>
                  <a:srgbClr val="FFFF00"/>
                </a:solidFill>
                <a:latin typeface="Courier New" pitchFamily="49" charset="0"/>
                <a:cs typeface="Courier New" pitchFamily="49" charset="0"/>
              </a:rPr>
              <a:t>2005</a:t>
            </a:r>
            <a:r>
              <a:rPr lang="en-US" sz="2000" b="1" dirty="0" smtClean="0">
                <a:latin typeface="Courier New" pitchFamily="49" charset="0"/>
                <a:cs typeface="Courier New" pitchFamily="49" charset="0"/>
              </a:rPr>
              <a:t>  7.69    </a:t>
            </a:r>
            <a:r>
              <a:rPr lang="en-US" sz="2000" b="1" dirty="0" smtClean="0">
                <a:solidFill>
                  <a:srgbClr val="FFFF00"/>
                </a:solidFill>
                <a:latin typeface="Courier New" pitchFamily="49" charset="0"/>
                <a:cs typeface="Courier New" pitchFamily="49" charset="0"/>
              </a:rPr>
              <a:t>1984</a:t>
            </a:r>
            <a:r>
              <a:rPr lang="en-US" sz="2000" b="1" dirty="0" smtClean="0">
                <a:latin typeface="Courier New" pitchFamily="49" charset="0"/>
                <a:cs typeface="Courier New" pitchFamily="49" charset="0"/>
              </a:rPr>
              <a:t>  7.79</a:t>
            </a:r>
            <a:endParaRPr lang="en-US" sz="2000" b="1" dirty="0">
              <a:cs typeface="Times New Roman" pitchFamily="18" charset="0"/>
            </a:endParaRPr>
          </a:p>
          <a:p>
            <a:pPr algn="l" eaLnBrk="0" hangingPunct="0"/>
            <a:r>
              <a:rPr lang="en-US" sz="2000" b="1" dirty="0" smtClean="0">
                <a:solidFill>
                  <a:srgbClr val="FFFF00"/>
                </a:solidFill>
                <a:latin typeface="Courier New" pitchFamily="49" charset="0"/>
                <a:cs typeface="Courier New" pitchFamily="49" charset="0"/>
              </a:rPr>
              <a:t>1999</a:t>
            </a:r>
            <a:r>
              <a:rPr lang="en-US" sz="2000" b="1" dirty="0" smtClean="0">
                <a:latin typeface="Courier New" pitchFamily="49" charset="0"/>
                <a:cs typeface="Courier New" pitchFamily="49" charset="0"/>
              </a:rPr>
              <a:t>  7.87    </a:t>
            </a:r>
            <a:r>
              <a:rPr lang="en-US" sz="2000" b="1" dirty="0" smtClean="0">
                <a:solidFill>
                  <a:srgbClr val="FFFF00"/>
                </a:solidFill>
                <a:latin typeface="Courier New" pitchFamily="49" charset="0"/>
                <a:cs typeface="Courier New" pitchFamily="49" charset="0"/>
              </a:rPr>
              <a:t>2004</a:t>
            </a:r>
            <a:r>
              <a:rPr lang="en-US" sz="2000" b="1" dirty="0" smtClean="0">
                <a:latin typeface="Courier New" pitchFamily="49" charset="0"/>
                <a:cs typeface="Courier New" pitchFamily="49" charset="0"/>
              </a:rPr>
              <a:t>  7.89    1959  7.91    </a:t>
            </a:r>
            <a:r>
              <a:rPr lang="en-US" sz="2000" b="1" dirty="0" smtClean="0">
                <a:solidFill>
                  <a:srgbClr val="FFFF00"/>
                </a:solidFill>
                <a:latin typeface="Courier New" pitchFamily="49" charset="0"/>
                <a:cs typeface="Courier New" pitchFamily="49" charset="0"/>
              </a:rPr>
              <a:t>1991</a:t>
            </a:r>
            <a:r>
              <a:rPr lang="en-US" sz="2000" b="1" dirty="0" smtClean="0">
                <a:latin typeface="Courier New" pitchFamily="49" charset="0"/>
                <a:cs typeface="Courier New" pitchFamily="49" charset="0"/>
              </a:rPr>
              <a:t>  7.97</a:t>
            </a:r>
            <a:endParaRPr lang="en-US" sz="2000" b="1" dirty="0">
              <a:cs typeface="Times New Roman" pitchFamily="18" charset="0"/>
            </a:endParaRPr>
          </a:p>
          <a:p>
            <a:pPr algn="l" eaLnBrk="0" hangingPunct="0"/>
            <a:r>
              <a:rPr lang="en-US" sz="2000" b="1" dirty="0" smtClean="0">
                <a:latin typeface="Courier New" pitchFamily="49" charset="0"/>
                <a:cs typeface="Courier New" pitchFamily="49" charset="0"/>
              </a:rPr>
              <a:t>1960  8.44    </a:t>
            </a:r>
            <a:r>
              <a:rPr lang="en-US" sz="2000" b="1" dirty="0" smtClean="0">
                <a:solidFill>
                  <a:srgbClr val="FFFF00"/>
                </a:solidFill>
                <a:latin typeface="Courier New" pitchFamily="49" charset="0"/>
                <a:cs typeface="Courier New" pitchFamily="49" charset="0"/>
              </a:rPr>
              <a:t>2000</a:t>
            </a:r>
            <a:r>
              <a:rPr lang="en-US" sz="2000" b="1" dirty="0" smtClean="0">
                <a:latin typeface="Courier New" pitchFamily="49" charset="0"/>
                <a:cs typeface="Courier New" pitchFamily="49" charset="0"/>
              </a:rPr>
              <a:t>  8.49    </a:t>
            </a:r>
            <a:r>
              <a:rPr lang="en-US" sz="2000" b="1" dirty="0" smtClean="0">
                <a:solidFill>
                  <a:srgbClr val="FFFF00"/>
                </a:solidFill>
                <a:latin typeface="Courier New" pitchFamily="49" charset="0"/>
                <a:cs typeface="Courier New" pitchFamily="49" charset="0"/>
              </a:rPr>
              <a:t>2011</a:t>
            </a:r>
            <a:r>
              <a:rPr lang="en-US" sz="2000" b="1" dirty="0" smtClean="0">
                <a:latin typeface="Courier New" pitchFamily="49" charset="0"/>
                <a:cs typeface="Courier New" pitchFamily="49" charset="0"/>
              </a:rPr>
              <a:t>  8.57    </a:t>
            </a:r>
            <a:r>
              <a:rPr lang="en-US" sz="2000" b="1" dirty="0" smtClean="0">
                <a:solidFill>
                  <a:srgbClr val="FFFF00"/>
                </a:solidFill>
                <a:latin typeface="Courier New" pitchFamily="49" charset="0"/>
                <a:cs typeface="Courier New" pitchFamily="49" charset="0"/>
              </a:rPr>
              <a:t>1985</a:t>
            </a:r>
            <a:r>
              <a:rPr lang="en-US" sz="2000" b="1" dirty="0" smtClean="0">
                <a:latin typeface="Courier New" pitchFamily="49" charset="0"/>
                <a:cs typeface="Courier New" pitchFamily="49" charset="0"/>
              </a:rPr>
              <a:t>  8.61    </a:t>
            </a:r>
            <a:r>
              <a:rPr lang="en-US" sz="2000" b="1" dirty="0" smtClean="0">
                <a:solidFill>
                  <a:srgbClr val="FFFF00"/>
                </a:solidFill>
                <a:latin typeface="Courier New" pitchFamily="49" charset="0"/>
                <a:cs typeface="Courier New" pitchFamily="49" charset="0"/>
              </a:rPr>
              <a:t>1995</a:t>
            </a:r>
            <a:r>
              <a:rPr lang="en-US" sz="2000" b="1" dirty="0" smtClean="0">
                <a:latin typeface="Courier New" pitchFamily="49" charset="0"/>
                <a:cs typeface="Courier New" pitchFamily="49" charset="0"/>
              </a:rPr>
              <a:t>  8.71    1972  8.75    1938  9.03    </a:t>
            </a:r>
            <a:r>
              <a:rPr lang="en-US" sz="2000" b="1" dirty="0" smtClean="0">
                <a:solidFill>
                  <a:srgbClr val="FFFF00"/>
                </a:solidFill>
                <a:latin typeface="Courier New" pitchFamily="49" charset="0"/>
                <a:cs typeface="Courier New" pitchFamily="49" charset="0"/>
              </a:rPr>
              <a:t>1986</a:t>
            </a:r>
            <a:r>
              <a:rPr lang="en-US" sz="2000" b="1" dirty="0" smtClean="0">
                <a:latin typeface="Courier New" pitchFamily="49" charset="0"/>
                <a:cs typeface="Courier New" pitchFamily="49" charset="0"/>
              </a:rPr>
              <a:t>  9.17    1953  9.30    </a:t>
            </a:r>
            <a:r>
              <a:rPr lang="en-US" sz="2000" b="1" dirty="0" smtClean="0">
                <a:solidFill>
                  <a:srgbClr val="FFFF00"/>
                </a:solidFill>
                <a:latin typeface="Courier New" pitchFamily="49" charset="0"/>
                <a:cs typeface="Courier New" pitchFamily="49" charset="0"/>
              </a:rPr>
              <a:t>1993</a:t>
            </a:r>
            <a:r>
              <a:rPr lang="en-US" sz="2000" b="1" dirty="0" smtClean="0">
                <a:latin typeface="Courier New" pitchFamily="49" charset="0"/>
                <a:cs typeface="Courier New" pitchFamily="49" charset="0"/>
              </a:rPr>
              <a:t>  9.33    1965  10.49   </a:t>
            </a:r>
            <a:r>
              <a:rPr lang="en-US" sz="2000" b="1" dirty="0" smtClean="0">
                <a:solidFill>
                  <a:srgbClr val="FFFF00"/>
                </a:solidFill>
                <a:latin typeface="Courier New" pitchFamily="49" charset="0"/>
                <a:cs typeface="Courier New" pitchFamily="49" charset="0"/>
              </a:rPr>
              <a:t>2001</a:t>
            </a:r>
            <a:r>
              <a:rPr lang="en-US" sz="2000" b="1" dirty="0" smtClean="0">
                <a:latin typeface="Courier New" pitchFamily="49" charset="0"/>
                <a:cs typeface="Courier New" pitchFamily="49" charset="0"/>
              </a:rPr>
              <a:t>  11.06  </a:t>
            </a:r>
            <a:endParaRPr lang="en-US" sz="2000" b="1" dirty="0">
              <a:cs typeface="Times New Roman" pitchFamily="18" charset="0"/>
            </a:endParaRPr>
          </a:p>
          <a:p>
            <a:pPr algn="l" eaLnBrk="0" hangingPunct="0"/>
            <a:endParaRPr lang="en-US" sz="2000" b="1" dirty="0">
              <a:solidFill>
                <a:srgbClr val="FFFF00"/>
              </a:solidFill>
              <a:latin typeface="Times New Roman" pitchFamily="18" charset="0"/>
            </a:endParaRPr>
          </a:p>
        </p:txBody>
      </p:sp>
      <p:sp>
        <p:nvSpPr>
          <p:cNvPr id="21507" name="Text Box 3"/>
          <p:cNvSpPr txBox="1">
            <a:spLocks noChangeArrowheads="1"/>
          </p:cNvSpPr>
          <p:nvPr/>
        </p:nvSpPr>
        <p:spPr bwMode="auto">
          <a:xfrm>
            <a:off x="381000" y="449263"/>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Rounded MT Bold" pitchFamily="34" charset="0"/>
              </a:defRPr>
            </a:lvl1pPr>
            <a:lvl2pPr marL="742950" indent="-285750" eaLnBrk="0" hangingPunct="0">
              <a:defRPr sz="2800">
                <a:solidFill>
                  <a:schemeClr val="tx1"/>
                </a:solidFill>
                <a:latin typeface="Arial Rounded MT Bold" pitchFamily="34" charset="0"/>
              </a:defRPr>
            </a:lvl2pPr>
            <a:lvl3pPr marL="1143000" indent="-228600" eaLnBrk="0" hangingPunct="0">
              <a:defRPr sz="2800">
                <a:solidFill>
                  <a:schemeClr val="tx1"/>
                </a:solidFill>
                <a:latin typeface="Arial Rounded MT Bold" pitchFamily="34" charset="0"/>
              </a:defRPr>
            </a:lvl3pPr>
            <a:lvl4pPr marL="1600200" indent="-228600" eaLnBrk="0" hangingPunct="0">
              <a:defRPr sz="2800">
                <a:solidFill>
                  <a:schemeClr val="tx1"/>
                </a:solidFill>
                <a:latin typeface="Arial Rounded MT Bold" pitchFamily="34" charset="0"/>
              </a:defRPr>
            </a:lvl4pPr>
            <a:lvl5pPr marL="2057400" indent="-228600" eaLnBrk="0" hangingPunct="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ctr" eaLnBrk="1" hangingPunct="1">
              <a:spcBef>
                <a:spcPct val="50000"/>
              </a:spcBef>
            </a:pPr>
            <a:r>
              <a:rPr lang="en-US" dirty="0" smtClean="0">
                <a:solidFill>
                  <a:srgbClr val="FFFF00"/>
                </a:solidFill>
              </a:rPr>
              <a:t>TREND IN WET APRIL-MAY PERIODS FOR SOUTHWESTERN MN</a:t>
            </a:r>
            <a:endParaRPr lang="en-US" dirty="0">
              <a:solidFill>
                <a:srgbClr val="FFFF00"/>
              </a:solidFill>
            </a:endParaRPr>
          </a:p>
        </p:txBody>
      </p:sp>
      <p:sp>
        <p:nvSpPr>
          <p:cNvPr id="21508" name="TextBox 1"/>
          <p:cNvSpPr txBox="1">
            <a:spLocks noChangeArrowheads="1"/>
          </p:cNvSpPr>
          <p:nvPr/>
        </p:nvSpPr>
        <p:spPr bwMode="auto">
          <a:xfrm>
            <a:off x="533400" y="63246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itchFamily="34" charset="0"/>
              </a:defRPr>
            </a:lvl1pPr>
            <a:lvl2pPr marL="742950" indent="-285750" eaLnBrk="0" hangingPunct="0">
              <a:defRPr sz="2800">
                <a:solidFill>
                  <a:schemeClr val="tx1"/>
                </a:solidFill>
                <a:latin typeface="Arial Rounded MT Bold" pitchFamily="34" charset="0"/>
              </a:defRPr>
            </a:lvl2pPr>
            <a:lvl3pPr marL="1143000" indent="-228600" eaLnBrk="0" hangingPunct="0">
              <a:defRPr sz="2800">
                <a:solidFill>
                  <a:schemeClr val="tx1"/>
                </a:solidFill>
                <a:latin typeface="Arial Rounded MT Bold" pitchFamily="34" charset="0"/>
              </a:defRPr>
            </a:lvl3pPr>
            <a:lvl4pPr marL="1600200" indent="-228600" eaLnBrk="0" hangingPunct="0">
              <a:defRPr sz="2800">
                <a:solidFill>
                  <a:schemeClr val="tx1"/>
                </a:solidFill>
                <a:latin typeface="Arial Rounded MT Bold" pitchFamily="34" charset="0"/>
              </a:defRPr>
            </a:lvl4pPr>
            <a:lvl5pPr marL="2057400" indent="-228600" eaLnBrk="0" hangingPunct="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eaLnBrk="1" hangingPunct="1"/>
            <a:r>
              <a:rPr lang="en-US" sz="2400" i="1" dirty="0" smtClean="0">
                <a:solidFill>
                  <a:srgbClr val="FFFF00"/>
                </a:solidFill>
              </a:rPr>
              <a:t>11 </a:t>
            </a:r>
            <a:r>
              <a:rPr lang="en-US" sz="2400" i="1" dirty="0">
                <a:solidFill>
                  <a:srgbClr val="FFFF00"/>
                </a:solidFill>
              </a:rPr>
              <a:t>of top 20 come from past 3 decades</a:t>
            </a:r>
          </a:p>
        </p:txBody>
      </p:sp>
    </p:spTree>
    <p:extLst>
      <p:ext uri="{BB962C8B-B14F-4D97-AF65-F5344CB8AC3E}">
        <p14:creationId xmlns:p14="http://schemas.microsoft.com/office/powerpoint/2010/main" val="3571814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Box 1"/>
          <p:cNvSpPr txBox="1">
            <a:spLocks noChangeArrowheads="1"/>
          </p:cNvSpPr>
          <p:nvPr/>
        </p:nvSpPr>
        <p:spPr bwMode="auto">
          <a:xfrm>
            <a:off x="0" y="990600"/>
            <a:ext cx="9067800" cy="7591425"/>
          </a:xfrm>
          <a:prstGeom prst="rect">
            <a:avLst/>
          </a:prstGeom>
          <a:noFill/>
          <a:ln w="9525">
            <a:noFill/>
            <a:miter lim="800000"/>
            <a:headEnd/>
            <a:tailEnd/>
          </a:ln>
        </p:spPr>
        <p:txBody>
          <a:bodyPr>
            <a:spAutoFit/>
          </a:bodyPr>
          <a:lstStyle/>
          <a:p>
            <a:r>
              <a:rPr lang="en-US" sz="2000">
                <a:latin typeface="Courier New" pitchFamily="49" charset="0"/>
                <a:cs typeface="Courier New" pitchFamily="49" charset="0"/>
              </a:rPr>
              <a:t>Climate Stations in Southwestern and south-central MN</a:t>
            </a:r>
          </a:p>
          <a:p>
            <a:r>
              <a:rPr lang="en-US" sz="2000">
                <a:latin typeface="Courier New" pitchFamily="49" charset="0"/>
                <a:cs typeface="Courier New" pitchFamily="49" charset="0"/>
              </a:rPr>
              <a:t>Precipitation for Feb 1, 2012 through Feb 29, 2012</a:t>
            </a:r>
          </a:p>
          <a:p>
            <a:r>
              <a:rPr lang="en-US" sz="2000">
                <a:latin typeface="Courier New" pitchFamily="49" charset="0"/>
                <a:cs typeface="Courier New" pitchFamily="49" charset="0"/>
              </a:rPr>
              <a:t> </a:t>
            </a:r>
          </a:p>
          <a:p>
            <a:r>
              <a:rPr lang="en-US" sz="2000">
                <a:latin typeface="Courier New" pitchFamily="49" charset="0"/>
                <a:cs typeface="Courier New" pitchFamily="49" charset="0"/>
              </a:rPr>
              <a:t>Location     Total Precip   Departure From   Historical</a:t>
            </a:r>
          </a:p>
          <a:p>
            <a:r>
              <a:rPr lang="en-US" sz="2000">
                <a:latin typeface="Courier New" pitchFamily="49" charset="0"/>
                <a:cs typeface="Courier New" pitchFamily="49" charset="0"/>
              </a:rPr>
              <a:t>               (inches)     Normal (inches)  Rank</a:t>
            </a:r>
          </a:p>
          <a:p>
            <a:r>
              <a:rPr lang="en-US" sz="2000">
                <a:latin typeface="Courier New" pitchFamily="49" charset="0"/>
                <a:cs typeface="Courier New" pitchFamily="49" charset="0"/>
              </a:rPr>
              <a:t> </a:t>
            </a:r>
          </a:p>
          <a:p>
            <a:r>
              <a:rPr lang="en-US" sz="2000">
                <a:latin typeface="Courier New" pitchFamily="49" charset="0"/>
                <a:cs typeface="Courier New" pitchFamily="49" charset="0"/>
              </a:rPr>
              <a:t>Lamberton        1.73           +1.22           2</a:t>
            </a:r>
            <a:r>
              <a:rPr lang="en-US" sz="2000" baseline="30000">
                <a:latin typeface="Courier New" pitchFamily="49" charset="0"/>
                <a:cs typeface="Courier New" pitchFamily="49" charset="0"/>
              </a:rPr>
              <a:t>nd</a:t>
            </a:r>
            <a:endParaRPr lang="en-US" sz="2000">
              <a:latin typeface="Courier New" pitchFamily="49" charset="0"/>
              <a:cs typeface="Courier New" pitchFamily="49" charset="0"/>
            </a:endParaRPr>
          </a:p>
          <a:p>
            <a:r>
              <a:rPr lang="en-US" sz="2000">
                <a:latin typeface="Courier New" pitchFamily="49" charset="0"/>
                <a:cs typeface="Courier New" pitchFamily="49" charset="0"/>
              </a:rPr>
              <a:t>Pipestone        1.77           +1.17           5</a:t>
            </a:r>
            <a:r>
              <a:rPr lang="en-US" sz="2000" baseline="30000">
                <a:latin typeface="Courier New" pitchFamily="49" charset="0"/>
                <a:cs typeface="Courier New" pitchFamily="49" charset="0"/>
              </a:rPr>
              <a:t>th</a:t>
            </a:r>
            <a:endParaRPr lang="en-US" sz="2000">
              <a:latin typeface="Courier New" pitchFamily="49" charset="0"/>
              <a:cs typeface="Courier New" pitchFamily="49" charset="0"/>
            </a:endParaRPr>
          </a:p>
          <a:p>
            <a:r>
              <a:rPr lang="en-US" sz="2000">
                <a:latin typeface="Courier New" pitchFamily="49" charset="0"/>
                <a:cs typeface="Courier New" pitchFamily="49" charset="0"/>
              </a:rPr>
              <a:t>Marshall         1.91           +1.17           6</a:t>
            </a:r>
            <a:r>
              <a:rPr lang="en-US" sz="2000" baseline="30000">
                <a:latin typeface="Courier New" pitchFamily="49" charset="0"/>
                <a:cs typeface="Courier New" pitchFamily="49" charset="0"/>
              </a:rPr>
              <a:t>th</a:t>
            </a:r>
            <a:endParaRPr lang="en-US" sz="2000">
              <a:latin typeface="Courier New" pitchFamily="49" charset="0"/>
              <a:cs typeface="Courier New" pitchFamily="49" charset="0"/>
            </a:endParaRPr>
          </a:p>
          <a:p>
            <a:r>
              <a:rPr lang="en-US" sz="2000">
                <a:latin typeface="Courier New" pitchFamily="49" charset="0"/>
                <a:cs typeface="Courier New" pitchFamily="49" charset="0"/>
              </a:rPr>
              <a:t>Lakefield        2.19           +1.67           1</a:t>
            </a:r>
            <a:r>
              <a:rPr lang="en-US" sz="2000" baseline="30000">
                <a:latin typeface="Courier New" pitchFamily="49" charset="0"/>
                <a:cs typeface="Courier New" pitchFamily="49" charset="0"/>
              </a:rPr>
              <a:t>st</a:t>
            </a:r>
            <a:endParaRPr lang="en-US" sz="2000">
              <a:latin typeface="Courier New" pitchFamily="49" charset="0"/>
              <a:cs typeface="Courier New" pitchFamily="49" charset="0"/>
            </a:endParaRPr>
          </a:p>
          <a:p>
            <a:r>
              <a:rPr lang="en-US" sz="2000">
                <a:latin typeface="Courier New" pitchFamily="49" charset="0"/>
                <a:cs typeface="Courier New" pitchFamily="49" charset="0"/>
              </a:rPr>
              <a:t>Windom           2.08           +1.33           4</a:t>
            </a:r>
            <a:r>
              <a:rPr lang="en-US" sz="2000" baseline="30000">
                <a:latin typeface="Courier New" pitchFamily="49" charset="0"/>
                <a:cs typeface="Courier New" pitchFamily="49" charset="0"/>
              </a:rPr>
              <a:t>th</a:t>
            </a:r>
            <a:endParaRPr lang="en-US" sz="2000">
              <a:latin typeface="Courier New" pitchFamily="49" charset="0"/>
              <a:cs typeface="Courier New" pitchFamily="49" charset="0"/>
            </a:endParaRPr>
          </a:p>
          <a:p>
            <a:r>
              <a:rPr lang="en-US" sz="2000">
                <a:latin typeface="Courier New" pitchFamily="49" charset="0"/>
                <a:cs typeface="Courier New" pitchFamily="49" charset="0"/>
              </a:rPr>
              <a:t>Worthington*     2.23           +1.58           1</a:t>
            </a:r>
            <a:r>
              <a:rPr lang="en-US" sz="2000" baseline="30000">
                <a:latin typeface="Courier New" pitchFamily="49" charset="0"/>
                <a:cs typeface="Courier New" pitchFamily="49" charset="0"/>
              </a:rPr>
              <a:t>st</a:t>
            </a:r>
            <a:endParaRPr lang="en-US" sz="2000">
              <a:latin typeface="Courier New" pitchFamily="49" charset="0"/>
              <a:cs typeface="Courier New" pitchFamily="49" charset="0"/>
            </a:endParaRPr>
          </a:p>
          <a:p>
            <a:r>
              <a:rPr lang="en-US" sz="2000">
                <a:latin typeface="Courier New" pitchFamily="49" charset="0"/>
                <a:cs typeface="Courier New" pitchFamily="49" charset="0"/>
              </a:rPr>
              <a:t>St Peter         2.01           +1.36           2</a:t>
            </a:r>
            <a:r>
              <a:rPr lang="en-US" sz="2000" baseline="30000">
                <a:latin typeface="Courier New" pitchFamily="49" charset="0"/>
                <a:cs typeface="Courier New" pitchFamily="49" charset="0"/>
              </a:rPr>
              <a:t>nd</a:t>
            </a:r>
            <a:endParaRPr lang="en-US" sz="2000">
              <a:latin typeface="Courier New" pitchFamily="49" charset="0"/>
              <a:cs typeface="Courier New" pitchFamily="49" charset="0"/>
            </a:endParaRPr>
          </a:p>
          <a:p>
            <a:r>
              <a:rPr lang="en-US" sz="2000">
                <a:latin typeface="Courier New" pitchFamily="49" charset="0"/>
                <a:cs typeface="Courier New" pitchFamily="49" charset="0"/>
              </a:rPr>
              <a:t>Fairmont         2.54           +1.74           5</a:t>
            </a:r>
            <a:r>
              <a:rPr lang="en-US" sz="2000" baseline="30000">
                <a:latin typeface="Courier New" pitchFamily="49" charset="0"/>
                <a:cs typeface="Courier New" pitchFamily="49" charset="0"/>
              </a:rPr>
              <a:t>th</a:t>
            </a:r>
            <a:r>
              <a:rPr lang="en-US" sz="2000">
                <a:latin typeface="Courier New" pitchFamily="49" charset="0"/>
                <a:cs typeface="Courier New" pitchFamily="49" charset="0"/>
              </a:rPr>
              <a:t> </a:t>
            </a:r>
          </a:p>
          <a:p>
            <a:r>
              <a:rPr lang="en-US" sz="2000">
                <a:latin typeface="Courier New" pitchFamily="49" charset="0"/>
                <a:cs typeface="Courier New" pitchFamily="49" charset="0"/>
              </a:rPr>
              <a:t>Waseca           2.09           +1.09          10</a:t>
            </a:r>
            <a:r>
              <a:rPr lang="en-US" sz="2000" baseline="30000">
                <a:latin typeface="Courier New" pitchFamily="49" charset="0"/>
                <a:cs typeface="Courier New" pitchFamily="49" charset="0"/>
              </a:rPr>
              <a:t>th</a:t>
            </a:r>
            <a:r>
              <a:rPr lang="en-US" sz="2000">
                <a:latin typeface="Courier New" pitchFamily="49" charset="0"/>
                <a:cs typeface="Courier New" pitchFamily="49" charset="0"/>
              </a:rPr>
              <a:t> </a:t>
            </a:r>
          </a:p>
          <a:p>
            <a:r>
              <a:rPr lang="en-US" sz="2000">
                <a:latin typeface="Courier New" pitchFamily="49" charset="0"/>
                <a:cs typeface="Courier New" pitchFamily="49" charset="0"/>
              </a:rPr>
              <a:t>Sioux Falls, SD  2.43           +1.80           3</a:t>
            </a:r>
            <a:r>
              <a:rPr lang="en-US" sz="2000" baseline="30000">
                <a:latin typeface="Courier New" pitchFamily="49" charset="0"/>
                <a:cs typeface="Courier New" pitchFamily="49" charset="0"/>
              </a:rPr>
              <a:t>rd</a:t>
            </a:r>
            <a:endParaRPr lang="en-US" sz="2000">
              <a:latin typeface="Courier New" pitchFamily="49" charset="0"/>
              <a:cs typeface="Courier New" pitchFamily="49" charset="0"/>
            </a:endParaRPr>
          </a:p>
          <a:p>
            <a:r>
              <a:rPr lang="en-US" sz="2000">
                <a:latin typeface="Courier New" pitchFamily="49" charset="0"/>
                <a:cs typeface="Courier New" pitchFamily="49" charset="0"/>
              </a:rPr>
              <a:t>Winnebago        2.34           +1.57           5</a:t>
            </a:r>
            <a:r>
              <a:rPr lang="en-US" sz="2000" baseline="30000">
                <a:latin typeface="Courier New" pitchFamily="49" charset="0"/>
                <a:cs typeface="Courier New" pitchFamily="49" charset="0"/>
              </a:rPr>
              <a:t>th</a:t>
            </a:r>
            <a:endParaRPr lang="en-US" sz="2000">
              <a:latin typeface="Courier New" pitchFamily="49" charset="0"/>
              <a:cs typeface="Courier New" pitchFamily="49" charset="0"/>
            </a:endParaRPr>
          </a:p>
          <a:p>
            <a:r>
              <a:rPr lang="en-US" sz="2000">
                <a:latin typeface="Courier New" pitchFamily="49" charset="0"/>
                <a:cs typeface="Courier New" pitchFamily="49" charset="0"/>
              </a:rPr>
              <a:t>Faribault*       2.55           +1.78           1st</a:t>
            </a:r>
          </a:p>
          <a:p>
            <a:endParaRPr lang="en-US" sz="2000">
              <a:latin typeface="Courier New" pitchFamily="49" charset="0"/>
              <a:cs typeface="Courier New" pitchFamily="49" charset="0"/>
            </a:endParaRPr>
          </a:p>
          <a:p>
            <a:endParaRPr lang="en-US" sz="2000" baseline="30000">
              <a:latin typeface="Courier New" pitchFamily="49" charset="0"/>
              <a:cs typeface="Courier New" pitchFamily="49" charset="0"/>
            </a:endParaRPr>
          </a:p>
          <a:p>
            <a:endParaRPr lang="en-US" sz="2000">
              <a:latin typeface="Courier New" pitchFamily="49" charset="0"/>
              <a:cs typeface="Courier New" pitchFamily="49" charset="0"/>
            </a:endParaRPr>
          </a:p>
          <a:p>
            <a:r>
              <a:rPr lang="en-US" sz="2000" baseline="30000">
                <a:latin typeface="Courier New" pitchFamily="49" charset="0"/>
                <a:cs typeface="Courier New" pitchFamily="49" charset="0"/>
              </a:rPr>
              <a:t> </a:t>
            </a:r>
            <a:endParaRPr lang="en-US" sz="2000">
              <a:latin typeface="Courier New" pitchFamily="49" charset="0"/>
              <a:cs typeface="Courier New" pitchFamily="49" charset="0"/>
            </a:endParaRPr>
          </a:p>
          <a:p>
            <a:r>
              <a:rPr lang="en-US" b="1">
                <a:latin typeface="Calibri" pitchFamily="34" charset="0"/>
              </a:rPr>
              <a:t> </a:t>
            </a:r>
            <a:endParaRPr lang="en-US">
              <a:latin typeface="Calibri" pitchFamily="34" charset="0"/>
            </a:endParaRPr>
          </a:p>
          <a:p>
            <a:r>
              <a:rPr lang="en-US" b="1">
                <a:latin typeface="Calibri" pitchFamily="34" charset="0"/>
              </a:rPr>
              <a:t>          </a:t>
            </a:r>
            <a:endParaRPr lang="en-US">
              <a:latin typeface="Calibri" pitchFamily="34" charset="0"/>
            </a:endParaRPr>
          </a:p>
          <a:p>
            <a:endParaRPr lang="en-US">
              <a:latin typeface="Calibri" pitchFamily="34" charset="0"/>
            </a:endParaRPr>
          </a:p>
        </p:txBody>
      </p:sp>
      <p:sp>
        <p:nvSpPr>
          <p:cNvPr id="2" name="TextBox 1"/>
          <p:cNvSpPr txBox="1"/>
          <p:nvPr/>
        </p:nvSpPr>
        <p:spPr>
          <a:xfrm>
            <a:off x="533400" y="381000"/>
            <a:ext cx="8382000" cy="461665"/>
          </a:xfrm>
          <a:prstGeom prst="rect">
            <a:avLst/>
          </a:prstGeom>
          <a:noFill/>
        </p:spPr>
        <p:txBody>
          <a:bodyPr wrap="square" rtlCol="0">
            <a:spAutoFit/>
          </a:bodyPr>
          <a:lstStyle/>
          <a:p>
            <a:pPr algn="ctr"/>
            <a:r>
              <a:rPr lang="en-US" sz="2400" i="1" dirty="0" smtClean="0"/>
              <a:t>A Good Start, But Much More Rain Needed</a:t>
            </a:r>
            <a:endParaRPr lang="en-US" sz="2400" i="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TotalTime>
  <Words>344</Words>
  <Application>Microsoft Office PowerPoint</Application>
  <PresentationFormat>On-screen Show (4:3)</PresentationFormat>
  <Paragraphs>79</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ranking and distribution of mean daily temperature over the past 14 heating seasons (Nov-Mar) in MN: 1=warmest</dc:title>
  <dc:creator>Mark W Seeley</dc:creator>
  <cp:lastModifiedBy>Mark W Seeley</cp:lastModifiedBy>
  <cp:revision>101</cp:revision>
  <cp:lastPrinted>2011-12-13T20:52:33Z</cp:lastPrinted>
  <dcterms:created xsi:type="dcterms:W3CDTF">2011-12-12T22:52:55Z</dcterms:created>
  <dcterms:modified xsi:type="dcterms:W3CDTF">2012-04-02T16:33:02Z</dcterms:modified>
</cp:coreProperties>
</file>