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5" r:id="rId4"/>
    <p:sldId id="266" r:id="rId5"/>
    <p:sldId id="272" r:id="rId6"/>
    <p:sldId id="267" r:id="rId7"/>
    <p:sldId id="268" r:id="rId8"/>
    <p:sldId id="259" r:id="rId9"/>
    <p:sldId id="263" r:id="rId10"/>
    <p:sldId id="273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CC0000"/>
    <a:srgbClr val="FF3300"/>
    <a:srgbClr val="00763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3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4/2/2012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4/2/2012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4/2/2012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4/2/2012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4/2/2012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F51BD-1D70-4C54-B00A-9B28B5476B3E}" type="datetimeFigureOut">
              <a:rPr lang="en-US" smtClean="0"/>
              <a:pPr/>
              <a:t>4/2/2012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F51BD-1D70-4C54-B00A-9B28B5476B3E}" type="datetimeFigureOut">
              <a:rPr lang="en-US" smtClean="0"/>
              <a:pPr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76DCC-A6E9-48F3-9A45-0283C8FB24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3352800"/>
            <a:ext cx="3429000" cy="22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914400" y="1981200"/>
            <a:ext cx="7620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.. abnormally dry and/or unusually warm weather sufficiently prolonged for the corresponding deficiency of water to cause a "serious hydrologic imbalance"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914400"/>
            <a:ext cx="617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Minnesota Drought 2012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3505200"/>
            <a:ext cx="43434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635"/>
                </a:solidFill>
              </a:rPr>
              <a:t>Greg Spoden</a:t>
            </a:r>
          </a:p>
          <a:p>
            <a:r>
              <a:rPr lang="en-US" dirty="0" smtClean="0">
                <a:solidFill>
                  <a:srgbClr val="007635"/>
                </a:solidFill>
              </a:rPr>
              <a:t>State Climatology Office</a:t>
            </a:r>
          </a:p>
          <a:p>
            <a:r>
              <a:rPr lang="en-US" dirty="0" smtClean="0">
                <a:solidFill>
                  <a:srgbClr val="007635"/>
                </a:solidFill>
              </a:rPr>
              <a:t>Minnesota DNR </a:t>
            </a:r>
          </a:p>
          <a:p>
            <a:r>
              <a:rPr lang="en-US" dirty="0" smtClean="0">
                <a:solidFill>
                  <a:srgbClr val="007635"/>
                </a:solidFill>
              </a:rPr>
              <a:t>Division of Ecological and Water Resources</a:t>
            </a:r>
          </a:p>
          <a:p>
            <a:endParaRPr lang="en-US" dirty="0">
              <a:solidFill>
                <a:srgbClr val="007635"/>
              </a:solidFill>
            </a:endParaRPr>
          </a:p>
          <a:p>
            <a:r>
              <a:rPr lang="en-US" sz="1400" dirty="0" smtClean="0">
                <a:solidFill>
                  <a:srgbClr val="007635"/>
                </a:solidFill>
              </a:rPr>
              <a:t>April 2, 2012</a:t>
            </a:r>
            <a:endParaRPr lang="en-US" sz="1400" dirty="0">
              <a:solidFill>
                <a:srgbClr val="007635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393" y="838200"/>
            <a:ext cx="8905217" cy="518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685800"/>
            <a:ext cx="77724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Without ample, widespread precipitation during the spring, </a:t>
            </a:r>
            <a:r>
              <a:rPr lang="en-US" sz="2400" b="1" dirty="0" smtClean="0"/>
              <a:t>Minnesota will face a number of drought-related issues during the 2012 growing season</a:t>
            </a:r>
            <a:r>
              <a:rPr lang="en-US" sz="2400" dirty="0" smtClean="0"/>
              <a:t>. The drought situation will become rapidly apparent in the spring in the form of: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wildfire potential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deficient soil moisture supplies </a:t>
            </a:r>
            <a:r>
              <a:rPr lang="en-US" sz="1600" dirty="0" smtClean="0"/>
              <a:t>(agriculture, horticulture)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low water levels in wetlands, lakes, and rivers</a:t>
            </a:r>
          </a:p>
          <a:p>
            <a:r>
              <a:rPr lang="en-US" sz="2400" dirty="0" smtClean="0"/>
              <a:t>  </a:t>
            </a:r>
            <a:r>
              <a:rPr lang="en-US" sz="1600" dirty="0" smtClean="0"/>
              <a:t>(recreation, agriculture, some water supplies, pollution dispersal)</a:t>
            </a:r>
          </a:p>
          <a:p>
            <a:pPr>
              <a:buFont typeface="Arial" pitchFamily="34" charset="0"/>
              <a:buChar char="•"/>
            </a:pPr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>
                <a:solidFill>
                  <a:srgbClr val="0070C0"/>
                </a:solidFill>
              </a:rPr>
              <a:t>Greg Spoden, 651-296-4214, gregory.spoden@state.mn.us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droughtmonitor.unl.edu/pics/mn_d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04800"/>
            <a:ext cx="8446342" cy="62780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228600"/>
            <a:ext cx="88392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Drought Severity Classification</a:t>
            </a:r>
          </a:p>
          <a:p>
            <a:endParaRPr lang="en-US" dirty="0"/>
          </a:p>
          <a:p>
            <a:r>
              <a:rPr lang="en-US" sz="2400" b="1" dirty="0" smtClean="0">
                <a:solidFill>
                  <a:srgbClr val="C00000"/>
                </a:solidFill>
              </a:rPr>
              <a:t>Five Key Indicators</a:t>
            </a:r>
          </a:p>
          <a:p>
            <a:endParaRPr lang="en-US" dirty="0"/>
          </a:p>
          <a:p>
            <a:pPr lvl="1"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Palmer Drought Index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CPC Soil Moisture Model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USGS Weekly </a:t>
            </a:r>
            <a:r>
              <a:rPr lang="en-US" dirty="0" err="1" smtClean="0"/>
              <a:t>Streamflow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Standardized Precipitation Index</a:t>
            </a:r>
          </a:p>
          <a:p>
            <a:pPr lvl="1"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Short (1 - 3 month) and Long-term (6 – 60 month) Drought Indicator Blends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r>
              <a:rPr lang="en-US" sz="2400" b="1" dirty="0" smtClean="0">
                <a:solidFill>
                  <a:srgbClr val="C00000"/>
                </a:solidFill>
              </a:rPr>
              <a:t>Supplementary Indicators</a:t>
            </a:r>
          </a:p>
          <a:p>
            <a:endParaRPr lang="en-US" dirty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USDA/NASS Topsoil Moisture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Keetch-Byram</a:t>
            </a:r>
            <a:r>
              <a:rPr lang="en-US" dirty="0" smtClean="0"/>
              <a:t> Drought Index (KBDI)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NOAA/NESDIS satellite Vegetation Health Indices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rgbClr val="C00000"/>
                </a:solidFill>
              </a:rPr>
              <a:t>Reality Check</a:t>
            </a:r>
          </a:p>
          <a:p>
            <a:endParaRPr lang="en-US" dirty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Maps are tweaked to reflect real-world conditions reported by contributors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533400"/>
            <a:ext cx="777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U.S. Drought Monitor Impacts by Category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295400"/>
            <a:ext cx="7620000" cy="110799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D0 – Abnormally Dry</a:t>
            </a:r>
            <a:endParaRPr lang="en-US" sz="1400" b="1" dirty="0" smtClean="0"/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Going into drought: short-term dryness slowing planting, growth of crops or pastures. Coming out of drought: some lingering water deficits;  pastures or crops not fully recovered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2438400"/>
            <a:ext cx="7620000" cy="86177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/>
              <a:t>D1 – Moderate Drought  </a:t>
            </a:r>
            <a:r>
              <a:rPr lang="en-US" b="1" smtClean="0"/>
              <a:t>(90% </a:t>
            </a:r>
            <a:r>
              <a:rPr lang="en-US" b="1" dirty="0" smtClean="0"/>
              <a:t>of Minnesota at D1 or D2)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 Some damage to crops, pastures; streams, reservoirs, or wells low, some water shortages developing or imminent; voluntary water-use restrictions requested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762000" y="3352800"/>
            <a:ext cx="7620000" cy="92333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/>
              <a:t>D2 – Severe Drought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sz="1600" dirty="0" smtClean="0"/>
              <a:t>Some damage to crops, pastures; streams, reservoirs, or wells low, some water shortages developing or imminent; voluntary water-use restrictions requested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762000" y="4343400"/>
            <a:ext cx="7620000" cy="646331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D3 – Extreme Drought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sz="1600" dirty="0" smtClean="0">
                <a:solidFill>
                  <a:schemeClr val="bg1"/>
                </a:solidFill>
              </a:rPr>
              <a:t>Major crop/pasture losses;  widespread water shortages or restrictions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5029200"/>
            <a:ext cx="7620000" cy="923330"/>
          </a:xfrm>
          <a:prstGeom prst="rect">
            <a:avLst/>
          </a:prstGeom>
          <a:solidFill>
            <a:srgbClr val="990033"/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D4 – Exceptional Drought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 Exceptional and widespread crop/pasture losses; shortages of water in reservoirs, streams, and wells creating water emergencies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droughtmonitor.unl.edu/pics/mn_d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1" y="289333"/>
            <a:ext cx="8348336" cy="62051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climate.umn.edu/img/journal/drought_2011/p20110726-20111128d_bigge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04800"/>
            <a:ext cx="5235575" cy="61039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climate.umn.edu/img/journal/drought_2011/p20110726-20111128r_bigge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304800"/>
            <a:ext cx="5165725" cy="61039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climate.umn.edu/img/journal/drought_2012/p20120201-20120229d_bigge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81000"/>
            <a:ext cx="5264784" cy="61337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climate.umn.edu/img/journal/drought_2012/p20110801-20120229d_bigge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28600"/>
            <a:ext cx="5334000" cy="6214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351</Words>
  <Application>Microsoft Office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MN Dept Of Natural Resources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 Spoden</dc:creator>
  <cp:lastModifiedBy>Greg Spoden</cp:lastModifiedBy>
  <cp:revision>32</cp:revision>
  <dcterms:created xsi:type="dcterms:W3CDTF">2012-03-13T20:22:17Z</dcterms:created>
  <dcterms:modified xsi:type="dcterms:W3CDTF">2012-04-02T14:13:16Z</dcterms:modified>
</cp:coreProperties>
</file>