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8"/>
  </p:notesMasterIdLst>
  <p:handoutMasterIdLst>
    <p:handoutMasterId r:id="rId9"/>
  </p:handoutMasterIdLst>
  <p:sldIdLst>
    <p:sldId id="537" r:id="rId2"/>
    <p:sldId id="551" r:id="rId3"/>
    <p:sldId id="542" r:id="rId4"/>
    <p:sldId id="547" r:id="rId5"/>
    <p:sldId id="549" r:id="rId6"/>
    <p:sldId id="552" r:id="rId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BE"/>
    <a:srgbClr val="FFFF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3" autoAdjust="0"/>
  </p:normalViewPr>
  <p:slideViewPr>
    <p:cSldViewPr>
      <p:cViewPr>
        <p:scale>
          <a:sx n="75" d="100"/>
          <a:sy n="75" d="100"/>
        </p:scale>
        <p:origin x="-102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6" y="294"/>
    </p:cViewPr>
  </p:notesTextViewPr>
  <p:sorterViewPr>
    <p:cViewPr>
      <p:scale>
        <a:sx n="66" d="100"/>
        <a:sy n="66" d="100"/>
      </p:scale>
      <p:origin x="0" y="21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062288" cy="441325"/>
          </a:xfrm>
          <a:prstGeom prst="rect">
            <a:avLst/>
          </a:prstGeom>
          <a:noFill/>
          <a:ln w="9525">
            <a:noFill/>
            <a:miter lim="800000"/>
            <a:headEnd/>
            <a:tailEnd/>
          </a:ln>
          <a:effectLst/>
        </p:spPr>
        <p:txBody>
          <a:bodyPr vert="horz" wrap="square" lIns="87927" tIns="43964" rIns="87927" bIns="43964" numCol="1" anchor="t" anchorCtr="0" compatLnSpc="1">
            <a:prstTxWarp prst="textNoShape">
              <a:avLst/>
            </a:prstTxWarp>
          </a:bodyPr>
          <a:lstStyle>
            <a:lvl1pPr defTabSz="878948" eaLnBrk="0" hangingPunct="0">
              <a:defRPr sz="1200"/>
            </a:lvl1pPr>
          </a:lstStyle>
          <a:p>
            <a:pPr>
              <a:defRPr/>
            </a:pPr>
            <a:endParaRPr lang="en-US"/>
          </a:p>
        </p:txBody>
      </p:sp>
      <p:sp>
        <p:nvSpPr>
          <p:cNvPr id="232451" name="Rectangle 3"/>
          <p:cNvSpPr>
            <a:spLocks noGrp="1" noChangeArrowheads="1"/>
          </p:cNvSpPr>
          <p:nvPr>
            <p:ph type="dt" sz="quarter" idx="1"/>
          </p:nvPr>
        </p:nvSpPr>
        <p:spPr bwMode="auto">
          <a:xfrm>
            <a:off x="3935413" y="0"/>
            <a:ext cx="3062287" cy="441325"/>
          </a:xfrm>
          <a:prstGeom prst="rect">
            <a:avLst/>
          </a:prstGeom>
          <a:noFill/>
          <a:ln w="9525">
            <a:noFill/>
            <a:miter lim="800000"/>
            <a:headEnd/>
            <a:tailEnd/>
          </a:ln>
          <a:effectLst/>
        </p:spPr>
        <p:txBody>
          <a:bodyPr vert="horz" wrap="square" lIns="87927" tIns="43964" rIns="87927" bIns="43964" numCol="1" anchor="t" anchorCtr="0" compatLnSpc="1">
            <a:prstTxWarp prst="textNoShape">
              <a:avLst/>
            </a:prstTxWarp>
          </a:bodyPr>
          <a:lstStyle>
            <a:lvl1pPr algn="r" defTabSz="878948" eaLnBrk="0" hangingPunct="0">
              <a:defRPr sz="1200"/>
            </a:lvl1pPr>
          </a:lstStyle>
          <a:p>
            <a:pPr>
              <a:defRPr/>
            </a:pPr>
            <a:endParaRPr lang="en-US"/>
          </a:p>
        </p:txBody>
      </p:sp>
      <p:sp>
        <p:nvSpPr>
          <p:cNvPr id="232452" name="Rectangle 4"/>
          <p:cNvSpPr>
            <a:spLocks noGrp="1" noChangeArrowheads="1"/>
          </p:cNvSpPr>
          <p:nvPr>
            <p:ph type="ftr" sz="quarter" idx="2"/>
          </p:nvPr>
        </p:nvSpPr>
        <p:spPr bwMode="auto">
          <a:xfrm>
            <a:off x="0" y="8829675"/>
            <a:ext cx="3062288" cy="441325"/>
          </a:xfrm>
          <a:prstGeom prst="rect">
            <a:avLst/>
          </a:prstGeom>
          <a:noFill/>
          <a:ln w="9525">
            <a:noFill/>
            <a:miter lim="800000"/>
            <a:headEnd/>
            <a:tailEnd/>
          </a:ln>
          <a:effectLst/>
        </p:spPr>
        <p:txBody>
          <a:bodyPr vert="horz" wrap="square" lIns="87927" tIns="43964" rIns="87927" bIns="43964" numCol="1" anchor="b" anchorCtr="0" compatLnSpc="1">
            <a:prstTxWarp prst="textNoShape">
              <a:avLst/>
            </a:prstTxWarp>
          </a:bodyPr>
          <a:lstStyle>
            <a:lvl1pPr defTabSz="878948" eaLnBrk="0" hangingPunct="0">
              <a:defRPr sz="1200"/>
            </a:lvl1pPr>
          </a:lstStyle>
          <a:p>
            <a:pPr>
              <a:defRPr/>
            </a:pPr>
            <a:endParaRPr lang="en-US"/>
          </a:p>
        </p:txBody>
      </p:sp>
      <p:sp>
        <p:nvSpPr>
          <p:cNvPr id="232453" name="Rectangle 5"/>
          <p:cNvSpPr>
            <a:spLocks noGrp="1" noChangeArrowheads="1"/>
          </p:cNvSpPr>
          <p:nvPr>
            <p:ph type="sldNum" sz="quarter" idx="3"/>
          </p:nvPr>
        </p:nvSpPr>
        <p:spPr bwMode="auto">
          <a:xfrm>
            <a:off x="3935413" y="8829675"/>
            <a:ext cx="3062287" cy="441325"/>
          </a:xfrm>
          <a:prstGeom prst="rect">
            <a:avLst/>
          </a:prstGeom>
          <a:noFill/>
          <a:ln w="9525">
            <a:noFill/>
            <a:miter lim="800000"/>
            <a:headEnd/>
            <a:tailEnd/>
          </a:ln>
          <a:effectLst/>
        </p:spPr>
        <p:txBody>
          <a:bodyPr vert="horz" wrap="square" lIns="87927" tIns="43964" rIns="87927" bIns="43964" numCol="1" anchor="b" anchorCtr="0" compatLnSpc="1">
            <a:prstTxWarp prst="textNoShape">
              <a:avLst/>
            </a:prstTxWarp>
          </a:bodyPr>
          <a:lstStyle>
            <a:lvl1pPr algn="r" defTabSz="878948" eaLnBrk="0" hangingPunct="0">
              <a:defRPr sz="1200"/>
            </a:lvl1pPr>
          </a:lstStyle>
          <a:p>
            <a:pPr>
              <a:defRPr/>
            </a:pPr>
            <a:fld id="{AE54FCFD-298A-4DE9-A600-64A273FCB0D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3713" cy="46196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defTabSz="929627" eaLnBrk="1" hangingPunct="1">
              <a:defRPr sz="1300"/>
            </a:lvl1pPr>
          </a:lstStyle>
          <a:p>
            <a:pPr>
              <a:defRPr/>
            </a:pPr>
            <a:endParaRPr lang="en-US"/>
          </a:p>
        </p:txBody>
      </p:sp>
      <p:sp>
        <p:nvSpPr>
          <p:cNvPr id="20483" name="Rectangle 3"/>
          <p:cNvSpPr>
            <a:spLocks noGrp="1" noChangeArrowheads="1"/>
          </p:cNvSpPr>
          <p:nvPr>
            <p:ph type="dt" idx="1"/>
          </p:nvPr>
        </p:nvSpPr>
        <p:spPr bwMode="auto">
          <a:xfrm>
            <a:off x="3962400" y="0"/>
            <a:ext cx="3033713" cy="46196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defTabSz="929627" eaLnBrk="1" hangingPunct="1">
              <a:defRPr sz="13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35500" cy="34766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0088" y="4403725"/>
            <a:ext cx="5597525" cy="417036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7450"/>
            <a:ext cx="3033713" cy="461963"/>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defTabSz="929627" eaLnBrk="1" hangingPunct="1">
              <a:defRPr sz="1300"/>
            </a:lvl1pPr>
          </a:lstStyle>
          <a:p>
            <a:pPr>
              <a:defRPr/>
            </a:pPr>
            <a:endParaRPr lang="en-US"/>
          </a:p>
        </p:txBody>
      </p:sp>
      <p:sp>
        <p:nvSpPr>
          <p:cNvPr id="20487" name="Rectangle 7"/>
          <p:cNvSpPr>
            <a:spLocks noGrp="1" noChangeArrowheads="1"/>
          </p:cNvSpPr>
          <p:nvPr>
            <p:ph type="sldNum" sz="quarter" idx="5"/>
          </p:nvPr>
        </p:nvSpPr>
        <p:spPr bwMode="auto">
          <a:xfrm>
            <a:off x="3962400" y="8807450"/>
            <a:ext cx="3033713" cy="461963"/>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defTabSz="929627" eaLnBrk="1" hangingPunct="1">
              <a:defRPr sz="1300"/>
            </a:lvl1pPr>
          </a:lstStyle>
          <a:p>
            <a:pPr>
              <a:defRPr/>
            </a:pPr>
            <a:fld id="{1821BFF6-16E1-4635-BD81-3264708702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DNR summarizes the climatic,</a:t>
            </a:r>
            <a:r>
              <a:rPr lang="en-US" baseline="0" dirty="0" smtClean="0"/>
              <a:t> surface and groundwater resources on a monthly basis using information from a variety of sources.</a:t>
            </a:r>
            <a:endParaRPr lang="en-US" dirty="0"/>
          </a:p>
        </p:txBody>
      </p:sp>
      <p:sp>
        <p:nvSpPr>
          <p:cNvPr id="4" name="Slide Number Placeholder 3"/>
          <p:cNvSpPr>
            <a:spLocks noGrp="1"/>
          </p:cNvSpPr>
          <p:nvPr>
            <p:ph type="sldNum" sz="quarter" idx="10"/>
          </p:nvPr>
        </p:nvSpPr>
        <p:spPr/>
        <p:txBody>
          <a:bodyPr/>
          <a:lstStyle/>
          <a:p>
            <a:pPr>
              <a:defRPr/>
            </a:pPr>
            <a:fld id="{1821BFF6-16E1-4635-BD81-32647087022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conditions across the state are based on indicator</a:t>
            </a:r>
            <a:r>
              <a:rPr lang="en-US" baseline="0" dirty="0" smtClean="0"/>
              <a:t> wells in various ground water resources.  Shape of the markers indicate the aquifer type and colors from darker to lighter colors show the current conditions compared to historical data for this time of year.  Generally, based on the state indicator </a:t>
            </a:r>
            <a:r>
              <a:rPr lang="en-US" baseline="0" dirty="0" smtClean="0"/>
              <a:t>wells, </a:t>
            </a:r>
            <a:r>
              <a:rPr lang="en-US" baseline="0" dirty="0" smtClean="0"/>
              <a:t>conditions </a:t>
            </a:r>
            <a:r>
              <a:rPr lang="en-US" baseline="0" dirty="0" smtClean="0"/>
              <a:t>show a slight </a:t>
            </a:r>
            <a:r>
              <a:rPr lang="en-US" baseline="0" dirty="0" smtClean="0"/>
              <a:t>tendency towards lower levels compared to the March – April meeting. </a:t>
            </a:r>
            <a:endParaRPr lang="en-US" dirty="0"/>
          </a:p>
        </p:txBody>
      </p:sp>
      <p:sp>
        <p:nvSpPr>
          <p:cNvPr id="4" name="Slide Number Placeholder 3"/>
          <p:cNvSpPr>
            <a:spLocks noGrp="1"/>
          </p:cNvSpPr>
          <p:nvPr>
            <p:ph type="sldNum" sz="quarter" idx="10"/>
          </p:nvPr>
        </p:nvSpPr>
        <p:spPr/>
        <p:txBody>
          <a:bodyPr/>
          <a:lstStyle/>
          <a:p>
            <a:pPr>
              <a:defRPr/>
            </a:pPr>
            <a:fld id="{1821BFF6-16E1-4635-BD81-32647087022E}"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 wells </a:t>
            </a:r>
            <a:r>
              <a:rPr lang="en-US" dirty="0" smtClean="0"/>
              <a:t>measured in the shallower</a:t>
            </a:r>
            <a:r>
              <a:rPr lang="en-US" baseline="0" dirty="0" smtClean="0"/>
              <a:t> aquifers </a:t>
            </a:r>
            <a:r>
              <a:rPr lang="en-US" dirty="0" smtClean="0"/>
              <a:t>within </a:t>
            </a:r>
            <a:r>
              <a:rPr lang="en-US" dirty="0" smtClean="0"/>
              <a:t>the 11 County</a:t>
            </a:r>
            <a:r>
              <a:rPr lang="en-US" baseline="0" dirty="0" smtClean="0"/>
              <a:t> Metro Area </a:t>
            </a:r>
            <a:r>
              <a:rPr lang="en-US" baseline="0" dirty="0" smtClean="0"/>
              <a:t>are within </a:t>
            </a:r>
            <a:r>
              <a:rPr lang="en-US" baseline="0" dirty="0" smtClean="0"/>
              <a:t>the normal range.  Some of the locations considered bedrock aquifers wells continue to show water levels in decline. Many of these deeper bedrock wells reflect the deeper regional system that’s </a:t>
            </a:r>
            <a:r>
              <a:rPr lang="en-US" baseline="0" dirty="0" smtClean="0"/>
              <a:t>continued to decline </a:t>
            </a:r>
            <a:r>
              <a:rPr lang="en-US" baseline="0" dirty="0" smtClean="0"/>
              <a:t>over recent years.</a:t>
            </a:r>
            <a:endParaRPr lang="en-US" dirty="0"/>
          </a:p>
        </p:txBody>
      </p:sp>
      <p:sp>
        <p:nvSpPr>
          <p:cNvPr id="4" name="Slide Number Placeholder 3"/>
          <p:cNvSpPr>
            <a:spLocks noGrp="1"/>
          </p:cNvSpPr>
          <p:nvPr>
            <p:ph type="sldNum" sz="quarter" idx="10"/>
          </p:nvPr>
        </p:nvSpPr>
        <p:spPr/>
        <p:txBody>
          <a:bodyPr/>
          <a:lstStyle/>
          <a:p>
            <a:pPr>
              <a:defRPr/>
            </a:pPr>
            <a:fld id="{1821BFF6-16E1-4635-BD81-32647087022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two dozen indicator lakes across the state show generally lower than normal for  the northwest reflecting the current drought index, normal or above in north central and northeast areas that received the heavy rains in June and mixed levels across the southern part of the state.</a:t>
            </a:r>
            <a:endParaRPr lang="en-US" dirty="0"/>
          </a:p>
        </p:txBody>
      </p:sp>
      <p:sp>
        <p:nvSpPr>
          <p:cNvPr id="4" name="Slide Number Placeholder 3"/>
          <p:cNvSpPr>
            <a:spLocks noGrp="1"/>
          </p:cNvSpPr>
          <p:nvPr>
            <p:ph type="sldNum" sz="quarter" idx="10"/>
          </p:nvPr>
        </p:nvSpPr>
        <p:spPr/>
        <p:txBody>
          <a:bodyPr/>
          <a:lstStyle/>
          <a:p>
            <a:pPr>
              <a:defRPr/>
            </a:pPr>
            <a:fld id="{1821BFF6-16E1-4635-BD81-32647087022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Stream flow conditions are based</a:t>
            </a:r>
            <a:r>
              <a:rPr lang="en-US" baseline="0" dirty="0" smtClean="0"/>
              <a:t> on USGS and DNR watershed indicator gages across the state.  Comparing current conditions to </a:t>
            </a:r>
            <a:r>
              <a:rPr lang="en-US" baseline="0" dirty="0" smtClean="0"/>
              <a:t>historical July data, flows are </a:t>
            </a:r>
            <a:r>
              <a:rPr lang="en-US" baseline="0" dirty="0" smtClean="0"/>
              <a:t>higher than normal flows in the north central and eastern part of the </a:t>
            </a:r>
            <a:r>
              <a:rPr lang="en-US" baseline="0" dirty="0" smtClean="0"/>
              <a:t>state, below </a:t>
            </a:r>
            <a:r>
              <a:rPr lang="en-US" baseline="0" dirty="0" smtClean="0"/>
              <a:t>normal in the Northwest and Southeast as indicated by the Drought Index and generally normal in the rest of the state .  </a:t>
            </a:r>
            <a:r>
              <a:rPr lang="en-US" dirty="0" smtClean="0"/>
              <a:t>The</a:t>
            </a:r>
            <a:r>
              <a:rPr lang="en-US" baseline="0" dirty="0" smtClean="0"/>
              <a:t> USGS will provide further details on this in their presentation.</a:t>
            </a:r>
            <a:endParaRPr lang="en-US" dirty="0"/>
          </a:p>
        </p:txBody>
      </p:sp>
      <p:sp>
        <p:nvSpPr>
          <p:cNvPr id="4" name="Slide Number Placeholder 3"/>
          <p:cNvSpPr>
            <a:spLocks noGrp="1"/>
          </p:cNvSpPr>
          <p:nvPr>
            <p:ph type="sldNum" sz="quarter" idx="10"/>
          </p:nvPr>
        </p:nvSpPr>
        <p:spPr/>
        <p:txBody>
          <a:bodyPr/>
          <a:lstStyle/>
          <a:p>
            <a:pPr>
              <a:defRPr/>
            </a:pPr>
            <a:fld id="{1821BFF6-16E1-4635-BD81-32647087022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a:t>
            </a:r>
            <a:r>
              <a:rPr lang="en-US" baseline="0" dirty="0" smtClean="0"/>
              <a:t> groundwater levels are variable throughout the state, </a:t>
            </a:r>
            <a:r>
              <a:rPr lang="en-US" baseline="0" dirty="0" smtClean="0"/>
              <a:t>many reflect normal conditions however some are showing signs of stress higher </a:t>
            </a:r>
            <a:r>
              <a:rPr lang="en-US" baseline="0" dirty="0" smtClean="0"/>
              <a:t>use areas.</a:t>
            </a:r>
          </a:p>
          <a:p>
            <a:r>
              <a:rPr lang="en-US" baseline="0" dirty="0" smtClean="0"/>
              <a:t>Lakes across the state for the most part did not receive the normal spring </a:t>
            </a:r>
            <a:r>
              <a:rPr lang="en-US" baseline="0" dirty="0" smtClean="0"/>
              <a:t>run off,  </a:t>
            </a:r>
            <a:r>
              <a:rPr lang="en-US" baseline="0" dirty="0" smtClean="0"/>
              <a:t>but </a:t>
            </a:r>
            <a:r>
              <a:rPr lang="en-US" baseline="0" dirty="0" smtClean="0"/>
              <a:t>many </a:t>
            </a:r>
            <a:r>
              <a:rPr lang="en-US" baseline="0" dirty="0" smtClean="0"/>
              <a:t>did receive significant amount </a:t>
            </a:r>
            <a:r>
              <a:rPr lang="en-US" baseline="0" dirty="0" smtClean="0"/>
              <a:t>s of </a:t>
            </a:r>
            <a:r>
              <a:rPr lang="en-US" baseline="0" dirty="0" smtClean="0"/>
              <a:t>water from </a:t>
            </a:r>
            <a:r>
              <a:rPr lang="en-US" baseline="0" dirty="0" smtClean="0"/>
              <a:t>June </a:t>
            </a:r>
            <a:r>
              <a:rPr lang="en-US" baseline="0" dirty="0" smtClean="0"/>
              <a:t>storms.</a:t>
            </a:r>
          </a:p>
          <a:p>
            <a:r>
              <a:rPr lang="en-US" baseline="0" dirty="0" smtClean="0"/>
              <a:t>Stream flow conditions closely follow the climatic pattern as described in the drought monitor map with low flows in the northwest and southern part of the state and normal to higher than normal flows in the central </a:t>
            </a:r>
            <a:r>
              <a:rPr lang="en-US" baseline="0" smtClean="0"/>
              <a:t>and northeast.</a:t>
            </a:r>
            <a:endParaRPr lang="en-US" baseline="0" dirty="0" smtClean="0"/>
          </a:p>
          <a:p>
            <a:endParaRPr lang="en-US" baseline="0" dirty="0" smtClean="0"/>
          </a:p>
          <a:p>
            <a:r>
              <a:rPr lang="en-US" baseline="0" dirty="0" smtClean="0"/>
              <a:t>DNR will be providing a Monthly Hydrologic Conditions Report that summarize the past months water resources throughout the open water season and will be available usually within the first week </a:t>
            </a:r>
            <a:r>
              <a:rPr lang="en-US" baseline="0" dirty="0" smtClean="0"/>
              <a:t>after </a:t>
            </a:r>
            <a:r>
              <a:rPr lang="en-US" baseline="0" dirty="0" smtClean="0"/>
              <a:t>the past month at the above link or also from the drought informational web </a:t>
            </a:r>
            <a:r>
              <a:rPr lang="en-US" baseline="0" dirty="0" smtClean="0"/>
              <a:t>page.</a:t>
            </a:r>
            <a:endParaRPr lang="en-US" dirty="0"/>
          </a:p>
        </p:txBody>
      </p:sp>
      <p:sp>
        <p:nvSpPr>
          <p:cNvPr id="4" name="Slide Number Placeholder 3"/>
          <p:cNvSpPr>
            <a:spLocks noGrp="1"/>
          </p:cNvSpPr>
          <p:nvPr>
            <p:ph type="sldNum" sz="quarter" idx="10"/>
          </p:nvPr>
        </p:nvSpPr>
        <p:spPr/>
        <p:txBody>
          <a:bodyPr/>
          <a:lstStyle/>
          <a:p>
            <a:pPr>
              <a:defRPr/>
            </a:pPr>
            <a:fld id="{1821BFF6-16E1-4635-BD81-32647087022E}"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B3149401-46F8-4671-AB18-4A3285BBDF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E191E5AE-8A83-487B-B9A6-4000748C37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EF4C923D-DCB2-472A-B61D-F53963E581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DF3684B-3329-408C-8C86-5914D6C552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7D50870-441B-4F9A-9861-852EF56E04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EAE0FC16-E259-40CE-95E7-D63B70B4BB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CF6BE82D-FAFA-4953-86DB-C32DD7681F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0703C980-0FC1-4906-9B83-772CB0280B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5591EE6A-44D5-499D-9853-F48369520F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0D5DC9D-AE29-44FC-9BCD-F0F7311DF0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DC24916-95F3-40ED-8946-3C5F25124F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p>
        </p:txBody>
      </p:sp>
      <p:grpSp>
        <p:nvGrpSpPr>
          <p:cNvPr id="2051" name="Group 3"/>
          <p:cNvGrpSpPr>
            <a:grpSpLocks/>
          </p:cNvGrpSpPr>
          <p:nvPr/>
        </p:nvGrpSpPr>
        <p:grpSpPr bwMode="auto">
          <a:xfrm>
            <a:off x="3175" y="4267200"/>
            <a:ext cx="9140825" cy="2590800"/>
            <a:chOff x="2" y="2688"/>
            <a:chExt cx="5758" cy="1632"/>
          </a:xfrm>
        </p:grpSpPr>
        <p:sp>
          <p:nvSpPr>
            <p:cNvPr id="5632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grpSp>
          <p:nvGrpSpPr>
            <p:cNvPr id="2058" name="Group 5"/>
            <p:cNvGrpSpPr>
              <a:grpSpLocks/>
            </p:cNvGrpSpPr>
            <p:nvPr userDrawn="1"/>
          </p:nvGrpSpPr>
          <p:grpSpPr bwMode="auto">
            <a:xfrm>
              <a:off x="3528" y="3715"/>
              <a:ext cx="792" cy="521"/>
              <a:chOff x="3527" y="3715"/>
              <a:chExt cx="792" cy="521"/>
            </a:xfrm>
          </p:grpSpPr>
          <p:sp>
            <p:nvSpPr>
              <p:cNvPr id="563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p>
            </p:txBody>
          </p:sp>
          <p:sp>
            <p:nvSpPr>
              <p:cNvPr id="563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563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3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5633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3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p>
            </p:txBody>
          </p:sp>
          <p:sp>
            <p:nvSpPr>
              <p:cNvPr id="5633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3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p>
            </p:txBody>
          </p:sp>
          <p:sp>
            <p:nvSpPr>
              <p:cNvPr id="563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p>
            </p:txBody>
          </p:sp>
          <p:sp>
            <p:nvSpPr>
              <p:cNvPr id="563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2059" name="Group 17"/>
            <p:cNvGrpSpPr>
              <a:grpSpLocks/>
            </p:cNvGrpSpPr>
            <p:nvPr userDrawn="1"/>
          </p:nvGrpSpPr>
          <p:grpSpPr bwMode="auto">
            <a:xfrm>
              <a:off x="1776" y="3631"/>
              <a:ext cx="1626" cy="683"/>
              <a:chOff x="1776" y="3631"/>
              <a:chExt cx="1626" cy="683"/>
            </a:xfrm>
          </p:grpSpPr>
          <p:sp>
            <p:nvSpPr>
              <p:cNvPr id="563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563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p>
            </p:txBody>
          </p:sp>
          <p:sp>
            <p:nvSpPr>
              <p:cNvPr id="563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5634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p>
            </p:txBody>
          </p:sp>
          <p:sp>
            <p:nvSpPr>
              <p:cNvPr id="563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p>
            </p:txBody>
          </p:sp>
          <p:sp>
            <p:nvSpPr>
              <p:cNvPr id="563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p>
            </p:txBody>
          </p:sp>
          <p:sp>
            <p:nvSpPr>
              <p:cNvPr id="563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p>
            </p:txBody>
          </p:sp>
          <p:sp>
            <p:nvSpPr>
              <p:cNvPr id="563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p>
            </p:txBody>
          </p:sp>
          <p:sp>
            <p:nvSpPr>
              <p:cNvPr id="5635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p>
            </p:txBody>
          </p:sp>
          <p:sp>
            <p:nvSpPr>
              <p:cNvPr id="5635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p>
            </p:txBody>
          </p:sp>
          <p:sp>
            <p:nvSpPr>
              <p:cNvPr id="563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3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3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35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p>
            </p:txBody>
          </p:sp>
        </p:grpSp>
        <p:grpSp>
          <p:nvGrpSpPr>
            <p:cNvPr id="2060" name="Group 36"/>
            <p:cNvGrpSpPr>
              <a:grpSpLocks/>
            </p:cNvGrpSpPr>
            <p:nvPr userDrawn="1"/>
          </p:nvGrpSpPr>
          <p:grpSpPr bwMode="auto">
            <a:xfrm>
              <a:off x="4128" y="3360"/>
              <a:ext cx="1351" cy="821"/>
              <a:chOff x="4128" y="3360"/>
              <a:chExt cx="1351" cy="821"/>
            </a:xfrm>
          </p:grpSpPr>
          <p:sp>
            <p:nvSpPr>
              <p:cNvPr id="563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563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563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563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5636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p>
            </p:txBody>
          </p:sp>
          <p:sp>
            <p:nvSpPr>
              <p:cNvPr id="563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sp>
            <p:nvSpPr>
              <p:cNvPr id="563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563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p>
            </p:txBody>
          </p:sp>
          <p:sp>
            <p:nvSpPr>
              <p:cNvPr id="563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563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563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2061" name="Group 54"/>
            <p:cNvGrpSpPr>
              <a:grpSpLocks/>
            </p:cNvGrpSpPr>
            <p:nvPr userDrawn="1"/>
          </p:nvGrpSpPr>
          <p:grpSpPr bwMode="auto">
            <a:xfrm>
              <a:off x="5280" y="3024"/>
              <a:ext cx="425" cy="258"/>
              <a:chOff x="5280" y="3024"/>
              <a:chExt cx="425" cy="258"/>
            </a:xfrm>
          </p:grpSpPr>
          <p:sp>
            <p:nvSpPr>
              <p:cNvPr id="5637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5637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5637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5637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sp>
            <p:nvSpPr>
              <p:cNvPr id="5637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5638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p>
            </p:txBody>
          </p:sp>
          <p:sp>
            <p:nvSpPr>
              <p:cNvPr id="5638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p>
            </p:txBody>
          </p:sp>
          <p:grpSp>
            <p:nvGrpSpPr>
              <p:cNvPr id="2069" name="Group 62"/>
              <p:cNvGrpSpPr>
                <a:grpSpLocks/>
              </p:cNvGrpSpPr>
              <p:nvPr/>
            </p:nvGrpSpPr>
            <p:grpSpPr bwMode="auto">
              <a:xfrm>
                <a:off x="5381" y="3085"/>
                <a:ext cx="227" cy="132"/>
                <a:chOff x="5381" y="3085"/>
                <a:chExt cx="227" cy="132"/>
              </a:xfrm>
            </p:grpSpPr>
            <p:sp>
              <p:nvSpPr>
                <p:cNvPr id="5638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8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sp>
              <p:nvSpPr>
                <p:cNvPr id="5638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p>
              </p:txBody>
            </p:sp>
            <p:sp>
              <p:nvSpPr>
                <p:cNvPr id="5638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p>
              </p:txBody>
            </p:sp>
          </p:grpSp>
        </p:grpSp>
      </p:grpSp>
      <p:sp>
        <p:nvSpPr>
          <p:cNvPr id="563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63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563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563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75984EF-90AD-46DA-BBC3-FD14A066CD5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2"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39825"/>
          </a:xfrm>
        </p:spPr>
        <p:txBody>
          <a:bodyPr/>
          <a:lstStyle/>
          <a:p>
            <a:r>
              <a:rPr lang="en-US" dirty="0" smtClean="0"/>
              <a:t/>
            </a:r>
            <a:br>
              <a:rPr lang="en-US" dirty="0" smtClean="0"/>
            </a:br>
            <a:r>
              <a:rPr lang="en-US" dirty="0" smtClean="0"/>
              <a:t/>
            </a:r>
            <a:br>
              <a:rPr lang="en-US" dirty="0" smtClean="0"/>
            </a:br>
            <a:r>
              <a:rPr lang="en-US" dirty="0" smtClean="0"/>
              <a:t>Hydrologic Conditions:</a:t>
            </a:r>
            <a:br>
              <a:rPr lang="en-US" dirty="0" smtClean="0"/>
            </a:br>
            <a:r>
              <a:rPr lang="en-US" dirty="0" smtClean="0"/>
              <a:t/>
            </a:r>
            <a:br>
              <a:rPr lang="en-US" dirty="0" smtClean="0"/>
            </a:br>
            <a:r>
              <a:rPr lang="en-US" dirty="0" smtClean="0"/>
              <a:t>Surface and Ground Water Resources</a:t>
            </a:r>
            <a:br>
              <a:rPr lang="en-US" dirty="0" smtClean="0"/>
            </a:br>
            <a:r>
              <a:rPr lang="en-US" dirty="0" smtClean="0"/>
              <a:t>July 2012</a:t>
            </a:r>
            <a:endParaRPr lang="en-US" dirty="0"/>
          </a:p>
        </p:txBody>
      </p:sp>
      <p:pic>
        <p:nvPicPr>
          <p:cNvPr id="4" name="Content Placeholder 3" descr="DNRlogocolor.tif"/>
          <p:cNvPicPr>
            <a:picLocks noGrp="1" noChangeAspect="1"/>
          </p:cNvPicPr>
          <p:nvPr>
            <p:ph idx="1"/>
          </p:nvPr>
        </p:nvPicPr>
        <p:blipFill>
          <a:blip r:embed="rId3" cstate="print"/>
          <a:srcRect/>
          <a:stretch>
            <a:fillRect/>
          </a:stretch>
        </p:blipFill>
        <p:spPr bwMode="auto">
          <a:xfrm>
            <a:off x="8229600" y="5638800"/>
            <a:ext cx="723242" cy="960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NRlogocolor.tif"/>
          <p:cNvPicPr>
            <a:picLocks noGrp="1" noChangeAspect="1"/>
          </p:cNvPicPr>
          <p:nvPr>
            <p:ph idx="1"/>
          </p:nvPr>
        </p:nvPicPr>
        <p:blipFill>
          <a:blip r:embed="rId4" cstate="print"/>
          <a:srcRect/>
          <a:stretch>
            <a:fillRect/>
          </a:stretch>
        </p:blipFill>
        <p:spPr bwMode="auto">
          <a:xfrm>
            <a:off x="8229600" y="5638800"/>
            <a:ext cx="723242" cy="960166"/>
          </a:xfrm>
          <a:prstGeom prst="rect">
            <a:avLst/>
          </a:prstGeom>
          <a:noFill/>
          <a:ln w="9525">
            <a:noFill/>
            <a:miter lim="800000"/>
            <a:headEnd/>
            <a:tailEnd/>
          </a:ln>
        </p:spPr>
      </p:pic>
      <p:graphicFrame>
        <p:nvGraphicFramePr>
          <p:cNvPr id="96257" name="Object 1"/>
          <p:cNvGraphicFramePr>
            <a:graphicFrameLocks noChangeAspect="1"/>
          </p:cNvGraphicFramePr>
          <p:nvPr/>
        </p:nvGraphicFramePr>
        <p:xfrm>
          <a:off x="1922562" y="0"/>
          <a:ext cx="5298877" cy="6858000"/>
        </p:xfrm>
        <a:graphic>
          <a:graphicData uri="http://schemas.openxmlformats.org/presentationml/2006/ole">
            <p:oleObj spid="_x0000_s96257" name="Acrobat Document" r:id="rId5" imgW="5829076" imgH="7543759"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Rlogocolor.tif"/>
          <p:cNvPicPr>
            <a:picLocks noGrp="1" noChangeAspect="1"/>
          </p:cNvPicPr>
          <p:nvPr>
            <p:ph idx="1"/>
          </p:nvPr>
        </p:nvPicPr>
        <p:blipFill>
          <a:blip r:embed="rId4" cstate="print"/>
          <a:srcRect/>
          <a:stretch>
            <a:fillRect/>
          </a:stretch>
        </p:blipFill>
        <p:spPr bwMode="auto">
          <a:xfrm>
            <a:off x="8229600" y="5638800"/>
            <a:ext cx="723242" cy="960166"/>
          </a:xfrm>
          <a:prstGeom prst="rect">
            <a:avLst/>
          </a:prstGeom>
          <a:noFill/>
          <a:ln w="9525">
            <a:noFill/>
            <a:miter lim="800000"/>
            <a:headEnd/>
            <a:tailEnd/>
          </a:ln>
        </p:spPr>
      </p:pic>
      <p:graphicFrame>
        <p:nvGraphicFramePr>
          <p:cNvPr id="86017" name="Object 1"/>
          <p:cNvGraphicFramePr>
            <a:graphicFrameLocks noChangeAspect="1"/>
          </p:cNvGraphicFramePr>
          <p:nvPr/>
        </p:nvGraphicFramePr>
        <p:xfrm>
          <a:off x="1922562" y="0"/>
          <a:ext cx="5298877" cy="6858000"/>
        </p:xfrm>
        <a:graphic>
          <a:graphicData uri="http://schemas.openxmlformats.org/presentationml/2006/ole">
            <p:oleObj spid="_x0000_s86017" name="Acrobat Document" r:id="rId5" imgW="5829076" imgH="7543759" progId="AcroExch.Document.7">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Rlogocolor.tif"/>
          <p:cNvPicPr>
            <a:picLocks noGrp="1" noChangeAspect="1"/>
          </p:cNvPicPr>
          <p:nvPr>
            <p:ph idx="1"/>
          </p:nvPr>
        </p:nvPicPr>
        <p:blipFill>
          <a:blip r:embed="rId4" cstate="print"/>
          <a:srcRect/>
          <a:stretch>
            <a:fillRect/>
          </a:stretch>
        </p:blipFill>
        <p:spPr bwMode="auto">
          <a:xfrm>
            <a:off x="8229600" y="5638800"/>
            <a:ext cx="723242" cy="960166"/>
          </a:xfrm>
          <a:prstGeom prst="rect">
            <a:avLst/>
          </a:prstGeom>
          <a:noFill/>
          <a:ln w="9525">
            <a:noFill/>
            <a:miter lim="800000"/>
            <a:headEnd/>
            <a:tailEnd/>
          </a:ln>
        </p:spPr>
      </p:pic>
      <p:graphicFrame>
        <p:nvGraphicFramePr>
          <p:cNvPr id="81922" name="Object 2"/>
          <p:cNvGraphicFramePr>
            <a:graphicFrameLocks noChangeAspect="1"/>
          </p:cNvGraphicFramePr>
          <p:nvPr/>
        </p:nvGraphicFramePr>
        <p:xfrm>
          <a:off x="1922563" y="-22728"/>
          <a:ext cx="5316438" cy="6880728"/>
        </p:xfrm>
        <a:graphic>
          <a:graphicData uri="http://schemas.openxmlformats.org/presentationml/2006/ole">
            <p:oleObj spid="_x0000_s81922" name="Acrobat Document" r:id="rId5" imgW="5829076" imgH="7543759" progId="AcroExch.Document.7">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Rlogocolor.tif"/>
          <p:cNvPicPr>
            <a:picLocks noGrp="1" noChangeAspect="1"/>
          </p:cNvPicPr>
          <p:nvPr>
            <p:ph idx="1"/>
          </p:nvPr>
        </p:nvPicPr>
        <p:blipFill>
          <a:blip r:embed="rId4" cstate="print"/>
          <a:srcRect/>
          <a:stretch>
            <a:fillRect/>
          </a:stretch>
        </p:blipFill>
        <p:spPr bwMode="auto">
          <a:xfrm>
            <a:off x="8229600" y="5638800"/>
            <a:ext cx="723242" cy="960166"/>
          </a:xfrm>
          <a:prstGeom prst="rect">
            <a:avLst/>
          </a:prstGeom>
          <a:noFill/>
          <a:ln w="9525">
            <a:noFill/>
            <a:miter lim="800000"/>
            <a:headEnd/>
            <a:tailEnd/>
          </a:ln>
        </p:spPr>
      </p:pic>
      <p:graphicFrame>
        <p:nvGraphicFramePr>
          <p:cNvPr id="94211" name="Object 3"/>
          <p:cNvGraphicFramePr>
            <a:graphicFrameLocks noChangeAspect="1"/>
          </p:cNvGraphicFramePr>
          <p:nvPr/>
        </p:nvGraphicFramePr>
        <p:xfrm>
          <a:off x="1922562" y="0"/>
          <a:ext cx="5298877" cy="6858000"/>
        </p:xfrm>
        <a:graphic>
          <a:graphicData uri="http://schemas.openxmlformats.org/presentationml/2006/ole">
            <p:oleObj spid="_x0000_s94211" name="Acrobat Document" r:id="rId5" imgW="5829076" imgH="7543759" progId="AcroExch.Document.7">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39825"/>
          </a:xfrm>
        </p:spPr>
        <p:txBody>
          <a:bodyPr/>
          <a:lstStyle/>
          <a:p>
            <a:r>
              <a:rPr lang="en-US" sz="4000" dirty="0" smtClean="0"/>
              <a:t>Monthly Hydrologic Conditions Report:</a:t>
            </a:r>
            <a:r>
              <a:rPr lang="en-US" dirty="0" smtClean="0"/>
              <a:t/>
            </a:r>
            <a:br>
              <a:rPr lang="en-US" dirty="0" smtClean="0"/>
            </a:br>
            <a:r>
              <a:rPr lang="en-US" sz="3200" dirty="0" smtClean="0"/>
              <a:t>http://www.dnr.state.mn.us/current_conditions/hydro_conditions.html</a:t>
            </a:r>
            <a:endParaRPr lang="en-US" sz="3200" dirty="0"/>
          </a:p>
        </p:txBody>
      </p:sp>
      <p:pic>
        <p:nvPicPr>
          <p:cNvPr id="4" name="Content Placeholder 3" descr="DNRlogocolor.tif"/>
          <p:cNvPicPr>
            <a:picLocks noGrp="1" noChangeAspect="1"/>
          </p:cNvPicPr>
          <p:nvPr>
            <p:ph idx="1"/>
          </p:nvPr>
        </p:nvPicPr>
        <p:blipFill>
          <a:blip r:embed="rId3" cstate="print"/>
          <a:srcRect/>
          <a:stretch>
            <a:fillRect/>
          </a:stretch>
        </p:blipFill>
        <p:spPr bwMode="auto">
          <a:xfrm>
            <a:off x="8229600" y="5638800"/>
            <a:ext cx="723242" cy="960166"/>
          </a:xfrm>
          <a:prstGeom prst="rect">
            <a:avLst/>
          </a:prstGeom>
          <a:noFill/>
          <a:ln w="9525">
            <a:noFill/>
            <a:miter lim="800000"/>
            <a:headEnd/>
            <a:tailEnd/>
          </a:ln>
        </p:spPr>
      </p:pic>
      <p:pic>
        <p:nvPicPr>
          <p:cNvPr id="116738" name="Picture 2"/>
          <p:cNvPicPr>
            <a:picLocks noChangeAspect="1" noChangeArrowheads="1"/>
          </p:cNvPicPr>
          <p:nvPr/>
        </p:nvPicPr>
        <p:blipFill>
          <a:blip r:embed="rId4" cstate="print"/>
          <a:srcRect l="1613" t="19355" b="10081"/>
          <a:stretch>
            <a:fillRect/>
          </a:stretch>
        </p:blipFill>
        <p:spPr bwMode="auto">
          <a:xfrm>
            <a:off x="914400" y="2514600"/>
            <a:ext cx="7058296" cy="4049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4">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5">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6">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7">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8">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5818</TotalTime>
  <Words>425</Words>
  <Application>Microsoft Office PowerPoint</Application>
  <PresentationFormat>On-screen Show (4:3)</PresentationFormat>
  <Paragraphs>18</Paragraphs>
  <Slides>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Ripple</vt:lpstr>
      <vt:lpstr>Acrobat Document</vt:lpstr>
      <vt:lpstr>  Hydrologic Conditions:  Surface and Ground Water Resources July 2012</vt:lpstr>
      <vt:lpstr>Slide 2</vt:lpstr>
      <vt:lpstr>Slide 3</vt:lpstr>
      <vt:lpstr>Slide 4</vt:lpstr>
      <vt:lpstr>Slide 5</vt:lpstr>
      <vt:lpstr>Monthly Hydrologic Conditions Report: http://www.dnr.state.mn.us/current_conditions/hydro_conditions.html</vt:lpstr>
    </vt:vector>
  </TitlesOfParts>
  <Company>Minnesota Ground Water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Report</dc:title>
  <dc:creator>Jennie Leete</dc:creator>
  <cp:lastModifiedBy>MNDNR</cp:lastModifiedBy>
  <cp:revision>436</cp:revision>
  <dcterms:created xsi:type="dcterms:W3CDTF">2004-06-18T00:22:35Z</dcterms:created>
  <dcterms:modified xsi:type="dcterms:W3CDTF">2012-08-02T11:42:35Z</dcterms:modified>
</cp:coreProperties>
</file>