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3" r:id="rId2"/>
    <p:sldId id="261" r:id="rId3"/>
    <p:sldId id="257" r:id="rId4"/>
    <p:sldId id="259" r:id="rId5"/>
    <p:sldId id="258" r:id="rId6"/>
    <p:sldId id="300" r:id="rId7"/>
    <p:sldId id="260" r:id="rId8"/>
    <p:sldId id="281" r:id="rId9"/>
    <p:sldId id="288" r:id="rId10"/>
    <p:sldId id="304" r:id="rId11"/>
    <p:sldId id="291" r:id="rId12"/>
    <p:sldId id="263" r:id="rId13"/>
    <p:sldId id="302" r:id="rId14"/>
    <p:sldId id="298" r:id="rId15"/>
    <p:sldId id="290" r:id="rId16"/>
    <p:sldId id="303"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8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1784" autoAdjust="0"/>
  </p:normalViewPr>
  <p:slideViewPr>
    <p:cSldViewPr>
      <p:cViewPr varScale="1">
        <p:scale>
          <a:sx n="78" d="100"/>
          <a:sy n="78" d="100"/>
        </p:scale>
        <p:origin x="314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7E535-B02D-46B5-A3D8-36010A31ADC9}" type="datetimeFigureOut">
              <a:rPr lang="en-US" smtClean="0"/>
              <a:t>8/4/16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B7815-9E10-4FA6-B37C-A411F52D3EFE}" type="slidenum">
              <a:rPr lang="en-US" smtClean="0"/>
              <a:t>‹#›</a:t>
            </a:fld>
            <a:endParaRPr lang="en-US"/>
          </a:p>
        </p:txBody>
      </p:sp>
    </p:spTree>
    <p:extLst>
      <p:ext uri="{BB962C8B-B14F-4D97-AF65-F5344CB8AC3E}">
        <p14:creationId xmlns:p14="http://schemas.microsoft.com/office/powerpoint/2010/main" val="258018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Minnesota owns</a:t>
            </a:r>
            <a:r>
              <a:rPr lang="en-US" baseline="0" dirty="0" smtClean="0"/>
              <a:t> a variety of lands and they often have specific focuses for management. State Parks for example generally focus on recreation and education. They typically have campgrounds and lots of recreational trails – hiking, horseback, snowmobile, xc skiing. Hunting is generally not allowed and where it is, it’s very tightly controlled. There may be interpretive centers or other education facilities. Wildlife Management Areas (WMAs) focus on providing hunting and trapping opportunities. Camping is generally not allowed on WMAs, and recreational trails are very limited. Forests on WMAs are managed to provide habitat for game species. State Forests are sort of like the Swiss Army knife of State lands, they are directed by statute to provide a variety of uses for the public – referred to as  multiple use. Forest management to provide raw materials for lumber and paper is a major focus, but so are recreational opportunities. Some state forests have campgrounds, and those that don’t allow minimal impact camping about anywhere. Most state forests have recreational trails – hiking, horseback, snowmobile, ATV. </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1</a:t>
            </a:fld>
            <a:endParaRPr lang="en-US"/>
          </a:p>
        </p:txBody>
      </p:sp>
    </p:spTree>
    <p:extLst>
      <p:ext uri="{BB962C8B-B14F-4D97-AF65-F5344CB8AC3E}">
        <p14:creationId xmlns:p14="http://schemas.microsoft.com/office/powerpoint/2010/main" val="109016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Plains pocket mouse: state listed special concern.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Sole representative of its family found within MN; related to kangaroo mice of the great plains.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uses its fur lined cheek pouches to transport large amounts of the prairie seeds that it feeds on almost exclusively.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Pocket mice set up very small home ranges (less than .05 of an acre) in which they build small burrows with chambers for storing food, sleeping, etc.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hibernate in the winter but must awaken periodically to eat stored food.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Plains pocket mice and pocket gophers (their next nearest mammal relative) are some of the only small mammal species to exploit sandy, well drained soils with minimal vegetation.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absence of fire and introduction of more trees and grasses pocket mice are quickly out competed by other more generalist mammal species.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they are adorable, smaller than a golf ball and tan – peach colored.</a:t>
            </a:r>
          </a:p>
          <a:p>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2900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Sand</a:t>
            </a:r>
            <a:r>
              <a:rPr lang="en-US" baseline="0" dirty="0" smtClean="0"/>
              <a:t> Dunes State Forest Operational Plan is a subset of the larger landscape plan know as the Anoka Sand Plains Subsection Plan. The larger subsection plan provides general direction for forest management over the entire subsection, including the Sand Dunes State Forest. The Operational Plan for the Sand Dunes provides some additional guidance to managers about where to focus on management of rare features and where to focus management on more traditional state forest uses. The Operational Plan does not address recreational use or general forest management. </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11</a:t>
            </a:fld>
            <a:endParaRPr lang="en-US"/>
          </a:p>
        </p:txBody>
      </p:sp>
    </p:spTree>
    <p:extLst>
      <p:ext uri="{BB962C8B-B14F-4D97-AF65-F5344CB8AC3E}">
        <p14:creationId xmlns:p14="http://schemas.microsoft.com/office/powerpoint/2010/main" val="1467566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sz="1200" kern="1200" dirty="0" smtClean="0">
                <a:solidFill>
                  <a:schemeClr val="tx1"/>
                </a:solidFill>
                <a:effectLst/>
                <a:latin typeface="+mn-lt"/>
                <a:ea typeface="+mn-ea"/>
                <a:cs typeface="+mn-cs"/>
              </a:rPr>
              <a:t>Because of its rare plants, animals and geological features, DNR’s division of Forestry in 2010 entered into discussions with the division of Ecological and Water Resources and the section of Wildlife to develop a management approach that better balances the multiple values of the state forest.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February 2013, the three DNR units signed off on an operational plan that divides the forest into management zones:</a:t>
            </a:r>
          </a:p>
          <a:p>
            <a:endParaRPr lang="en-US" sz="1200" kern="1200" dirty="0" smtClean="0">
              <a:solidFill>
                <a:schemeClr val="tx1"/>
              </a:solidFill>
              <a:effectLst/>
              <a:latin typeface="+mn-lt"/>
              <a:ea typeface="+mn-ea"/>
              <a:cs typeface="+mn-cs"/>
            </a:endParaRPr>
          </a:p>
          <a:p>
            <a:r>
              <a:rPr lang="en-US" dirty="0" smtClean="0"/>
              <a:t>About half the forest will continue to be managed based on </a:t>
            </a:r>
            <a:r>
              <a:rPr lang="en-US" b="0" dirty="0" smtClean="0"/>
              <a:t>standard forestry protocols</a:t>
            </a:r>
            <a:r>
              <a:rPr lang="en-US" baseline="0" dirty="0" smtClean="0"/>
              <a:t>: 2,862 acres</a:t>
            </a:r>
            <a:endParaRPr lang="en-US" dirty="0" smtClean="0"/>
          </a:p>
          <a:p>
            <a:r>
              <a:rPr lang="en-US" dirty="0" smtClean="0"/>
              <a:t>About half will be managed to</a:t>
            </a:r>
            <a:r>
              <a:rPr lang="en-US" baseline="0" dirty="0" smtClean="0"/>
              <a:t> sustain and enhance </a:t>
            </a:r>
            <a:r>
              <a:rPr lang="en-US" dirty="0" smtClean="0"/>
              <a:t>habitat conditions that support the rare and threatened plant and animal communities of the Sand Dunes SF:</a:t>
            </a:r>
            <a:r>
              <a:rPr lang="en-US" baseline="0" dirty="0" smtClean="0"/>
              <a:t> 2,517 acres.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changes will occur in the near future, over the next 5-10 years;</a:t>
            </a:r>
            <a:r>
              <a:rPr lang="en-US" baseline="0" dirty="0" smtClean="0"/>
              <a:t> invasive species removal; pines harvested: </a:t>
            </a:r>
            <a:r>
              <a:rPr lang="en-US" b="0" baseline="0" dirty="0" smtClean="0"/>
              <a:t>IMMEDIATE RARE FEATURES MANAGEMENT AREA</a:t>
            </a:r>
            <a:r>
              <a:rPr lang="en-US" baseline="0" dirty="0" smtClean="0"/>
              <a:t>: 513 acres</a:t>
            </a:r>
          </a:p>
          <a:p>
            <a:endParaRPr lang="en-US" baseline="0" dirty="0" smtClean="0"/>
          </a:p>
          <a:p>
            <a:r>
              <a:rPr lang="en-US" baseline="0" dirty="0" smtClean="0"/>
              <a:t>Some changes will take place over the next 60 years, as pines reach harvest age: 1,328 acres: EVENTUAL RARE FEATURES MGMT. AREA</a:t>
            </a:r>
          </a:p>
          <a:p>
            <a:endParaRPr lang="en-US" baseline="0" dirty="0" smtClean="0"/>
          </a:p>
          <a:p>
            <a:r>
              <a:rPr lang="en-US" baseline="0" dirty="0" smtClean="0"/>
              <a:t>The Bob Dunn Rec Area will be managed for </a:t>
            </a:r>
            <a:r>
              <a:rPr lang="en-US" sz="1200" kern="1200" dirty="0" smtClean="0">
                <a:solidFill>
                  <a:schemeClr val="tx1"/>
                </a:solidFill>
                <a:effectLst/>
                <a:latin typeface="+mn-lt"/>
                <a:ea typeface="+mn-ea"/>
                <a:cs typeface="+mn-cs"/>
              </a:rPr>
              <a:t>recreation, forestry and ecological values: 353 acres</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12</a:t>
            </a:fld>
            <a:endParaRPr lang="en-US"/>
          </a:p>
        </p:txBody>
      </p:sp>
    </p:spTree>
    <p:extLst>
      <p:ext uri="{BB962C8B-B14F-4D97-AF65-F5344CB8AC3E}">
        <p14:creationId xmlns:p14="http://schemas.microsoft.com/office/powerpoint/2010/main" val="285671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r>
              <a:rPr lang="en-US" baseline="0" dirty="0" smtClean="0"/>
              <a:t> in the</a:t>
            </a:r>
            <a:r>
              <a:rPr lang="en-US" dirty="0" smtClean="0"/>
              <a:t> Operational</a:t>
            </a:r>
            <a:r>
              <a:rPr lang="en-US" baseline="0" dirty="0" smtClean="0"/>
              <a:t> Plan.</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13</a:t>
            </a:fld>
            <a:endParaRPr lang="en-US"/>
          </a:p>
        </p:txBody>
      </p:sp>
    </p:spTree>
    <p:extLst>
      <p:ext uri="{BB962C8B-B14F-4D97-AF65-F5344CB8AC3E}">
        <p14:creationId xmlns:p14="http://schemas.microsoft.com/office/powerpoint/2010/main" val="429280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DNR strives to be a good neighbor, and to keep adjacent landowners informed as to what’s going on.</a:t>
            </a:r>
          </a:p>
          <a:p>
            <a:r>
              <a:rPr lang="en-US" dirty="0" smtClean="0"/>
              <a:t>We have made some efforts to inform community about what we’re doing and why.</a:t>
            </a:r>
          </a:p>
          <a:p>
            <a:r>
              <a:rPr lang="en-US" dirty="0" smtClean="0"/>
              <a:t>The</a:t>
            </a:r>
            <a:r>
              <a:rPr lang="en-US" baseline="0" dirty="0" smtClean="0"/>
              <a:t> Sand Dunes State Forest Stakeholders Advisory Group was established to develop a long-term communication connection between the DNR, neighboring landowners, and forest users. </a:t>
            </a:r>
            <a:endParaRPr lang="en-US" dirty="0" smtClean="0"/>
          </a:p>
        </p:txBody>
      </p:sp>
      <p:sp>
        <p:nvSpPr>
          <p:cNvPr id="4" name="Slide Number Placeholder 3"/>
          <p:cNvSpPr>
            <a:spLocks noGrp="1"/>
          </p:cNvSpPr>
          <p:nvPr>
            <p:ph type="sldNum" sz="quarter" idx="10"/>
          </p:nvPr>
        </p:nvSpPr>
        <p:spPr/>
        <p:txBody>
          <a:bodyPr/>
          <a:lstStyle/>
          <a:p>
            <a:fld id="{B90B7815-9E10-4FA6-B37C-A411F52D3EFE}" type="slidenum">
              <a:rPr lang="en-US" smtClean="0"/>
              <a:t>14</a:t>
            </a:fld>
            <a:endParaRPr lang="en-US"/>
          </a:p>
        </p:txBody>
      </p:sp>
    </p:spTree>
    <p:extLst>
      <p:ext uri="{BB962C8B-B14F-4D97-AF65-F5344CB8AC3E}">
        <p14:creationId xmlns:p14="http://schemas.microsoft.com/office/powerpoint/2010/main" val="221878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for transitionin</a:t>
            </a:r>
            <a:r>
              <a:rPr lang="en-US" baseline="0" dirty="0" smtClean="0"/>
              <a:t>g into upcoming management activities segment. </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15</a:t>
            </a:fld>
            <a:endParaRPr lang="en-US"/>
          </a:p>
        </p:txBody>
      </p:sp>
    </p:spTree>
    <p:extLst>
      <p:ext uri="{BB962C8B-B14F-4D97-AF65-F5344CB8AC3E}">
        <p14:creationId xmlns:p14="http://schemas.microsoft.com/office/powerpoint/2010/main" val="1939740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the DNR’s planned management activities over the next few months.  </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17</a:t>
            </a:fld>
            <a:endParaRPr lang="en-US"/>
          </a:p>
        </p:txBody>
      </p:sp>
    </p:spTree>
    <p:extLst>
      <p:ext uri="{BB962C8B-B14F-4D97-AF65-F5344CB8AC3E}">
        <p14:creationId xmlns:p14="http://schemas.microsoft.com/office/powerpoint/2010/main" val="349832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state forests are about more</a:t>
            </a:r>
            <a:r>
              <a:rPr lang="en-US" baseline="0" dirty="0" smtClean="0"/>
              <a:t> than just the trees. </a:t>
            </a:r>
          </a:p>
          <a:p>
            <a:r>
              <a:rPr lang="en-US" baseline="0" dirty="0" smtClean="0"/>
              <a:t>They’re managed for multiple values, including the perpetuation of rare species.</a:t>
            </a:r>
          </a:p>
          <a:p>
            <a:r>
              <a:rPr lang="en-US" baseline="0" dirty="0" smtClean="0"/>
              <a:t>That part of the mission is especially important in relation to SDSF., because it includes a variety of unique features and rare species that make it a special place.</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2</a:t>
            </a:fld>
            <a:endParaRPr lang="en-US" dirty="0"/>
          </a:p>
        </p:txBody>
      </p:sp>
    </p:spTree>
    <p:extLst>
      <p:ext uri="{BB962C8B-B14F-4D97-AF65-F5344CB8AC3E}">
        <p14:creationId xmlns:p14="http://schemas.microsoft.com/office/powerpoint/2010/main" val="150533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statutory boundary</a:t>
            </a:r>
            <a:r>
              <a:rPr lang="en-US" baseline="0" dirty="0" smtClean="0"/>
              <a:t> of the Sand Dunes State Forest encompasses about 11,000 acres, of which the state owns about 6000 acres. Private lands within the statutory boundary exist; there are no special regulations for private lands within the state forest. Prior to European settlement the area likely had a mix of oak woodlands, savanna, and prairie. As settlers arrived, they attempted to farm the land. In the 1930s the drought and dust bowl conditions caused crops to fail and allowed the sandy soil to blow in the wind. Folks started planting trees to stabilize and conserve the blowing soil. </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3</a:t>
            </a:fld>
            <a:endParaRPr lang="en-US"/>
          </a:p>
        </p:txBody>
      </p:sp>
    </p:spTree>
    <p:extLst>
      <p:ext uri="{BB962C8B-B14F-4D97-AF65-F5344CB8AC3E}">
        <p14:creationId xmlns:p14="http://schemas.microsoft.com/office/powerpoint/2010/main" val="344104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Bob Dunn Rec Area</a:t>
            </a:r>
            <a:r>
              <a:rPr lang="en-US" dirty="0" smtClean="0"/>
              <a:t>: Ann Lake Campground</a:t>
            </a:r>
            <a:r>
              <a:rPr lang="en-US" baseline="0" dirty="0" smtClean="0"/>
              <a:t> with 36 individual campsites, 4 group camps, day use area and swimming beach, horse campgrounds, </a:t>
            </a:r>
            <a:r>
              <a:rPr lang="en-US" sz="1200" kern="1200" dirty="0" smtClean="0">
                <a:solidFill>
                  <a:schemeClr val="tx1"/>
                </a:solidFill>
                <a:effectLst/>
                <a:latin typeface="+mn-lt"/>
                <a:ea typeface="+mn-ea"/>
                <a:cs typeface="+mn-cs"/>
              </a:rPr>
              <a:t>29 miles horseback riding trails; 23 miles snowmobile trails.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Come autumn, SDSF is popular with hunters, both small game and deer.</a:t>
            </a:r>
          </a:p>
          <a:p>
            <a:endParaRPr lang="en-US" dirty="0" smtClean="0"/>
          </a:p>
          <a:p>
            <a:r>
              <a:rPr lang="en-US" b="1" dirty="0" smtClean="0"/>
              <a:t>Uncas Dunes SNA</a:t>
            </a:r>
            <a:r>
              <a:rPr lang="en-US" dirty="0" smtClean="0"/>
              <a:t>: 676 acres; relic </a:t>
            </a:r>
            <a:r>
              <a:rPr lang="en-US" dirty="0" err="1" smtClean="0"/>
              <a:t>dunefield</a:t>
            </a:r>
            <a:r>
              <a:rPr lang="en-US" dirty="0" smtClean="0"/>
              <a:t> associated with Glacial Lake Grantsburg;</a:t>
            </a:r>
            <a:r>
              <a:rPr lang="en-US" baseline="0" dirty="0" smtClean="0"/>
              <a:t> </a:t>
            </a:r>
            <a:r>
              <a:rPr lang="en-US" dirty="0" smtClean="0"/>
              <a:t>oak savanna, oak forest, and wetland; one of only two sites in the state where Uncas Skipper butterfly is found. </a:t>
            </a:r>
          </a:p>
          <a:p>
            <a:r>
              <a:rPr lang="en-US" dirty="0" smtClean="0"/>
              <a:t>SNAs preserve natural features and rare resources of exceptional scientific and educational value.</a:t>
            </a:r>
          </a:p>
          <a:p>
            <a:r>
              <a:rPr lang="en-US" dirty="0" smtClean="0"/>
              <a:t>SNAs are open for nature observation and education, but are not meant for intensive recreational activities</a:t>
            </a:r>
          </a:p>
          <a:p>
            <a:endParaRPr lang="en-US" dirty="0" smtClean="0"/>
          </a:p>
          <a:p>
            <a:r>
              <a:rPr lang="en-US" b="1" dirty="0" smtClean="0"/>
              <a:t>Sherburne NWR</a:t>
            </a:r>
            <a:r>
              <a:rPr lang="en-US" dirty="0" smtClean="0"/>
              <a:t>:</a:t>
            </a:r>
            <a:r>
              <a:rPr lang="en-US" baseline="0" dirty="0" smtClean="0"/>
              <a:t> 31,000 acres; wetlands, prairie, oak savanna.; part within SDSF. </a:t>
            </a:r>
            <a:r>
              <a:rPr lang="en-US" baseline="0" dirty="0" smtClean="0">
                <a:solidFill>
                  <a:srgbClr val="C00000"/>
                </a:solidFill>
              </a:rPr>
              <a:t>Managed by USFWS, a federal agency: State has no say.</a:t>
            </a:r>
            <a:endParaRPr lang="en-US" baseline="0" dirty="0">
              <a:solidFill>
                <a:srgbClr val="C00000"/>
              </a:solidFill>
            </a:endParaRPr>
          </a:p>
        </p:txBody>
      </p:sp>
      <p:sp>
        <p:nvSpPr>
          <p:cNvPr id="4" name="Slide Number Placeholder 3"/>
          <p:cNvSpPr>
            <a:spLocks noGrp="1"/>
          </p:cNvSpPr>
          <p:nvPr>
            <p:ph type="sldNum" sz="quarter" idx="10"/>
          </p:nvPr>
        </p:nvSpPr>
        <p:spPr/>
        <p:txBody>
          <a:bodyPr/>
          <a:lstStyle/>
          <a:p>
            <a:fld id="{B90B7815-9E10-4FA6-B37C-A411F52D3EFE}" type="slidenum">
              <a:rPr lang="en-US" smtClean="0"/>
              <a:t>4</a:t>
            </a:fld>
            <a:endParaRPr lang="en-US"/>
          </a:p>
        </p:txBody>
      </p:sp>
    </p:spTree>
    <p:extLst>
      <p:ext uri="{BB962C8B-B14F-4D97-AF65-F5344CB8AC3E}">
        <p14:creationId xmlns:p14="http://schemas.microsoft.com/office/powerpoint/2010/main" val="303630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a:t>
            </a:r>
            <a:r>
              <a:rPr lang="en-US" baseline="0" dirty="0" smtClean="0"/>
              <a:t> the c</a:t>
            </a:r>
            <a:r>
              <a:rPr lang="en-US" dirty="0" smtClean="0"/>
              <a:t>urrent</a:t>
            </a:r>
            <a:r>
              <a:rPr lang="en-US" baseline="0" dirty="0" smtClean="0"/>
              <a:t> tree </a:t>
            </a:r>
            <a:r>
              <a:rPr lang="en-US" baseline="0" dirty="0" err="1" smtClean="0"/>
              <a:t>covertypes</a:t>
            </a:r>
            <a:r>
              <a:rPr lang="en-US" baseline="0" dirty="0" smtClean="0"/>
              <a:t> in the Sand Dunes State Forest. </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5</a:t>
            </a:fld>
            <a:endParaRPr lang="en-US"/>
          </a:p>
        </p:txBody>
      </p:sp>
    </p:spTree>
    <p:extLst>
      <p:ext uri="{BB962C8B-B14F-4D97-AF65-F5344CB8AC3E}">
        <p14:creationId xmlns:p14="http://schemas.microsoft.com/office/powerpoint/2010/main" val="339083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upland soil in the SDSF is Zimmerman Fine Sand. This sandy soil is only rated for around 60 bushels/acre of corn but has a high site index (high productivity) for red and white pine (SI 70+). </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6</a:t>
            </a:fld>
            <a:endParaRPr lang="en-US"/>
          </a:p>
        </p:txBody>
      </p:sp>
    </p:spTree>
    <p:extLst>
      <p:ext uri="{BB962C8B-B14F-4D97-AF65-F5344CB8AC3E}">
        <p14:creationId xmlns:p14="http://schemas.microsoft.com/office/powerpoint/2010/main" val="339083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recent changes on top.</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7</a:t>
            </a:fld>
            <a:endParaRPr lang="en-US"/>
          </a:p>
        </p:txBody>
      </p:sp>
    </p:spTree>
    <p:extLst>
      <p:ext uri="{BB962C8B-B14F-4D97-AF65-F5344CB8AC3E}">
        <p14:creationId xmlns:p14="http://schemas.microsoft.com/office/powerpoint/2010/main" val="84428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 Dunes State Forest is a special place</a:t>
            </a:r>
            <a:r>
              <a:rPr lang="en-US" baseline="0" dirty="0" smtClean="0"/>
              <a:t> with many rare features.</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6759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examples of rar</a:t>
            </a:r>
            <a:r>
              <a:rPr lang="en-US" baseline="0" dirty="0" smtClean="0"/>
              <a:t>e plants found in the Sand Dunes State Forest. </a:t>
            </a:r>
            <a:endParaRPr lang="en-US" dirty="0"/>
          </a:p>
        </p:txBody>
      </p:sp>
      <p:sp>
        <p:nvSpPr>
          <p:cNvPr id="4" name="Slide Number Placeholder 3"/>
          <p:cNvSpPr>
            <a:spLocks noGrp="1"/>
          </p:cNvSpPr>
          <p:nvPr>
            <p:ph type="sldNum" sz="quarter" idx="10"/>
          </p:nvPr>
        </p:nvSpPr>
        <p:spPr/>
        <p:txBody>
          <a:bodyPr/>
          <a:lstStyle/>
          <a:p>
            <a:fld id="{B90B7815-9E10-4FA6-B37C-A411F52D3EFE}" type="slidenum">
              <a:rPr lang="en-US" smtClean="0"/>
              <a:t>9</a:t>
            </a:fld>
            <a:endParaRPr lang="en-US"/>
          </a:p>
        </p:txBody>
      </p:sp>
    </p:spTree>
    <p:extLst>
      <p:ext uri="{BB962C8B-B14F-4D97-AF65-F5344CB8AC3E}">
        <p14:creationId xmlns:p14="http://schemas.microsoft.com/office/powerpoint/2010/main" val="39631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732853-98A8-42E1-AF4B-A0A58C528D9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287866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32853-98A8-42E1-AF4B-A0A58C528D9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286902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32853-98A8-42E1-AF4B-A0A58C528D9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246614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32853-98A8-42E1-AF4B-A0A58C528D9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16594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32853-98A8-42E1-AF4B-A0A58C528D9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284747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732853-98A8-42E1-AF4B-A0A58C528D95}"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386142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732853-98A8-42E1-AF4B-A0A58C528D95}" type="datetimeFigureOut">
              <a:rPr lang="en-US" smtClean="0"/>
              <a:t>8/4/16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108456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32853-98A8-42E1-AF4B-A0A58C528D95}" type="datetimeFigureOut">
              <a:rPr lang="en-US" smtClean="0"/>
              <a:t>8/4/16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255142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32853-98A8-42E1-AF4B-A0A58C528D95}" type="datetimeFigureOut">
              <a:rPr lang="en-US" smtClean="0"/>
              <a:t>8/4/16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346078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32853-98A8-42E1-AF4B-A0A58C528D95}"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196033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32853-98A8-42E1-AF4B-A0A58C528D95}"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B8EDE-A4E6-45BA-869E-AB0AB440DC13}" type="slidenum">
              <a:rPr lang="en-US" smtClean="0"/>
              <a:t>‹#›</a:t>
            </a:fld>
            <a:endParaRPr lang="en-US"/>
          </a:p>
        </p:txBody>
      </p:sp>
    </p:spTree>
    <p:extLst>
      <p:ext uri="{BB962C8B-B14F-4D97-AF65-F5344CB8AC3E}">
        <p14:creationId xmlns:p14="http://schemas.microsoft.com/office/powerpoint/2010/main" val="298036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32853-98A8-42E1-AF4B-A0A58C528D95}" type="datetimeFigureOut">
              <a:rPr lang="en-US" smtClean="0"/>
              <a:t>8/4/16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B8EDE-A4E6-45BA-869E-AB0AB440DC13}" type="slidenum">
              <a:rPr lang="en-US" smtClean="0"/>
              <a:t>‹#›</a:t>
            </a:fld>
            <a:endParaRPr lang="en-US"/>
          </a:p>
        </p:txBody>
      </p:sp>
    </p:spTree>
    <p:extLst>
      <p:ext uri="{BB962C8B-B14F-4D97-AF65-F5344CB8AC3E}">
        <p14:creationId xmlns:p14="http://schemas.microsoft.com/office/powerpoint/2010/main" val="308431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2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8.jpeg"/><Relationship Id="rId5" Type="http://schemas.microsoft.com/office/2007/relationships/hdphoto" Target="../media/hdphoto1.wdp"/><Relationship Id="rId6"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ne for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82291"/>
            <a:ext cx="3736848" cy="3048634"/>
          </a:xfrm>
          <a:prstGeom prst="rect">
            <a:avLst/>
          </a:prstGeom>
        </p:spPr>
      </p:pic>
      <p:pic>
        <p:nvPicPr>
          <p:cNvPr id="2" name="Picture 1" descr="snak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387" y="4931068"/>
            <a:ext cx="2326813" cy="1547083"/>
          </a:xfrm>
          <a:prstGeom prst="rect">
            <a:avLst/>
          </a:prstGeom>
        </p:spPr>
      </p:pic>
      <p:sp>
        <p:nvSpPr>
          <p:cNvPr id="3" name="TextBox 2"/>
          <p:cNvSpPr txBox="1"/>
          <p:nvPr/>
        </p:nvSpPr>
        <p:spPr>
          <a:xfrm>
            <a:off x="609600" y="555248"/>
            <a:ext cx="8004048" cy="892552"/>
          </a:xfrm>
          <a:prstGeom prst="rect">
            <a:avLst/>
          </a:prstGeom>
          <a:noFill/>
        </p:spPr>
        <p:txBody>
          <a:bodyPr wrap="square" rtlCol="0">
            <a:spAutoFit/>
          </a:bodyPr>
          <a:lstStyle/>
          <a:p>
            <a:r>
              <a:rPr lang="en-US" sz="5200" spc="300" dirty="0" smtClean="0">
                <a:solidFill>
                  <a:srgbClr val="628C46"/>
                </a:solidFill>
                <a:latin typeface="Adobe Garamond Pro Bold" pitchFamily="18" charset="0"/>
              </a:rPr>
              <a:t>Sand Dunes State Forest</a:t>
            </a:r>
            <a:endParaRPr lang="en-US" sz="5200" spc="300" dirty="0">
              <a:solidFill>
                <a:srgbClr val="628C46"/>
              </a:solidFill>
              <a:latin typeface="Adobe Garamond Pro Bold" pitchFamily="18" charset="0"/>
            </a:endParaRPr>
          </a:p>
        </p:txBody>
      </p:sp>
      <p:pic>
        <p:nvPicPr>
          <p:cNvPr id="10" name="Picture 9" descr="father and daughter deer hunt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2756" y="4038600"/>
            <a:ext cx="3056444" cy="2363351"/>
          </a:xfrm>
          <a:prstGeom prst="rect">
            <a:avLst/>
          </a:prstGeom>
        </p:spPr>
      </p:pic>
      <p:sp>
        <p:nvSpPr>
          <p:cNvPr id="4" name="TextBox 3"/>
          <p:cNvSpPr txBox="1"/>
          <p:nvPr/>
        </p:nvSpPr>
        <p:spPr>
          <a:xfrm>
            <a:off x="609600" y="1371600"/>
            <a:ext cx="4267200" cy="430887"/>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Managing for multiple values</a:t>
            </a:r>
            <a:endParaRPr lang="en-US" sz="2200" b="1" dirty="0">
              <a:latin typeface="Arial" panose="020B0604020202020204" pitchFamily="34" charset="0"/>
              <a:cs typeface="Arial" panose="020B0604020202020204" pitchFamily="34" charset="0"/>
            </a:endParaRPr>
          </a:p>
        </p:txBody>
      </p:sp>
      <p:pic>
        <p:nvPicPr>
          <p:cNvPr id="7" name="Picture 6" descr="horse back rider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2286000"/>
            <a:ext cx="3468624" cy="2659278"/>
          </a:xfrm>
          <a:prstGeom prst="rect">
            <a:avLst/>
          </a:prstGeom>
        </p:spPr>
      </p:pic>
      <p:pic>
        <p:nvPicPr>
          <p:cNvPr id="8" name="Picture 7" descr="Leonard's Skipper moth"/>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4331207"/>
            <a:ext cx="3048000" cy="2286000"/>
          </a:xfrm>
          <a:prstGeom prst="rect">
            <a:avLst/>
          </a:prstGeom>
        </p:spPr>
      </p:pic>
      <p:pic>
        <p:nvPicPr>
          <p:cNvPr id="9" name="Picture 8" descr="DNR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3433077"/>
            <a:ext cx="1067919" cy="1067919"/>
          </a:xfrm>
          <a:prstGeom prst="rect">
            <a:avLst/>
          </a:prstGeom>
        </p:spPr>
      </p:pic>
    </p:spTree>
    <p:extLst>
      <p:ext uri="{BB962C8B-B14F-4D97-AF65-F5344CB8AC3E}">
        <p14:creationId xmlns:p14="http://schemas.microsoft.com/office/powerpoint/2010/main" val="2244775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 Dunes state forest presentation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3" name="Rectangle 2"/>
          <p:cNvSpPr/>
          <p:nvPr/>
        </p:nvSpPr>
        <p:spPr>
          <a:xfrm>
            <a:off x="685800" y="695980"/>
            <a:ext cx="8000999" cy="523220"/>
          </a:xfrm>
          <a:prstGeom prst="rect">
            <a:avLst/>
          </a:prstGeom>
        </p:spPr>
        <p:txBody>
          <a:bodyPr wrap="square">
            <a:spAutoFit/>
          </a:bodyPr>
          <a:lstStyle/>
          <a:p>
            <a:r>
              <a:rPr lang="en-US" sz="2800" dirty="0" smtClean="0">
                <a:solidFill>
                  <a:prstClr val="black"/>
                </a:solidFill>
                <a:latin typeface="Adobe Garamond Pro Bold" pitchFamily="18" charset="0"/>
              </a:rPr>
              <a:t>Special features of Sand Dunes State Forest</a:t>
            </a:r>
            <a:endParaRPr lang="en-US" sz="2800" dirty="0">
              <a:solidFill>
                <a:prstClr val="black"/>
              </a:solidFill>
              <a:latin typeface="Adobe Garamond Pro Bold" pitchFamily="18" charset="0"/>
            </a:endParaRPr>
          </a:p>
        </p:txBody>
      </p:sp>
      <p:pic>
        <p:nvPicPr>
          <p:cNvPr id="1026" name="Picture 2" descr="red-heded woodpecher"/>
          <p:cNvPicPr>
            <a:picLocks noChangeAspect="1" noChangeArrowheads="1"/>
          </p:cNvPicPr>
          <p:nvPr/>
        </p:nvPicPr>
        <p:blipFill rotWithShape="1">
          <a:blip r:embed="rId4">
            <a:extLst>
              <a:ext uri="{28A0092B-C50C-407E-A947-70E740481C1C}">
                <a14:useLocalDpi xmlns:a14="http://schemas.microsoft.com/office/drawing/2010/main" val="0"/>
              </a:ext>
            </a:extLst>
          </a:blip>
          <a:srcRect t="10296" r="31556"/>
          <a:stretch/>
        </p:blipFill>
        <p:spPr bwMode="auto">
          <a:xfrm>
            <a:off x="4931698" y="1412563"/>
            <a:ext cx="3755101" cy="27882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37240" y="4200837"/>
            <a:ext cx="4044820" cy="369332"/>
          </a:xfrm>
          <a:prstGeom prst="rect">
            <a:avLst/>
          </a:prstGeom>
          <a:no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Red-headed Woodpecker</a:t>
            </a:r>
            <a:endParaRPr lang="en-US" dirty="0">
              <a:solidFill>
                <a:prstClr val="black"/>
              </a:solidFill>
              <a:latin typeface="Arial" panose="020B0604020202020204" pitchFamily="34" charset="0"/>
              <a:cs typeface="Arial" panose="020B0604020202020204" pitchFamily="34" charset="0"/>
            </a:endParaRPr>
          </a:p>
        </p:txBody>
      </p:sp>
      <p:pic>
        <p:nvPicPr>
          <p:cNvPr id="1027" name="Picture 3" descr="Leonard's Skipper mo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0942" y="4606191"/>
            <a:ext cx="2601118" cy="19510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60980" y="6261098"/>
            <a:ext cx="4044820" cy="369332"/>
          </a:xfrm>
          <a:prstGeom prst="rect">
            <a:avLst/>
          </a:prstGeom>
          <a:no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Leonard’s Skipper</a:t>
            </a:r>
            <a:endParaRPr lang="en-US" dirty="0">
              <a:solidFill>
                <a:prstClr val="black"/>
              </a:solidFill>
              <a:latin typeface="Arial" panose="020B0604020202020204" pitchFamily="34" charset="0"/>
              <a:cs typeface="Arial" panose="020B0604020202020204" pitchFamily="34" charset="0"/>
            </a:endParaRPr>
          </a:p>
        </p:txBody>
      </p:sp>
      <p:pic>
        <p:nvPicPr>
          <p:cNvPr id="2050" name="Picture 2" descr="bady blanding tur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97159"/>
            <a:ext cx="4670780" cy="35034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5652" y="4800600"/>
            <a:ext cx="4044820" cy="369332"/>
          </a:xfrm>
          <a:prstGeom prst="rect">
            <a:avLst/>
          </a:prstGeom>
          <a:no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Blanding’s Turtle</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8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of Minnesota showing Ecological subsec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27412"/>
            <a:ext cx="3810000" cy="4930588"/>
          </a:xfrm>
          <a:prstGeom prst="rect">
            <a:avLst/>
          </a:prstGeom>
        </p:spPr>
      </p:pic>
      <p:sp>
        <p:nvSpPr>
          <p:cNvPr id="2" name="Rectangle 1"/>
          <p:cNvSpPr/>
          <p:nvPr/>
        </p:nvSpPr>
        <p:spPr>
          <a:xfrm>
            <a:off x="563880" y="362074"/>
            <a:ext cx="8000999" cy="523220"/>
          </a:xfrm>
          <a:prstGeom prst="rect">
            <a:avLst/>
          </a:prstGeom>
        </p:spPr>
        <p:txBody>
          <a:bodyPr wrap="square">
            <a:spAutoFit/>
          </a:bodyPr>
          <a:lstStyle/>
          <a:p>
            <a:r>
              <a:rPr lang="en-US" sz="2800" dirty="0" smtClean="0">
                <a:latin typeface="Adobe Garamond Pro Bold" pitchFamily="18" charset="0"/>
              </a:rPr>
              <a:t>Sand Dunes State Forest Operational Plan</a:t>
            </a:r>
            <a:endParaRPr lang="en-US" sz="2800" dirty="0">
              <a:latin typeface="Adobe Garamond Pro Bold" pitchFamily="18" charset="0"/>
            </a:endParaRPr>
          </a:p>
        </p:txBody>
      </p:sp>
      <p:pic>
        <p:nvPicPr>
          <p:cNvPr id="4" name="Picture 3" descr="Sand Dunes state forest presentation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5" name="Rectangle 4"/>
          <p:cNvSpPr/>
          <p:nvPr/>
        </p:nvSpPr>
        <p:spPr>
          <a:xfrm>
            <a:off x="656303" y="1298365"/>
            <a:ext cx="7908576" cy="1508105"/>
          </a:xfrm>
          <a:prstGeom prst="rect">
            <a:avLst/>
          </a:prstGeom>
        </p:spPr>
        <p:txBody>
          <a:bodyPr wrap="square">
            <a:spAutoFit/>
          </a:bodyPr>
          <a:lstStyle/>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Anoka Sand Plains Subsection Plan </a:t>
            </a:r>
          </a:p>
          <a:p>
            <a:pPr defTabSz="228600">
              <a:tabLst>
                <a:tab pos="274320" algn="l"/>
              </a:tabLst>
            </a:pPr>
            <a:endParaRPr lang="en-US" sz="8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Guide vegetation management as part of broader ASP </a:t>
            </a:r>
            <a:endParaRPr lang="en-US" sz="800" dirty="0" smtClean="0">
              <a:latin typeface="Arial" panose="020B0604020202020204" pitchFamily="34" charset="0"/>
              <a:cs typeface="Arial" panose="020B0604020202020204" pitchFamily="34" charset="0"/>
            </a:endParaRPr>
          </a:p>
          <a:p>
            <a:pPr defTabSz="228600">
              <a:tabLst>
                <a:tab pos="274320" algn="l"/>
              </a:tabLst>
            </a:pPr>
            <a:endParaRPr lang="en-US" sz="8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 Provide direction to local managers</a:t>
            </a:r>
            <a:endParaRPr lang="en-US" sz="800" dirty="0" smtClean="0">
              <a:latin typeface="Arial" panose="020B0604020202020204" pitchFamily="34" charset="0"/>
              <a:cs typeface="Arial" panose="020B0604020202020204" pitchFamily="34" charset="0"/>
            </a:endParaRPr>
          </a:p>
          <a:p>
            <a:pPr defTabSz="228600">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077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362074"/>
            <a:ext cx="8000999" cy="523220"/>
          </a:xfrm>
          <a:prstGeom prst="rect">
            <a:avLst/>
          </a:prstGeom>
        </p:spPr>
        <p:txBody>
          <a:bodyPr wrap="square">
            <a:spAutoFit/>
          </a:bodyPr>
          <a:lstStyle/>
          <a:p>
            <a:r>
              <a:rPr lang="en-US" sz="2800" dirty="0" smtClean="0">
                <a:latin typeface="Adobe Garamond Pro Bold" pitchFamily="18" charset="0"/>
              </a:rPr>
              <a:t>Sand Dunes State Forest Operational Plan</a:t>
            </a:r>
            <a:endParaRPr lang="en-US" sz="2800" dirty="0">
              <a:latin typeface="Adobe Garamond Pro Bold" pitchFamily="18" charset="0"/>
            </a:endParaRPr>
          </a:p>
        </p:txBody>
      </p:sp>
      <p:pic>
        <p:nvPicPr>
          <p:cNvPr id="4" name="Picture 3" descr="map of sand dunes state forest showing recreation bounde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38199"/>
            <a:ext cx="6902826" cy="5334001"/>
          </a:xfrm>
          <a:prstGeom prst="rect">
            <a:avLst/>
          </a:prstGeom>
        </p:spPr>
      </p:pic>
      <p:pic>
        <p:nvPicPr>
          <p:cNvPr id="2" name="Picture 1" descr="Sand Dunes state forest presentation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Tree>
    <p:extLst>
      <p:ext uri="{BB962C8B-B14F-4D97-AF65-F5344CB8AC3E}">
        <p14:creationId xmlns:p14="http://schemas.microsoft.com/office/powerpoint/2010/main" val="2820192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 y="362074"/>
            <a:ext cx="8000999" cy="523220"/>
          </a:xfrm>
          <a:prstGeom prst="rect">
            <a:avLst/>
          </a:prstGeom>
        </p:spPr>
        <p:txBody>
          <a:bodyPr wrap="square">
            <a:spAutoFit/>
          </a:bodyPr>
          <a:lstStyle/>
          <a:p>
            <a:r>
              <a:rPr lang="en-US" sz="2800" dirty="0" smtClean="0">
                <a:latin typeface="Adobe Garamond Pro Bold" pitchFamily="18" charset="0"/>
              </a:rPr>
              <a:t>Sand Dunes State Forest Operational Plan</a:t>
            </a:r>
            <a:endParaRPr lang="en-US" sz="2800" dirty="0">
              <a:latin typeface="Adobe Garamond Pro Bold" pitchFamily="18" charset="0"/>
            </a:endParaRPr>
          </a:p>
        </p:txBody>
      </p:sp>
      <p:pic>
        <p:nvPicPr>
          <p:cNvPr id="3" name="Picture 2" descr="same maps as sli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6329" y="3870190"/>
            <a:ext cx="3405764" cy="2631726"/>
          </a:xfrm>
          <a:prstGeom prst="rect">
            <a:avLst/>
          </a:prstGeom>
        </p:spPr>
      </p:pic>
      <p:pic>
        <p:nvPicPr>
          <p:cNvPr id="4" name="Picture 3" descr="Sand Dunes state forest presentation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5" name="Rectangle 4"/>
          <p:cNvSpPr/>
          <p:nvPr/>
        </p:nvSpPr>
        <p:spPr>
          <a:xfrm>
            <a:off x="656303" y="1298365"/>
            <a:ext cx="7908576" cy="3477875"/>
          </a:xfrm>
          <a:prstGeom prst="rect">
            <a:avLst/>
          </a:prstGeom>
        </p:spPr>
        <p:txBody>
          <a:bodyPr wrap="square">
            <a:spAutoFit/>
          </a:bodyPr>
          <a:lstStyle/>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About half of the Sand Dunes State Forest will be managed similarly as it has in the past.</a:t>
            </a:r>
          </a:p>
          <a:p>
            <a:pPr defTabSz="228600">
              <a:tabLst>
                <a:tab pos="274320" algn="l"/>
              </a:tabLst>
            </a:pPr>
            <a:endParaRPr lang="en-US" sz="8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About half of Sand Dunes State Forest will be managed to better support rare species. </a:t>
            </a:r>
          </a:p>
          <a:p>
            <a:pPr marL="285750" indent="-285750" defTabSz="228600">
              <a:buFont typeface="Wingdings"/>
              <a:buChar char="q"/>
              <a:tabLst>
                <a:tab pos="274320" algn="l"/>
              </a:tabLst>
            </a:pPr>
            <a:endParaRPr lang="en-US" sz="8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Continue to emphasize Recreation in Bob Dunn unit.</a:t>
            </a:r>
          </a:p>
          <a:p>
            <a:pPr defTabSz="228600">
              <a:tabLst>
                <a:tab pos="274320" algn="l"/>
              </a:tabLst>
            </a:pPr>
            <a:endParaRPr lang="en-US" sz="8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A diverse mosaic of habitats: pine forests, hardwood forests, oak savannah, swamp, marsh, meadow, prairie.</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a:latin typeface="Arial" panose="020B0604020202020204" pitchFamily="34" charset="0"/>
                <a:cs typeface="Arial" panose="020B0604020202020204" pitchFamily="34" charset="0"/>
              </a:rPr>
              <a:t>Restoration phased over </a:t>
            </a:r>
            <a:endParaRPr lang="en-US" sz="2000" dirty="0" smtClean="0">
              <a:latin typeface="Arial" panose="020B0604020202020204" pitchFamily="34" charset="0"/>
              <a:cs typeface="Arial" panose="020B0604020202020204" pitchFamily="34" charset="0"/>
            </a:endParaRPr>
          </a:p>
          <a:p>
            <a:pPr lvl="1" defTabSz="228600">
              <a:tabLst>
                <a:tab pos="274320" algn="l"/>
              </a:tabLst>
            </a:pPr>
            <a:r>
              <a:rPr lang="en-US" sz="2000" dirty="0" smtClean="0">
                <a:latin typeface="Arial" panose="020B0604020202020204" pitchFamily="34" charset="0"/>
                <a:cs typeface="Arial" panose="020B0604020202020204" pitchFamily="34" charset="0"/>
              </a:rPr>
              <a:t>next </a:t>
            </a:r>
            <a:r>
              <a:rPr lang="en-US" sz="2000" dirty="0">
                <a:latin typeface="Arial" panose="020B0604020202020204" pitchFamily="34" charset="0"/>
                <a:cs typeface="Arial" panose="020B0604020202020204" pitchFamily="34" charset="0"/>
              </a:rPr>
              <a:t>5 – 50 </a:t>
            </a:r>
            <a:r>
              <a:rPr lang="en-US" sz="2000" dirty="0" smtClean="0">
                <a:latin typeface="Arial" panose="020B0604020202020204" pitchFamily="34" charset="0"/>
                <a:cs typeface="Arial" panose="020B0604020202020204" pitchFamily="34" charset="0"/>
              </a:rPr>
              <a:t>years.</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022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 y="362074"/>
            <a:ext cx="8000999" cy="523220"/>
          </a:xfrm>
          <a:prstGeom prst="rect">
            <a:avLst/>
          </a:prstGeom>
        </p:spPr>
        <p:txBody>
          <a:bodyPr wrap="square">
            <a:spAutoFit/>
          </a:bodyPr>
          <a:lstStyle/>
          <a:p>
            <a:r>
              <a:rPr lang="en-US" sz="2800" dirty="0" smtClean="0">
                <a:latin typeface="Adobe Garamond Pro Bold" pitchFamily="18" charset="0"/>
              </a:rPr>
              <a:t>Communications &amp; Outreach</a:t>
            </a:r>
            <a:endParaRPr lang="en-US" sz="2800" dirty="0">
              <a:latin typeface="Adobe Garamond Pro Bold" pitchFamily="18" charset="0"/>
            </a:endParaRPr>
          </a:p>
        </p:txBody>
      </p:sp>
      <p:pic>
        <p:nvPicPr>
          <p:cNvPr id="3" name="Picture 2" descr="Sand Dunes state forest presentation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4" name="TextBox 3"/>
          <p:cNvSpPr txBox="1"/>
          <p:nvPr/>
        </p:nvSpPr>
        <p:spPr>
          <a:xfrm>
            <a:off x="563880" y="1079634"/>
            <a:ext cx="7894320" cy="4431983"/>
          </a:xfrm>
          <a:prstGeom prst="rect">
            <a:avLst/>
          </a:prstGeom>
          <a:noFill/>
        </p:spPr>
        <p:txBody>
          <a:bodyPr wrap="square" rtlCol="0">
            <a:spAutoFit/>
          </a:bodyPr>
          <a:lstStyle/>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Anoka Sand Plains SFRMP – February 2012</a:t>
            </a:r>
          </a:p>
          <a:p>
            <a:pPr defTabSz="228600">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Letter to adjacent landowners – September 2014; October 2015</a:t>
            </a: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Interpretive field trip – October 2015</a:t>
            </a:r>
          </a:p>
          <a:p>
            <a:pPr defTabSz="228600">
              <a:tabLst>
                <a:tab pos="274320" algn="l"/>
              </a:tabLst>
            </a:pPr>
            <a:endParaRPr lang="en-US" sz="8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Email newsletter launched</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Sherburne County Board Meeting – August 2015</a:t>
            </a:r>
            <a:endParaRPr lang="en-US" sz="800" dirty="0" smtClean="0">
              <a:latin typeface="Arial" panose="020B0604020202020204" pitchFamily="34" charset="0"/>
              <a:cs typeface="Arial" panose="020B0604020202020204" pitchFamily="34" charset="0"/>
            </a:endParaRPr>
          </a:p>
          <a:p>
            <a:pPr defTabSz="228600">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Meetings with </a:t>
            </a:r>
            <a:r>
              <a:rPr lang="en-US" sz="2000" dirty="0" err="1" smtClean="0">
                <a:latin typeface="Arial" panose="020B0604020202020204" pitchFamily="34" charset="0"/>
                <a:cs typeface="Arial" panose="020B0604020202020204" pitchFamily="34" charset="0"/>
              </a:rPr>
              <a:t>Orrock</a:t>
            </a:r>
            <a:r>
              <a:rPr lang="en-US" sz="2000" dirty="0" smtClean="0">
                <a:latin typeface="Arial" panose="020B0604020202020204" pitchFamily="34" charset="0"/>
                <a:cs typeface="Arial" panose="020B0604020202020204" pitchFamily="34" charset="0"/>
              </a:rPr>
              <a:t> Twp. Board re: roads, etc.</a:t>
            </a:r>
            <a:endParaRPr lang="en-US" sz="800" dirty="0" smtClean="0">
              <a:latin typeface="Arial" panose="020B0604020202020204" pitchFamily="34" charset="0"/>
              <a:cs typeface="Arial" panose="020B0604020202020204" pitchFamily="34" charset="0"/>
            </a:endParaRPr>
          </a:p>
          <a:p>
            <a:pPr defTabSz="228600">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Meetings with local legislators</a:t>
            </a:r>
          </a:p>
          <a:p>
            <a:pPr defTabSz="228600">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Meetings with local citizens</a:t>
            </a:r>
          </a:p>
          <a:p>
            <a:pPr defTabSz="228600">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Stakeholders Advisory Group</a:t>
            </a:r>
          </a:p>
          <a:p>
            <a:pPr lvl="1" defTabSz="228600">
              <a:tabLst>
                <a:tab pos="274320" algn="l"/>
              </a:tabLst>
            </a:pPr>
            <a:r>
              <a:rPr lang="en-US" sz="2000" dirty="0" smtClean="0">
                <a:latin typeface="Arial" panose="020B0604020202020204" pitchFamily="34" charset="0"/>
                <a:cs typeface="Arial" panose="020B0604020202020204" pitchFamily="34" charset="0"/>
              </a:rPr>
              <a:t>– June 2016</a:t>
            </a:r>
            <a:endParaRPr lang="en-US" sz="2000" dirty="0">
              <a:latin typeface="Arial" panose="020B0604020202020204" pitchFamily="34" charset="0"/>
              <a:cs typeface="Arial" panose="020B0604020202020204" pitchFamily="34" charset="0"/>
            </a:endParaRPr>
          </a:p>
          <a:p>
            <a:pPr defTabSz="228600">
              <a:tabLst>
                <a:tab pos="274320" algn="l"/>
              </a:tabLst>
            </a:pPr>
            <a:endParaRPr lang="en-US" dirty="0">
              <a:latin typeface="Wingdings" panose="05000000000000000000" pitchFamily="2" charset="2"/>
            </a:endParaRPr>
          </a:p>
        </p:txBody>
      </p:sp>
      <p:pic>
        <p:nvPicPr>
          <p:cNvPr id="5" name="Picture 4" descr="prairie on sand dunes state fores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615106"/>
            <a:ext cx="3657600" cy="2977717"/>
          </a:xfrm>
          <a:prstGeom prst="rect">
            <a:avLst/>
          </a:prstGeom>
        </p:spPr>
      </p:pic>
    </p:spTree>
    <p:extLst>
      <p:ext uri="{BB962C8B-B14F-4D97-AF65-F5344CB8AC3E}">
        <p14:creationId xmlns:p14="http://schemas.microsoft.com/office/powerpoint/2010/main" val="158096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517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ne fore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482291"/>
            <a:ext cx="3736848" cy="3048634"/>
          </a:xfrm>
          <a:prstGeom prst="rect">
            <a:avLst/>
          </a:prstGeom>
        </p:spPr>
      </p:pic>
      <p:pic>
        <p:nvPicPr>
          <p:cNvPr id="2" name="Picture 1" descr="snak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387" y="4931068"/>
            <a:ext cx="2326813" cy="1547083"/>
          </a:xfrm>
          <a:prstGeom prst="rect">
            <a:avLst/>
          </a:prstGeom>
        </p:spPr>
      </p:pic>
      <p:sp>
        <p:nvSpPr>
          <p:cNvPr id="3" name="TextBox 2"/>
          <p:cNvSpPr txBox="1"/>
          <p:nvPr/>
        </p:nvSpPr>
        <p:spPr>
          <a:xfrm>
            <a:off x="609600" y="555248"/>
            <a:ext cx="8004048" cy="892552"/>
          </a:xfrm>
          <a:prstGeom prst="rect">
            <a:avLst/>
          </a:prstGeom>
          <a:noFill/>
        </p:spPr>
        <p:txBody>
          <a:bodyPr wrap="square" rtlCol="0">
            <a:spAutoFit/>
          </a:bodyPr>
          <a:lstStyle/>
          <a:p>
            <a:r>
              <a:rPr lang="en-US" sz="5200" spc="300" dirty="0" smtClean="0">
                <a:solidFill>
                  <a:srgbClr val="628C46"/>
                </a:solidFill>
                <a:latin typeface="Adobe Garamond Pro Bold" pitchFamily="18" charset="0"/>
              </a:rPr>
              <a:t>Sand Dunes State Forest</a:t>
            </a:r>
            <a:endParaRPr lang="en-US" sz="5200" spc="300" dirty="0">
              <a:solidFill>
                <a:srgbClr val="628C46"/>
              </a:solidFill>
              <a:latin typeface="Adobe Garamond Pro Bold" pitchFamily="18" charset="0"/>
            </a:endParaRPr>
          </a:p>
        </p:txBody>
      </p:sp>
      <p:pic>
        <p:nvPicPr>
          <p:cNvPr id="10" name="Picture 9" descr="father and daughter deer hun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2756" y="4038600"/>
            <a:ext cx="3056444" cy="2363351"/>
          </a:xfrm>
          <a:prstGeom prst="rect">
            <a:avLst/>
          </a:prstGeom>
        </p:spPr>
      </p:pic>
      <p:sp>
        <p:nvSpPr>
          <p:cNvPr id="4" name="TextBox 3"/>
          <p:cNvSpPr txBox="1"/>
          <p:nvPr/>
        </p:nvSpPr>
        <p:spPr>
          <a:xfrm>
            <a:off x="609600" y="1371600"/>
            <a:ext cx="4267200" cy="430887"/>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Managing for multiple values</a:t>
            </a:r>
            <a:endParaRPr lang="en-US" sz="2200" b="1" dirty="0">
              <a:latin typeface="Arial" panose="020B0604020202020204" pitchFamily="34" charset="0"/>
              <a:cs typeface="Arial" panose="020B0604020202020204" pitchFamily="34" charset="0"/>
            </a:endParaRPr>
          </a:p>
        </p:txBody>
      </p:sp>
      <p:pic>
        <p:nvPicPr>
          <p:cNvPr id="7" name="Picture 6" descr="horse back rid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2286000"/>
            <a:ext cx="3468624" cy="2659278"/>
          </a:xfrm>
          <a:prstGeom prst="rect">
            <a:avLst/>
          </a:prstGeom>
        </p:spPr>
      </p:pic>
      <p:pic>
        <p:nvPicPr>
          <p:cNvPr id="8" name="Picture 7" descr="Leonard's Skipper mot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331207"/>
            <a:ext cx="3048000" cy="2286000"/>
          </a:xfrm>
          <a:prstGeom prst="rect">
            <a:avLst/>
          </a:prstGeom>
        </p:spPr>
      </p:pic>
      <p:pic>
        <p:nvPicPr>
          <p:cNvPr id="9" name="Picture 8" descr="mndnr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0" y="3433077"/>
            <a:ext cx="1067919" cy="1067919"/>
          </a:xfrm>
          <a:prstGeom prst="rect">
            <a:avLst/>
          </a:prstGeom>
        </p:spPr>
      </p:pic>
    </p:spTree>
    <p:extLst>
      <p:ext uri="{BB962C8B-B14F-4D97-AF65-F5344CB8AC3E}">
        <p14:creationId xmlns:p14="http://schemas.microsoft.com/office/powerpoint/2010/main" val="331919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descr="map of upcoming sand dunes state forest management acitivities dated fed 2016"/>
          <p:cNvGraphicFramePr>
            <a:graphicFrameLocks noChangeAspect="1"/>
          </p:cNvGraphicFramePr>
          <p:nvPr>
            <p:extLst>
              <p:ext uri="{D42A27DB-BD31-4B8C-83A1-F6EECF244321}">
                <p14:modId xmlns:p14="http://schemas.microsoft.com/office/powerpoint/2010/main" val="2313178085"/>
              </p:ext>
            </p:extLst>
          </p:nvPr>
        </p:nvGraphicFramePr>
        <p:xfrm>
          <a:off x="228600" y="72634"/>
          <a:ext cx="8583572" cy="6632965"/>
        </p:xfrm>
        <a:graphic>
          <a:graphicData uri="http://schemas.openxmlformats.org/presentationml/2006/ole">
            <mc:AlternateContent xmlns:mc="http://schemas.openxmlformats.org/markup-compatibility/2006">
              <mc:Choice xmlns:v="urn:schemas-microsoft-com:vml" Requires="v">
                <p:oleObj spid="_x0000_s1053" name="Acrobat Document" r:id="rId4" imgW="6034986" imgH="4663440" progId="AcroExch.Document.11">
                  <p:embed/>
                </p:oleObj>
              </mc:Choice>
              <mc:Fallback>
                <p:oleObj name="Acrobat Document" r:id="rId4" imgW="6034986" imgH="4663440" progId="AcroExch.Document.11">
                  <p:embed/>
                  <p:pic>
                    <p:nvPicPr>
                      <p:cNvPr id="0" name=""/>
                      <p:cNvPicPr/>
                      <p:nvPr/>
                    </p:nvPicPr>
                    <p:blipFill>
                      <a:blip r:embed="rId5"/>
                      <a:stretch>
                        <a:fillRect/>
                      </a:stretch>
                    </p:blipFill>
                    <p:spPr>
                      <a:xfrm>
                        <a:off x="228600" y="72634"/>
                        <a:ext cx="8583572" cy="6632965"/>
                      </a:xfrm>
                      <a:prstGeom prst="rect">
                        <a:avLst/>
                      </a:prstGeom>
                    </p:spPr>
                  </p:pic>
                </p:oleObj>
              </mc:Fallback>
            </mc:AlternateContent>
          </a:graphicData>
        </a:graphic>
      </p:graphicFrame>
    </p:spTree>
    <p:extLst>
      <p:ext uri="{BB962C8B-B14F-4D97-AF65-F5344CB8AC3E}">
        <p14:creationId xmlns:p14="http://schemas.microsoft.com/office/powerpoint/2010/main" val="2699299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 Dunes state forest presentation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3" name="TextBox 2"/>
          <p:cNvSpPr txBox="1"/>
          <p:nvPr/>
        </p:nvSpPr>
        <p:spPr>
          <a:xfrm>
            <a:off x="762000" y="1492839"/>
            <a:ext cx="6553200" cy="2308324"/>
          </a:xfrm>
          <a:prstGeom prst="rect">
            <a:avLst/>
          </a:prstGeom>
          <a:noFill/>
        </p:spPr>
        <p:txBody>
          <a:bodyPr wrap="square" rtlCol="0">
            <a:spAutoFit/>
          </a:bodyPr>
          <a:lstStyle/>
          <a:p>
            <a:pPr marL="342900" indent="-342900" defTabSz="182880">
              <a:buFont typeface="Wingdings"/>
              <a:buChar char="q"/>
            </a:pPr>
            <a:r>
              <a:rPr lang="en-US" sz="2400" dirty="0" smtClean="0">
                <a:latin typeface="Arial" panose="020B0604020202020204" pitchFamily="34" charset="0"/>
                <a:cs typeface="Arial" panose="020B0604020202020204" pitchFamily="34" charset="0"/>
              </a:rPr>
              <a:t>Produce timber and other forest products</a:t>
            </a:r>
            <a:endParaRPr lang="en-US" sz="800" dirty="0" smtClean="0">
              <a:latin typeface="Arial" panose="020B0604020202020204" pitchFamily="34" charset="0"/>
              <a:cs typeface="Arial" panose="020B0604020202020204" pitchFamily="34" charset="0"/>
            </a:endParaRPr>
          </a:p>
          <a:p>
            <a:pPr marL="342900" indent="-342900" defTabSz="182880">
              <a:buFont typeface="Wingdings"/>
              <a:buChar char="q"/>
            </a:pPr>
            <a:endParaRPr lang="en-US" sz="800" dirty="0" smtClean="0">
              <a:latin typeface="Arial" panose="020B0604020202020204" pitchFamily="34" charset="0"/>
              <a:cs typeface="Arial" panose="020B0604020202020204" pitchFamily="34" charset="0"/>
            </a:endParaRPr>
          </a:p>
          <a:p>
            <a:pPr marL="342900" indent="-342900" defTabSz="182880">
              <a:buFont typeface="Wingdings"/>
              <a:buChar char="q"/>
            </a:pPr>
            <a:r>
              <a:rPr lang="en-US" sz="2400" dirty="0" smtClean="0">
                <a:latin typeface="Arial" panose="020B0604020202020204" pitchFamily="34" charset="0"/>
                <a:cs typeface="Arial" panose="020B0604020202020204" pitchFamily="34" charset="0"/>
              </a:rPr>
              <a:t>Provide outdoor recreation</a:t>
            </a:r>
            <a:endParaRPr lang="en-US" sz="800" dirty="0" smtClean="0">
              <a:latin typeface="Arial" panose="020B0604020202020204" pitchFamily="34" charset="0"/>
              <a:cs typeface="Arial" panose="020B0604020202020204" pitchFamily="34" charset="0"/>
            </a:endParaRPr>
          </a:p>
          <a:p>
            <a:pPr marL="342900" indent="-342900" defTabSz="182880">
              <a:buFont typeface="Wingdings"/>
              <a:buChar char="q"/>
            </a:pPr>
            <a:endParaRPr lang="en-US" sz="800" dirty="0" smtClean="0">
              <a:latin typeface="Arial" panose="020B0604020202020204" pitchFamily="34" charset="0"/>
              <a:cs typeface="Arial" panose="020B0604020202020204" pitchFamily="34" charset="0"/>
            </a:endParaRPr>
          </a:p>
          <a:p>
            <a:pPr marL="342900" indent="-342900" defTabSz="182880">
              <a:buFont typeface="Wingdings"/>
              <a:buChar char="q"/>
            </a:pPr>
            <a:r>
              <a:rPr lang="en-US" sz="2400" dirty="0" smtClean="0">
                <a:latin typeface="Arial" panose="020B0604020202020204" pitchFamily="34" charset="0"/>
                <a:cs typeface="Arial" panose="020B0604020202020204" pitchFamily="34" charset="0"/>
              </a:rPr>
              <a:t>Protect watersheds</a:t>
            </a:r>
            <a:endParaRPr lang="en-US" sz="800" dirty="0" smtClean="0">
              <a:latin typeface="Arial" panose="020B0604020202020204" pitchFamily="34" charset="0"/>
              <a:cs typeface="Arial" panose="020B0604020202020204" pitchFamily="34" charset="0"/>
            </a:endParaRPr>
          </a:p>
          <a:p>
            <a:pPr marL="342900" indent="-342900" defTabSz="182880">
              <a:buFont typeface="Wingdings"/>
              <a:buChar char="q"/>
            </a:pPr>
            <a:endParaRPr lang="en-US" sz="800" dirty="0" smtClean="0">
              <a:latin typeface="Arial" panose="020B0604020202020204" pitchFamily="34" charset="0"/>
              <a:cs typeface="Arial" panose="020B0604020202020204" pitchFamily="34" charset="0"/>
            </a:endParaRPr>
          </a:p>
          <a:p>
            <a:pPr defTabSz="182880"/>
            <a:r>
              <a:rPr lang="en-US" sz="2400" dirty="0" smtClean="0">
                <a:latin typeface="Wingdings" panose="05000000000000000000" pitchFamily="2" charset="2"/>
              </a:rPr>
              <a:t>q	</a:t>
            </a:r>
            <a:r>
              <a:rPr lang="en-US" sz="2400" dirty="0" smtClean="0">
                <a:latin typeface="Arial" panose="020B0604020202020204" pitchFamily="34" charset="0"/>
                <a:cs typeface="Arial" panose="020B0604020202020204" pitchFamily="34" charset="0"/>
              </a:rPr>
              <a:t>Perpetuate rare and distinctive species of 			native 	flora and fauna. </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685800" y="695980"/>
            <a:ext cx="8000999" cy="523220"/>
          </a:xfrm>
          <a:prstGeom prst="rect">
            <a:avLst/>
          </a:prstGeom>
        </p:spPr>
        <p:txBody>
          <a:bodyPr wrap="square">
            <a:spAutoFit/>
          </a:bodyPr>
          <a:lstStyle/>
          <a:p>
            <a:r>
              <a:rPr lang="en-US" sz="2800" dirty="0" smtClean="0">
                <a:latin typeface="Adobe Garamond Pro Bold" pitchFamily="18" charset="0"/>
              </a:rPr>
              <a:t>Minnesota State Forest Management Principles:</a:t>
            </a:r>
            <a:endParaRPr lang="en-US" sz="2800" dirty="0">
              <a:latin typeface="Adobe Garamond Pro Bold" pitchFamily="18" charset="0"/>
            </a:endParaRPr>
          </a:p>
        </p:txBody>
      </p:sp>
      <p:pic>
        <p:nvPicPr>
          <p:cNvPr id="6" name="Picture 5" descr="pine fore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6087" y="3458725"/>
            <a:ext cx="3736848" cy="3048634"/>
          </a:xfrm>
          <a:prstGeom prst="rect">
            <a:avLst/>
          </a:prstGeom>
        </p:spPr>
      </p:pic>
    </p:spTree>
    <p:extLst>
      <p:ext uri="{BB962C8B-B14F-4D97-AF65-F5344CB8AC3E}">
        <p14:creationId xmlns:p14="http://schemas.microsoft.com/office/powerpoint/2010/main" val="294366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 dunes state forest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111907"/>
            <a:ext cx="2974848" cy="3575304"/>
          </a:xfrm>
          <a:prstGeom prst="rect">
            <a:avLst/>
          </a:prstGeom>
        </p:spPr>
      </p:pic>
      <p:pic>
        <p:nvPicPr>
          <p:cNvPr id="5" name="Picture 4" descr="Sand Dunes state forest presentation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6" name="TextBox 5"/>
          <p:cNvSpPr txBox="1"/>
          <p:nvPr/>
        </p:nvSpPr>
        <p:spPr>
          <a:xfrm>
            <a:off x="685800" y="1079634"/>
            <a:ext cx="4114800" cy="5262979"/>
          </a:xfrm>
          <a:prstGeom prst="rect">
            <a:avLst/>
          </a:prstGeom>
          <a:noFill/>
        </p:spPr>
        <p:txBody>
          <a:bodyPr wrap="square" rtlCol="0">
            <a:spAutoFit/>
          </a:bodyPr>
          <a:lstStyle/>
          <a:p>
            <a:pPr marL="285750" indent="-285750" defTabSz="228600">
              <a:buFont typeface="Wingdings"/>
              <a:buChar char="q"/>
              <a:tabLst>
                <a:tab pos="274320" algn="l"/>
              </a:tabLst>
            </a:pPr>
            <a:r>
              <a:rPr lang="en-US" dirty="0" smtClean="0">
                <a:latin typeface="Arial" panose="020B0604020202020204" pitchFamily="34" charset="0"/>
                <a:cs typeface="Arial" panose="020B0604020202020204" pitchFamily="34" charset="0"/>
              </a:rPr>
              <a:t>11,040 acres  (statutory)</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dirty="0" smtClean="0">
                <a:latin typeface="Arial" panose="020B0604020202020204" pitchFamily="34" charset="0"/>
                <a:cs typeface="Arial" panose="020B0604020202020204" pitchFamily="34" charset="0"/>
              </a:rPr>
              <a:t>About 6,000 acres owned by state</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dirty="0" smtClean="0">
                <a:latin typeface="Arial" panose="020B0604020202020204" pitchFamily="34" charset="0"/>
                <a:cs typeface="Arial" panose="020B0604020202020204" pitchFamily="34" charset="0"/>
              </a:rPr>
              <a:t>Area had a mix of oak woodlands, savanna, prairie prior to 1850s/settlement</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dirty="0" smtClean="0">
                <a:latin typeface="Arial" panose="020B0604020202020204" pitchFamily="34" charset="0"/>
                <a:cs typeface="Arial" panose="020B0604020202020204" pitchFamily="34" charset="0"/>
              </a:rPr>
              <a:t>Much of the land subsequently cultivated: small grains, corn, potatoes, hay</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dirty="0" smtClean="0">
                <a:latin typeface="Arial" panose="020B0604020202020204" pitchFamily="34" charset="0"/>
                <a:cs typeface="Arial" panose="020B0604020202020204" pitchFamily="34" charset="0"/>
              </a:rPr>
              <a:t>1930s: Great Depression, Drought, Dust Bowl</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dirty="0" smtClean="0">
                <a:latin typeface="Arial" panose="020B0604020202020204" pitchFamily="34" charset="0"/>
                <a:cs typeface="Arial" panose="020B0604020202020204" pitchFamily="34" charset="0"/>
              </a:rPr>
              <a:t>Trees planted to stabilize blowing soil</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dirty="0" smtClean="0">
                <a:latin typeface="Arial" panose="020B0604020202020204" pitchFamily="34" charset="0"/>
                <a:cs typeface="Arial" panose="020B0604020202020204" pitchFamily="34" charset="0"/>
              </a:rPr>
              <a:t>State forest established 1945, expanded in1951</a:t>
            </a:r>
            <a:endParaRPr lang="en-US"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dirty="0">
              <a:latin typeface="Wingdings" panose="05000000000000000000" pitchFamily="2" charset="2"/>
            </a:endParaRPr>
          </a:p>
        </p:txBody>
      </p:sp>
      <p:sp>
        <p:nvSpPr>
          <p:cNvPr id="7" name="Rectangle 6"/>
          <p:cNvSpPr/>
          <p:nvPr/>
        </p:nvSpPr>
        <p:spPr>
          <a:xfrm>
            <a:off x="685800" y="533400"/>
            <a:ext cx="7775448" cy="461665"/>
          </a:xfrm>
          <a:prstGeom prst="rect">
            <a:avLst/>
          </a:prstGeom>
        </p:spPr>
        <p:txBody>
          <a:bodyPr wrap="square">
            <a:spAutoFit/>
          </a:bodyPr>
          <a:lstStyle/>
          <a:p>
            <a:r>
              <a:rPr lang="en-US" sz="2400" dirty="0" smtClean="0">
                <a:latin typeface="Adobe Garamond Pro Bold" pitchFamily="18" charset="0"/>
              </a:rPr>
              <a:t>Overview</a:t>
            </a:r>
            <a:endParaRPr lang="en-US" sz="2400" dirty="0">
              <a:latin typeface="Adobe Garamond Pro Bold" pitchFamily="18" charset="0"/>
            </a:endParaRPr>
          </a:p>
        </p:txBody>
      </p:sp>
    </p:spTree>
    <p:extLst>
      <p:ext uri="{BB962C8B-B14F-4D97-AF65-F5344CB8AC3E}">
        <p14:creationId xmlns:p14="http://schemas.microsoft.com/office/powerpoint/2010/main" val="232923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showing location of Sherburn National Wildlfire Refu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908" y="1522955"/>
            <a:ext cx="5732929" cy="4429990"/>
          </a:xfrm>
          <a:prstGeom prst="rect">
            <a:avLst/>
          </a:prstGeom>
        </p:spPr>
      </p:pic>
      <p:pic>
        <p:nvPicPr>
          <p:cNvPr id="7" name="Picture 6" descr="Sand Dunes state forest presentation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grpSp>
        <p:nvGrpSpPr>
          <p:cNvPr id="11" name="Group 10" descr="Sand Dunes state forest presentation title"/>
          <p:cNvGrpSpPr/>
          <p:nvPr/>
        </p:nvGrpSpPr>
        <p:grpSpPr>
          <a:xfrm>
            <a:off x="5638800" y="556612"/>
            <a:ext cx="4114800" cy="1097280"/>
            <a:chOff x="457200" y="4301744"/>
            <a:chExt cx="4114800" cy="1097280"/>
          </a:xfrm>
        </p:grpSpPr>
        <p:sp>
          <p:nvSpPr>
            <p:cNvPr id="3" name="TextBox 2"/>
            <p:cNvSpPr txBox="1"/>
            <p:nvPr/>
          </p:nvSpPr>
          <p:spPr>
            <a:xfrm>
              <a:off x="1447800" y="4386025"/>
              <a:ext cx="3124200"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Sherburne </a:t>
              </a:r>
            </a:p>
            <a:p>
              <a:r>
                <a:rPr lang="en-US" b="1" dirty="0" smtClean="0">
                  <a:latin typeface="Arial" panose="020B0604020202020204" pitchFamily="34" charset="0"/>
                  <a:cs typeface="Arial" panose="020B0604020202020204" pitchFamily="34" charset="0"/>
                </a:rPr>
                <a:t>National Wildlife </a:t>
              </a:r>
            </a:p>
            <a:p>
              <a:r>
                <a:rPr lang="en-US" b="1" dirty="0" smtClean="0">
                  <a:latin typeface="Arial" panose="020B0604020202020204" pitchFamily="34" charset="0"/>
                  <a:cs typeface="Arial" panose="020B0604020202020204" pitchFamily="34" charset="0"/>
                </a:rPr>
                <a:t>Refuge</a:t>
              </a:r>
              <a:endParaRPr lang="en-US" b="1" dirty="0">
                <a:latin typeface="Arial" panose="020B0604020202020204" pitchFamily="34" charset="0"/>
                <a:cs typeface="Arial" panose="020B0604020202020204" pitchFamily="34" charset="0"/>
              </a:endParaRPr>
            </a:p>
          </p:txBody>
        </p:sp>
        <p:pic>
          <p:nvPicPr>
            <p:cNvPr id="8" name="Picture 7" descr="Fish and Wildlif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301744"/>
              <a:ext cx="1085088" cy="1097280"/>
            </a:xfrm>
            <a:prstGeom prst="rect">
              <a:avLst/>
            </a:prstGeom>
          </p:spPr>
        </p:pic>
      </p:grpSp>
      <p:cxnSp>
        <p:nvCxnSpPr>
          <p:cNvPr id="20" name="Straight Connector 19" descr="straight connector"/>
          <p:cNvCxnSpPr/>
          <p:nvPr/>
        </p:nvCxnSpPr>
        <p:spPr>
          <a:xfrm>
            <a:off x="6334200" y="1522955"/>
            <a:ext cx="314401" cy="117221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descr="straight connector"/>
          <p:cNvCxnSpPr/>
          <p:nvPr/>
        </p:nvCxnSpPr>
        <p:spPr>
          <a:xfrm>
            <a:off x="2247900" y="2418402"/>
            <a:ext cx="2552700" cy="477198"/>
          </a:xfrm>
          <a:prstGeom prst="line">
            <a:avLst/>
          </a:prstGeom>
          <a:ln w="28575"/>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50379" y="1118447"/>
            <a:ext cx="2058624" cy="646331"/>
          </a:xfrm>
          <a:prstGeom prst="rect">
            <a:avLst/>
          </a:prstGeom>
          <a:noFill/>
        </p:spPr>
        <p:txBody>
          <a:bodyPr wrap="square" rtlCol="0">
            <a:spAutoFit/>
          </a:bodyPr>
          <a:lstStyle/>
          <a:p>
            <a:pPr algn="r"/>
            <a:r>
              <a:rPr lang="en-US" b="1" dirty="0">
                <a:latin typeface="Arial" panose="020B0604020202020204" pitchFamily="34" charset="0"/>
                <a:cs typeface="Arial" panose="020B0604020202020204" pitchFamily="34" charset="0"/>
              </a:rPr>
              <a:t>Bob Dunn </a:t>
            </a:r>
            <a:r>
              <a:rPr lang="en-US" b="1" dirty="0" smtClean="0">
                <a:latin typeface="Arial" panose="020B0604020202020204" pitchFamily="34" charset="0"/>
                <a:cs typeface="Arial" panose="020B0604020202020204" pitchFamily="34" charset="0"/>
              </a:rPr>
              <a:t>Recreation  Area</a:t>
            </a:r>
            <a:endParaRPr lang="en-US" b="1" dirty="0">
              <a:latin typeface="Arial" panose="020B0604020202020204" pitchFamily="34" charset="0"/>
              <a:cs typeface="Arial" panose="020B0604020202020204" pitchFamily="34" charset="0"/>
            </a:endParaRPr>
          </a:p>
        </p:txBody>
      </p:sp>
      <p:grpSp>
        <p:nvGrpSpPr>
          <p:cNvPr id="12" name="Group 11" descr="Uncas Dunes SNA sign"/>
          <p:cNvGrpSpPr/>
          <p:nvPr/>
        </p:nvGrpSpPr>
        <p:grpSpPr>
          <a:xfrm>
            <a:off x="350378" y="3881698"/>
            <a:ext cx="3307222" cy="1820406"/>
            <a:chOff x="5204389" y="4231258"/>
            <a:chExt cx="3307222" cy="1820406"/>
          </a:xfrm>
        </p:grpSpPr>
        <p:pic>
          <p:nvPicPr>
            <p:cNvPr id="9" name="Picture 8" descr="Uncas Dunes SNA sig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4661898"/>
              <a:ext cx="2285999" cy="1389766"/>
            </a:xfrm>
            <a:prstGeom prst="rect">
              <a:avLst/>
            </a:prstGeom>
          </p:spPr>
        </p:pic>
        <p:sp>
          <p:nvSpPr>
            <p:cNvPr id="10" name="TextBox 9"/>
            <p:cNvSpPr txBox="1"/>
            <p:nvPr/>
          </p:nvSpPr>
          <p:spPr>
            <a:xfrm>
              <a:off x="5204389" y="4231258"/>
              <a:ext cx="3307222"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Uncas Dunes SNA</a:t>
              </a:r>
              <a:endParaRPr lang="en-US" b="1" dirty="0">
                <a:latin typeface="Arial" panose="020B0604020202020204" pitchFamily="34" charset="0"/>
                <a:cs typeface="Arial" panose="020B0604020202020204" pitchFamily="34" charset="0"/>
              </a:endParaRPr>
            </a:p>
          </p:txBody>
        </p:sp>
      </p:grpSp>
      <p:cxnSp>
        <p:nvCxnSpPr>
          <p:cNvPr id="16" name="Straight Connector 15" descr="straight connecotr"/>
          <p:cNvCxnSpPr/>
          <p:nvPr/>
        </p:nvCxnSpPr>
        <p:spPr>
          <a:xfrm flipV="1">
            <a:off x="1905000" y="4066364"/>
            <a:ext cx="2133600" cy="529377"/>
          </a:xfrm>
          <a:prstGeom prst="line">
            <a:avLst/>
          </a:prstGeom>
          <a:ln w="28575"/>
        </p:spPr>
        <p:style>
          <a:lnRef idx="1">
            <a:schemeClr val="dk1"/>
          </a:lnRef>
          <a:fillRef idx="0">
            <a:schemeClr val="dk1"/>
          </a:fillRef>
          <a:effectRef idx="0">
            <a:schemeClr val="dk1"/>
          </a:effectRef>
          <a:fontRef idx="minor">
            <a:schemeClr val="tx1"/>
          </a:fontRef>
        </p:style>
      </p:cxnSp>
      <p:sp>
        <p:nvSpPr>
          <p:cNvPr id="29" name="Rectangle 28"/>
          <p:cNvSpPr/>
          <p:nvPr/>
        </p:nvSpPr>
        <p:spPr>
          <a:xfrm>
            <a:off x="350378" y="411776"/>
            <a:ext cx="5025611" cy="646331"/>
          </a:xfrm>
          <a:prstGeom prst="rect">
            <a:avLst/>
          </a:prstGeom>
        </p:spPr>
        <p:txBody>
          <a:bodyPr wrap="square">
            <a:spAutoFit/>
          </a:bodyPr>
          <a:lstStyle/>
          <a:p>
            <a:r>
              <a:rPr lang="en-US" sz="3600" dirty="0" smtClean="0">
                <a:latin typeface="Adobe Garamond Pro Bold" pitchFamily="18" charset="0"/>
              </a:rPr>
              <a:t>Specially designated areas</a:t>
            </a:r>
            <a:endParaRPr lang="en-US" sz="3600" dirty="0">
              <a:latin typeface="Adobe Garamond Pro Bold" pitchFamily="18" charset="0"/>
            </a:endParaRPr>
          </a:p>
        </p:txBody>
      </p:sp>
      <p:pic>
        <p:nvPicPr>
          <p:cNvPr id="15" name="Picture 14" descr="Bob Dunn Recreation Area map sig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083" y="1828800"/>
            <a:ext cx="1899920" cy="1229360"/>
          </a:xfrm>
          <a:prstGeom prst="rect">
            <a:avLst/>
          </a:prstGeom>
        </p:spPr>
      </p:pic>
    </p:spTree>
    <p:extLst>
      <p:ext uri="{BB962C8B-B14F-4D97-AF65-F5344CB8AC3E}">
        <p14:creationId xmlns:p14="http://schemas.microsoft.com/office/powerpoint/2010/main" val="1236846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 Dunes state forest presentation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5" name="Rectangle 4"/>
          <p:cNvSpPr/>
          <p:nvPr/>
        </p:nvSpPr>
        <p:spPr>
          <a:xfrm>
            <a:off x="685800" y="533400"/>
            <a:ext cx="7775448" cy="646331"/>
          </a:xfrm>
          <a:prstGeom prst="rect">
            <a:avLst/>
          </a:prstGeom>
        </p:spPr>
        <p:txBody>
          <a:bodyPr wrap="square">
            <a:spAutoFit/>
          </a:bodyPr>
          <a:lstStyle/>
          <a:p>
            <a:r>
              <a:rPr lang="en-US" sz="3600" dirty="0" smtClean="0">
                <a:latin typeface="Adobe Garamond Pro Bold" pitchFamily="18" charset="0"/>
              </a:rPr>
              <a:t>Forestry Facts</a:t>
            </a:r>
            <a:endParaRPr lang="en-US" sz="3600" dirty="0">
              <a:latin typeface="Adobe Garamond Pro Bold" pitchFamily="18" charset="0"/>
            </a:endParaRPr>
          </a:p>
        </p:txBody>
      </p:sp>
      <p:pic>
        <p:nvPicPr>
          <p:cNvPr id="6" name="Picture 5" descr="cut p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801485"/>
            <a:ext cx="3981812" cy="2900891"/>
          </a:xfrm>
          <a:prstGeom prst="rect">
            <a:avLst/>
          </a:prstGeom>
        </p:spPr>
      </p:pic>
      <p:sp>
        <p:nvSpPr>
          <p:cNvPr id="7" name="TextBox 6"/>
          <p:cNvSpPr txBox="1"/>
          <p:nvPr/>
        </p:nvSpPr>
        <p:spPr>
          <a:xfrm>
            <a:off x="914400" y="1295400"/>
            <a:ext cx="7467600" cy="2800767"/>
          </a:xfrm>
          <a:prstGeom prst="rect">
            <a:avLst/>
          </a:prstGeom>
          <a:noFill/>
        </p:spPr>
        <p:txBody>
          <a:bodyPr wrap="square" rtlCol="0">
            <a:spAutoFit/>
          </a:bodyPr>
          <a:lstStyle/>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2,190 acres planted </a:t>
            </a:r>
            <a:r>
              <a:rPr lang="en-US" sz="2000" dirty="0">
                <a:latin typeface="Arial" panose="020B0604020202020204" pitchFamily="34" charset="0"/>
                <a:cs typeface="Arial" panose="020B0604020202020204" pitchFamily="34" charset="0"/>
              </a:rPr>
              <a:t>r</a:t>
            </a:r>
            <a:r>
              <a:rPr lang="en-US" sz="2000" dirty="0" smtClean="0">
                <a:latin typeface="Arial" panose="020B0604020202020204" pitchFamily="34" charset="0"/>
                <a:cs typeface="Arial" panose="020B0604020202020204" pitchFamily="34" charset="0"/>
              </a:rPr>
              <a:t>ed pine</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650 acres </a:t>
            </a:r>
            <a:r>
              <a:rPr lang="en-US" sz="2000" dirty="0">
                <a:latin typeface="Arial" panose="020B0604020202020204" pitchFamily="34" charset="0"/>
                <a:cs typeface="Arial" panose="020B0604020202020204" pitchFamily="34" charset="0"/>
              </a:rPr>
              <a:t>planted </a:t>
            </a:r>
            <a:r>
              <a:rPr lang="en-US" sz="2000" dirty="0" smtClean="0">
                <a:latin typeface="Arial" panose="020B0604020202020204" pitchFamily="34" charset="0"/>
                <a:cs typeface="Arial" panose="020B0604020202020204" pitchFamily="34" charset="0"/>
              </a:rPr>
              <a:t>white pine</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1250 acres oak</a:t>
            </a:r>
            <a:r>
              <a:rPr lang="en-US" sz="800" dirty="0" smtClean="0">
                <a:latin typeface="Arial" panose="020B0604020202020204" pitchFamily="34" charset="0"/>
                <a:cs typeface="Arial" panose="020B0604020202020204" pitchFamily="34" charset="0"/>
              </a:rPr>
              <a:t>    </a:t>
            </a: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1,160 acres School Trust </a:t>
            </a: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und land</a:t>
            </a:r>
            <a:endParaRPr lang="en-US" sz="800" dirty="0" smtClean="0">
              <a:latin typeface="Arial" panose="020B0604020202020204" pitchFamily="34" charset="0"/>
              <a:cs typeface="Arial" panose="020B0604020202020204" pitchFamily="34" charset="0"/>
            </a:endParaRPr>
          </a:p>
          <a:p>
            <a:pPr lvl="1" defTabSz="228600">
              <a:tabLst>
                <a:tab pos="274320" algn="l"/>
              </a:tabLst>
            </a:pPr>
            <a:endParaRPr lang="en-US" sz="20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defTabSz="228600">
              <a:tabLst>
                <a:tab pos="274320" algn="l"/>
              </a:tabLst>
            </a:pPr>
            <a:endParaRPr lang="en-US"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dirty="0">
              <a:latin typeface="Wingdings" panose="05000000000000000000" pitchFamily="2" charset="2"/>
            </a:endParaRPr>
          </a:p>
        </p:txBody>
      </p:sp>
    </p:spTree>
    <p:extLst>
      <p:ext uri="{BB962C8B-B14F-4D97-AF65-F5344CB8AC3E}">
        <p14:creationId xmlns:p14="http://schemas.microsoft.com/office/powerpoint/2010/main" val="1362109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 Dunes state forest presentation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5" name="Rectangle 4"/>
          <p:cNvSpPr/>
          <p:nvPr/>
        </p:nvSpPr>
        <p:spPr>
          <a:xfrm>
            <a:off x="685800" y="533400"/>
            <a:ext cx="7775448" cy="646331"/>
          </a:xfrm>
          <a:prstGeom prst="rect">
            <a:avLst/>
          </a:prstGeom>
        </p:spPr>
        <p:txBody>
          <a:bodyPr wrap="square">
            <a:spAutoFit/>
          </a:bodyPr>
          <a:lstStyle/>
          <a:p>
            <a:r>
              <a:rPr lang="en-US" sz="3600" dirty="0" smtClean="0">
                <a:latin typeface="Adobe Garamond Pro Bold" pitchFamily="18" charset="0"/>
              </a:rPr>
              <a:t>Forestry Facts</a:t>
            </a:r>
            <a:endParaRPr lang="en-US" sz="3600" dirty="0">
              <a:latin typeface="Adobe Garamond Pro Bold" pitchFamily="18" charset="0"/>
            </a:endParaRPr>
          </a:p>
        </p:txBody>
      </p:sp>
      <p:sp>
        <p:nvSpPr>
          <p:cNvPr id="7" name="TextBox 6"/>
          <p:cNvSpPr txBox="1"/>
          <p:nvPr/>
        </p:nvSpPr>
        <p:spPr>
          <a:xfrm>
            <a:off x="914400" y="1295400"/>
            <a:ext cx="7467600" cy="2923877"/>
          </a:xfrm>
          <a:prstGeom prst="rect">
            <a:avLst/>
          </a:prstGeom>
          <a:noFill/>
        </p:spPr>
        <p:txBody>
          <a:bodyPr wrap="square" rtlCol="0">
            <a:spAutoFit/>
          </a:bodyPr>
          <a:lstStyle/>
          <a:p>
            <a:pPr marL="285750" indent="-285750" defTabSz="228600">
              <a:buFont typeface="Wingdings"/>
              <a:buChar char="q"/>
              <a:tabLst>
                <a:tab pos="274320" algn="l"/>
              </a:tabLst>
            </a:pPr>
            <a:endParaRPr lang="en-US" sz="20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Soil Type: Zimmerman Fine Sand</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High Site Index for red pine and white pine</a:t>
            </a: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000" dirty="0" smtClean="0">
                <a:latin typeface="Arial" panose="020B0604020202020204" pitchFamily="34" charset="0"/>
                <a:cs typeface="Arial" panose="020B0604020202020204" pitchFamily="34" charset="0"/>
              </a:rPr>
              <a:t>Can produce 40 cords/acre +</a:t>
            </a:r>
            <a:r>
              <a:rPr lang="en-US" sz="800" dirty="0" smtClean="0">
                <a:latin typeface="Arial" panose="020B0604020202020204" pitchFamily="34" charset="0"/>
                <a:cs typeface="Arial" panose="020B0604020202020204" pitchFamily="34" charset="0"/>
              </a:rPr>
              <a:t>   </a:t>
            </a: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defTabSz="228600">
              <a:tabLst>
                <a:tab pos="274320" algn="l"/>
              </a:tabLst>
            </a:pPr>
            <a:endParaRPr lang="en-US" sz="800" dirty="0" smtClean="0">
              <a:latin typeface="Arial" panose="020B0604020202020204" pitchFamily="34" charset="0"/>
              <a:cs typeface="Arial" panose="020B0604020202020204" pitchFamily="34" charset="0"/>
            </a:endParaRPr>
          </a:p>
          <a:p>
            <a:pPr lvl="1" defTabSz="228600">
              <a:tabLst>
                <a:tab pos="274320" algn="l"/>
              </a:tabLst>
            </a:pPr>
            <a:endParaRPr lang="en-US" sz="2000"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latin typeface="Arial" panose="020B0604020202020204" pitchFamily="34" charset="0"/>
              <a:cs typeface="Arial" panose="020B0604020202020204" pitchFamily="34" charset="0"/>
            </a:endParaRPr>
          </a:p>
          <a:p>
            <a:pPr defTabSz="228600">
              <a:tabLst>
                <a:tab pos="274320" algn="l"/>
              </a:tabLst>
            </a:pPr>
            <a:endParaRPr lang="en-US"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dirty="0">
              <a:latin typeface="Wingdings" panose="05000000000000000000" pitchFamily="2" charset="2"/>
            </a:endParaRPr>
          </a:p>
        </p:txBody>
      </p:sp>
      <p:pic>
        <p:nvPicPr>
          <p:cNvPr id="3" name="Picture 2" descr="pine fores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374" y="2590800"/>
            <a:ext cx="3008826" cy="4011770"/>
          </a:xfrm>
          <a:prstGeom prst="rect">
            <a:avLst/>
          </a:prstGeom>
        </p:spPr>
      </p:pic>
    </p:spTree>
    <p:extLst>
      <p:ext uri="{BB962C8B-B14F-4D97-AF65-F5344CB8AC3E}">
        <p14:creationId xmlns:p14="http://schemas.microsoft.com/office/powerpoint/2010/main" val="225348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nd Dunes state forest presentation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7" name="Rectangle 6"/>
          <p:cNvSpPr/>
          <p:nvPr/>
        </p:nvSpPr>
        <p:spPr>
          <a:xfrm>
            <a:off x="685800" y="533400"/>
            <a:ext cx="7775448" cy="646331"/>
          </a:xfrm>
          <a:prstGeom prst="rect">
            <a:avLst/>
          </a:prstGeom>
        </p:spPr>
        <p:txBody>
          <a:bodyPr wrap="square">
            <a:spAutoFit/>
          </a:bodyPr>
          <a:lstStyle/>
          <a:p>
            <a:r>
              <a:rPr lang="en-US" sz="3600" dirty="0" smtClean="0">
                <a:latin typeface="Adobe Garamond Pro Bold" pitchFamily="18" charset="0"/>
              </a:rPr>
              <a:t>Recent changes</a:t>
            </a:r>
            <a:endParaRPr lang="en-US" sz="3600" dirty="0">
              <a:latin typeface="Adobe Garamond Pro Bold" pitchFamily="18" charset="0"/>
            </a:endParaRPr>
          </a:p>
        </p:txBody>
      </p:sp>
      <p:sp>
        <p:nvSpPr>
          <p:cNvPr id="9" name="TextBox 8"/>
          <p:cNvSpPr txBox="1"/>
          <p:nvPr/>
        </p:nvSpPr>
        <p:spPr>
          <a:xfrm>
            <a:off x="882316" y="1371600"/>
            <a:ext cx="4070684" cy="3785652"/>
          </a:xfrm>
          <a:prstGeom prst="rect">
            <a:avLst/>
          </a:prstGeom>
          <a:noFill/>
        </p:spPr>
        <p:txBody>
          <a:bodyPr wrap="square" rtlCol="0">
            <a:spAutoFit/>
          </a:bodyPr>
          <a:lstStyle/>
          <a:p>
            <a:pPr marL="285750" indent="-285750" defTabSz="228600">
              <a:buFont typeface="Wingdings"/>
              <a:buChar char="q"/>
              <a:tabLst>
                <a:tab pos="274320" algn="l"/>
              </a:tabLst>
            </a:pPr>
            <a:r>
              <a:rPr lang="en-US" sz="2400" dirty="0">
                <a:latin typeface="Arial" panose="020B0604020202020204" pitchFamily="34" charset="0"/>
                <a:cs typeface="Arial" panose="020B0604020202020204" pitchFamily="34" charset="0"/>
              </a:rPr>
              <a:t>Shift in emphasis to</a:t>
            </a:r>
          </a:p>
          <a:p>
            <a:pPr defTabSz="228600">
              <a:tabLst>
                <a:tab pos="274320" algn="l"/>
              </a:tabLst>
            </a:pPr>
            <a:r>
              <a:rPr lang="en-US" sz="2400" dirty="0">
                <a:latin typeface="Wingdings" panose="05000000000000000000" pitchFamily="2" charset="2"/>
              </a:rPr>
              <a:t> </a:t>
            </a:r>
            <a:r>
              <a:rPr lang="en-US" sz="2400" dirty="0" smtClean="0">
                <a:latin typeface="Arial" panose="020B0604020202020204" pitchFamily="34" charset="0"/>
                <a:cs typeface="Arial" panose="020B0604020202020204" pitchFamily="34" charset="0"/>
              </a:rPr>
              <a:t>manage part of the forest     	for </a:t>
            </a:r>
            <a:r>
              <a:rPr lang="en-US" sz="2400" dirty="0">
                <a:latin typeface="Arial" panose="020B0604020202020204" pitchFamily="34" charset="0"/>
                <a:cs typeface="Arial" panose="020B0604020202020204" pitchFamily="34" charset="0"/>
              </a:rPr>
              <a:t>rare features </a:t>
            </a:r>
            <a:r>
              <a:rPr lang="en-US" sz="2400" dirty="0" smtClean="0">
                <a:latin typeface="Arial" panose="020B0604020202020204" pitchFamily="34" charset="0"/>
                <a:cs typeface="Arial" panose="020B0604020202020204" pitchFamily="34" charset="0"/>
              </a:rPr>
              <a:t>and 	habitats</a:t>
            </a:r>
            <a:endParaRPr lang="en-US" sz="800" dirty="0" smtClean="0">
              <a:latin typeface="Arial" panose="020B0604020202020204" pitchFamily="34" charset="0"/>
              <a:cs typeface="Arial" panose="020B0604020202020204" pitchFamily="34" charset="0"/>
            </a:endParaRPr>
          </a:p>
          <a:p>
            <a:pPr defTabSz="228600">
              <a:tabLst>
                <a:tab pos="274320" algn="l"/>
              </a:tabLst>
            </a:pPr>
            <a:r>
              <a:rPr lang="en-US" sz="800" dirty="0" smtClean="0">
                <a:latin typeface="Arial" panose="020B0604020202020204" pitchFamily="34" charset="0"/>
                <a:cs typeface="Arial" panose="020B0604020202020204" pitchFamily="34" charset="0"/>
              </a:rPr>
              <a:t>   </a:t>
            </a:r>
            <a:endParaRPr lang="en-US" sz="800" dirty="0">
              <a:latin typeface="Wingdings" panose="05000000000000000000" pitchFamily="2" charset="2"/>
            </a:endParaRPr>
          </a:p>
          <a:p>
            <a:pPr marL="285750" indent="-285750" defTabSz="228600">
              <a:buFont typeface="Wingdings"/>
              <a:buChar char="q"/>
              <a:tabLst>
                <a:tab pos="274320" algn="l"/>
              </a:tabLst>
            </a:pPr>
            <a:r>
              <a:rPr lang="en-US" sz="2400" dirty="0">
                <a:latin typeface="Arial" panose="020B0604020202020204" pitchFamily="34" charset="0"/>
                <a:cs typeface="Arial" panose="020B0604020202020204" pitchFamily="34" charset="0"/>
              </a:rPr>
              <a:t>Legislative directive to enhance income to School Trust </a:t>
            </a:r>
            <a:r>
              <a:rPr lang="en-US" sz="2400" dirty="0" smtClean="0">
                <a:latin typeface="Arial" panose="020B0604020202020204" pitchFamily="34" charset="0"/>
                <a:cs typeface="Arial" panose="020B0604020202020204" pitchFamily="34" charset="0"/>
              </a:rPr>
              <a:t>Fund</a:t>
            </a:r>
            <a:endParaRPr lang="en-US" sz="800" strike="sngStrike" dirty="0" smtClean="0">
              <a:latin typeface="Arial" panose="020B0604020202020204" pitchFamily="34" charset="0"/>
              <a:cs typeface="Arial" panose="020B0604020202020204" pitchFamily="34" charset="0"/>
            </a:endParaRPr>
          </a:p>
          <a:p>
            <a:pPr defTabSz="228600">
              <a:tabLst>
                <a:tab pos="274320" algn="l"/>
              </a:tabLst>
            </a:pPr>
            <a:endParaRPr lang="en-US" sz="800" strike="sngStrike" dirty="0" smtClean="0">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400" dirty="0" smtClean="0">
                <a:latin typeface="Arial" panose="020B0604020202020204" pitchFamily="34" charset="0"/>
                <a:cs typeface="Arial" panose="020B0604020202020204" pitchFamily="34" charset="0"/>
              </a:rPr>
              <a:t>Accelerated rotation for planted pines</a:t>
            </a:r>
          </a:p>
          <a:p>
            <a:pPr marL="285750" indent="-285750" defTabSz="228600">
              <a:buFont typeface="Wingdings"/>
              <a:buChar char="q"/>
              <a:tabLst>
                <a:tab pos="274320" algn="l"/>
              </a:tabLst>
            </a:pPr>
            <a:endParaRPr lang="en-US" sz="800" dirty="0">
              <a:latin typeface="Arial" panose="020B0604020202020204" pitchFamily="34" charset="0"/>
              <a:cs typeface="Arial" panose="020B0604020202020204" pitchFamily="34" charset="0"/>
            </a:endParaRPr>
          </a:p>
        </p:txBody>
      </p:sp>
      <p:pic>
        <p:nvPicPr>
          <p:cNvPr id="10" name="Picture 9" descr="log on a log loader trail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066800"/>
            <a:ext cx="3683000" cy="3474899"/>
          </a:xfrm>
          <a:prstGeom prst="rect">
            <a:avLst/>
          </a:prstGeom>
        </p:spPr>
      </p:pic>
    </p:spTree>
    <p:extLst>
      <p:ext uri="{BB962C8B-B14F-4D97-AF65-F5344CB8AC3E}">
        <p14:creationId xmlns:p14="http://schemas.microsoft.com/office/powerpoint/2010/main" val="131150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 Dunes state forest presentation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3" name="Rectangle 2"/>
          <p:cNvSpPr/>
          <p:nvPr/>
        </p:nvSpPr>
        <p:spPr>
          <a:xfrm>
            <a:off x="685800" y="695980"/>
            <a:ext cx="8000999" cy="523220"/>
          </a:xfrm>
          <a:prstGeom prst="rect">
            <a:avLst/>
          </a:prstGeom>
        </p:spPr>
        <p:txBody>
          <a:bodyPr wrap="square">
            <a:spAutoFit/>
          </a:bodyPr>
          <a:lstStyle/>
          <a:p>
            <a:r>
              <a:rPr lang="en-US" sz="2800" dirty="0" smtClean="0">
                <a:solidFill>
                  <a:prstClr val="black"/>
                </a:solidFill>
                <a:latin typeface="Adobe Garamond Pro Bold" pitchFamily="18" charset="0"/>
              </a:rPr>
              <a:t>Special features of Sand Dunes State Forest</a:t>
            </a:r>
            <a:endParaRPr lang="en-US" sz="2800" dirty="0">
              <a:solidFill>
                <a:prstClr val="black"/>
              </a:solidFill>
              <a:latin typeface="Adobe Garamond Pro Bold" pitchFamily="18" charset="0"/>
            </a:endParaRPr>
          </a:p>
        </p:txBody>
      </p:sp>
      <p:sp>
        <p:nvSpPr>
          <p:cNvPr id="5" name="TextBox 4"/>
          <p:cNvSpPr txBox="1"/>
          <p:nvPr/>
        </p:nvSpPr>
        <p:spPr>
          <a:xfrm>
            <a:off x="914399" y="1371600"/>
            <a:ext cx="7543800" cy="3939540"/>
          </a:xfrm>
          <a:prstGeom prst="rect">
            <a:avLst/>
          </a:prstGeom>
          <a:noFill/>
        </p:spPr>
        <p:txBody>
          <a:bodyPr wrap="square" rtlCol="0">
            <a:spAutoFit/>
          </a:bodyPr>
          <a:lstStyle/>
          <a:p>
            <a:pPr marL="285750" indent="-285750" defTabSz="228600">
              <a:buFont typeface="Wingdings"/>
              <a:buChar char="q"/>
              <a:tabLst>
                <a:tab pos="274320" algn="l"/>
              </a:tabLst>
            </a:pPr>
            <a:r>
              <a:rPr lang="en-US" sz="2200" dirty="0" smtClean="0">
                <a:solidFill>
                  <a:prstClr val="black"/>
                </a:solidFill>
                <a:latin typeface="Arial" panose="020B0604020202020204" pitchFamily="34" charset="0"/>
                <a:cs typeface="Arial" panose="020B0604020202020204" pitchFamily="34" charset="0"/>
              </a:rPr>
              <a:t>Rare sand dune ecosystem</a:t>
            </a:r>
            <a:endParaRPr lang="en-US" sz="800" dirty="0" smtClean="0">
              <a:solidFill>
                <a:prstClr val="black"/>
              </a:solidFill>
              <a:latin typeface="Arial" panose="020B0604020202020204" pitchFamily="34" charset="0"/>
              <a:cs typeface="Arial" panose="020B0604020202020204" pitchFamily="34" charset="0"/>
            </a:endParaRPr>
          </a:p>
          <a:p>
            <a:pPr defTabSz="228600">
              <a:tabLst>
                <a:tab pos="274320" algn="l"/>
              </a:tabLst>
            </a:pPr>
            <a:endParaRPr lang="en-US" sz="800" dirty="0" smtClean="0">
              <a:solidFill>
                <a:prstClr val="black"/>
              </a:solidFill>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200" dirty="0" smtClean="0">
                <a:solidFill>
                  <a:prstClr val="black"/>
                </a:solidFill>
                <a:latin typeface="Arial" panose="020B0604020202020204" pitchFamily="34" charset="0"/>
                <a:cs typeface="Arial" panose="020B0604020202020204" pitchFamily="34" charset="0"/>
              </a:rPr>
              <a:t>Dry </a:t>
            </a:r>
            <a:r>
              <a:rPr lang="en-US" sz="2200" dirty="0">
                <a:solidFill>
                  <a:prstClr val="black"/>
                </a:solidFill>
                <a:latin typeface="Arial" panose="020B0604020202020204" pitchFamily="34" charset="0"/>
                <a:cs typeface="Arial" panose="020B0604020202020204" pitchFamily="34" charset="0"/>
              </a:rPr>
              <a:t>barrens oak </a:t>
            </a:r>
            <a:r>
              <a:rPr lang="en-US" sz="2200" dirty="0" smtClean="0">
                <a:solidFill>
                  <a:prstClr val="black"/>
                </a:solidFill>
                <a:latin typeface="Arial" panose="020B0604020202020204" pitchFamily="34" charset="0"/>
                <a:cs typeface="Arial" panose="020B0604020202020204" pitchFamily="34" charset="0"/>
              </a:rPr>
              <a:t>savanna: most </a:t>
            </a:r>
            <a:r>
              <a:rPr lang="en-US" sz="2200" dirty="0">
                <a:solidFill>
                  <a:prstClr val="black"/>
                </a:solidFill>
                <a:latin typeface="Arial" panose="020B0604020202020204" pitchFamily="34" charset="0"/>
                <a:cs typeface="Arial" panose="020B0604020202020204" pitchFamily="34" charset="0"/>
              </a:rPr>
              <a:t>imperiled upland native plant community in </a:t>
            </a:r>
            <a:r>
              <a:rPr lang="en-US" sz="2200" dirty="0" err="1" smtClean="0">
                <a:solidFill>
                  <a:prstClr val="black"/>
                </a:solidFill>
                <a:latin typeface="Arial" panose="020B0604020202020204" pitchFamily="34" charset="0"/>
                <a:cs typeface="Arial" panose="020B0604020202020204" pitchFamily="34" charset="0"/>
              </a:rPr>
              <a:t>midwest</a:t>
            </a:r>
            <a:r>
              <a:rPr lang="en-US" sz="2200" dirty="0" smtClean="0">
                <a:solidFill>
                  <a:prstClr val="black"/>
                </a:solidFill>
                <a:latin typeface="Arial" panose="020B0604020202020204" pitchFamily="34" charset="0"/>
                <a:cs typeface="Arial" panose="020B0604020202020204" pitchFamily="34" charset="0"/>
              </a:rPr>
              <a:t>: only </a:t>
            </a:r>
            <a:r>
              <a:rPr lang="en-US" sz="2200" dirty="0">
                <a:solidFill>
                  <a:prstClr val="black"/>
                </a:solidFill>
                <a:latin typeface="Arial" panose="020B0604020202020204" pitchFamily="34" charset="0"/>
                <a:cs typeface="Arial" panose="020B0604020202020204" pitchFamily="34" charset="0"/>
              </a:rPr>
              <a:t>0.02% of </a:t>
            </a:r>
            <a:r>
              <a:rPr lang="en-US" sz="2200" dirty="0" smtClean="0">
                <a:solidFill>
                  <a:prstClr val="black"/>
                </a:solidFill>
                <a:latin typeface="Arial" panose="020B0604020202020204" pitchFamily="34" charset="0"/>
                <a:cs typeface="Arial" panose="020B0604020202020204" pitchFamily="34" charset="0"/>
              </a:rPr>
              <a:t>pre-settlement acreage remains</a:t>
            </a:r>
            <a:endParaRPr lang="en-US" sz="800" dirty="0" smtClean="0">
              <a:solidFill>
                <a:prstClr val="black"/>
              </a:solidFill>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solidFill>
                <a:prstClr val="black"/>
              </a:solidFill>
              <a:latin typeface="Arial" panose="020B0604020202020204" pitchFamily="34" charset="0"/>
              <a:cs typeface="Arial" panose="020B0604020202020204" pitchFamily="34" charset="0"/>
            </a:endParaRPr>
          </a:p>
          <a:p>
            <a:pPr marL="742950" lvl="1" indent="-285750" defTabSz="228600">
              <a:buFont typeface="Wingdings"/>
              <a:buChar char="q"/>
              <a:tabLst>
                <a:tab pos="274320" algn="l"/>
              </a:tabLst>
            </a:pPr>
            <a:r>
              <a:rPr lang="en-US" sz="2200" dirty="0" smtClean="0">
                <a:solidFill>
                  <a:prstClr val="black"/>
                </a:solidFill>
                <a:latin typeface="Arial" panose="020B0604020202020204" pitchFamily="34" charset="0"/>
                <a:cs typeface="Arial" panose="020B0604020202020204" pitchFamily="34" charset="0"/>
              </a:rPr>
              <a:t>Global significance</a:t>
            </a:r>
          </a:p>
          <a:p>
            <a:pPr marL="742950" lvl="2" indent="-285750" defTabSz="228600">
              <a:buFont typeface="Wingdings"/>
              <a:buChar char="q"/>
              <a:tabLst>
                <a:tab pos="274320" algn="l"/>
              </a:tabLst>
            </a:pPr>
            <a:endParaRPr lang="en-US" sz="800" dirty="0">
              <a:solidFill>
                <a:prstClr val="black"/>
              </a:solidFill>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r>
              <a:rPr lang="en-US" sz="2200" dirty="0" smtClean="0">
                <a:solidFill>
                  <a:prstClr val="black"/>
                </a:solidFill>
                <a:latin typeface="Arial" panose="020B0604020202020204" pitchFamily="34" charset="0"/>
                <a:cs typeface="Arial" panose="020B0604020202020204" pitchFamily="34" charset="0"/>
              </a:rPr>
              <a:t>Variety of rare species:</a:t>
            </a:r>
            <a:endParaRPr lang="en-US" sz="800" dirty="0" smtClean="0">
              <a:solidFill>
                <a:prstClr val="black"/>
              </a:solidFill>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sz="800" dirty="0" smtClean="0">
              <a:solidFill>
                <a:prstClr val="black"/>
              </a:solidFill>
              <a:latin typeface="Arial" panose="020B0604020202020204" pitchFamily="34" charset="0"/>
              <a:cs typeface="Arial" panose="020B0604020202020204" pitchFamily="34" charset="0"/>
            </a:endParaRPr>
          </a:p>
          <a:p>
            <a:pPr marL="742950" lvl="1" indent="-285750" defTabSz="228600">
              <a:buFont typeface="Wingdings"/>
              <a:buChar char="q"/>
              <a:tabLst>
                <a:tab pos="274320" algn="l"/>
              </a:tabLst>
            </a:pPr>
            <a:r>
              <a:rPr lang="en-US" sz="2200" dirty="0" smtClean="0">
                <a:solidFill>
                  <a:prstClr val="black"/>
                </a:solidFill>
                <a:latin typeface="Arial" panose="020B0604020202020204" pitchFamily="34" charset="0"/>
                <a:cs typeface="Arial" panose="020B0604020202020204" pitchFamily="34" charset="0"/>
              </a:rPr>
              <a:t>9 plants</a:t>
            </a:r>
            <a:endParaRPr lang="en-US" sz="800" dirty="0" smtClean="0">
              <a:solidFill>
                <a:prstClr val="black"/>
              </a:solidFill>
              <a:latin typeface="Arial" panose="020B0604020202020204" pitchFamily="34" charset="0"/>
              <a:cs typeface="Arial" panose="020B0604020202020204" pitchFamily="34" charset="0"/>
            </a:endParaRPr>
          </a:p>
          <a:p>
            <a:pPr marL="742950" lvl="1" indent="-285750" defTabSz="228600">
              <a:buFont typeface="Wingdings"/>
              <a:buChar char="q"/>
              <a:tabLst>
                <a:tab pos="274320" algn="l"/>
              </a:tabLst>
            </a:pPr>
            <a:endParaRPr lang="en-US" sz="800" dirty="0" smtClean="0">
              <a:solidFill>
                <a:prstClr val="black"/>
              </a:solidFill>
              <a:latin typeface="Arial" panose="020B0604020202020204" pitchFamily="34" charset="0"/>
              <a:cs typeface="Arial" panose="020B0604020202020204" pitchFamily="34" charset="0"/>
            </a:endParaRPr>
          </a:p>
          <a:p>
            <a:pPr marL="742950" lvl="1" indent="-285750" defTabSz="228600">
              <a:buFont typeface="Wingdings"/>
              <a:buChar char="q"/>
              <a:tabLst>
                <a:tab pos="274320" algn="l"/>
              </a:tabLst>
            </a:pPr>
            <a:r>
              <a:rPr lang="en-US" sz="2200" dirty="0" smtClean="0">
                <a:solidFill>
                  <a:prstClr val="black"/>
                </a:solidFill>
                <a:latin typeface="Arial" panose="020B0604020202020204" pitchFamily="34" charset="0"/>
                <a:cs typeface="Arial" panose="020B0604020202020204" pitchFamily="34" charset="0"/>
              </a:rPr>
              <a:t>16 animals</a:t>
            </a:r>
          </a:p>
          <a:p>
            <a:pPr marL="285750" indent="-285750" defTabSz="228600">
              <a:buFont typeface="Wingdings"/>
              <a:buChar char="q"/>
              <a:tabLst>
                <a:tab pos="274320" algn="l"/>
              </a:tabLst>
            </a:pPr>
            <a:endParaRPr lang="en-US" sz="800" dirty="0" smtClean="0">
              <a:solidFill>
                <a:prstClr val="black"/>
              </a:solidFill>
              <a:latin typeface="Arial" panose="020B0604020202020204" pitchFamily="34" charset="0"/>
              <a:cs typeface="Arial" panose="020B0604020202020204" pitchFamily="34" charset="0"/>
            </a:endParaRPr>
          </a:p>
          <a:p>
            <a:pPr marL="285750" indent="-285750" defTabSz="228600">
              <a:buFont typeface="Wingdings"/>
              <a:buChar char="q"/>
              <a:tabLst>
                <a:tab pos="274320" algn="l"/>
              </a:tabLst>
            </a:pPr>
            <a:endParaRPr lang="en-US" dirty="0">
              <a:solidFill>
                <a:prstClr val="black"/>
              </a:solidFill>
              <a:latin typeface="Wingdings" panose="05000000000000000000" pitchFamily="2" charset="2"/>
            </a:endParaRPr>
          </a:p>
        </p:txBody>
      </p:sp>
      <p:pic>
        <p:nvPicPr>
          <p:cNvPr id="3074" name="Picture 2" descr="Habitat in Sand Dunes State Fo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0937" y="2740688"/>
            <a:ext cx="2455862" cy="3274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Oak Savanna Sherbunre NW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636404"/>
            <a:ext cx="2488384" cy="186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35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 Dunes state forest presentation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14838"/>
            <a:ext cx="3124200" cy="492521"/>
          </a:xfrm>
          <a:prstGeom prst="rect">
            <a:avLst/>
          </a:prstGeom>
        </p:spPr>
      </p:pic>
      <p:sp>
        <p:nvSpPr>
          <p:cNvPr id="3" name="Rectangle 2"/>
          <p:cNvSpPr/>
          <p:nvPr/>
        </p:nvSpPr>
        <p:spPr>
          <a:xfrm>
            <a:off x="685800" y="695980"/>
            <a:ext cx="8000999" cy="523220"/>
          </a:xfrm>
          <a:prstGeom prst="rect">
            <a:avLst/>
          </a:prstGeom>
        </p:spPr>
        <p:txBody>
          <a:bodyPr wrap="square">
            <a:spAutoFit/>
          </a:bodyPr>
          <a:lstStyle/>
          <a:p>
            <a:r>
              <a:rPr lang="en-US" sz="2800" dirty="0" smtClean="0">
                <a:solidFill>
                  <a:prstClr val="black"/>
                </a:solidFill>
                <a:latin typeface="Adobe Garamond Pro Bold" pitchFamily="18" charset="0"/>
              </a:rPr>
              <a:t>Special features of Sand Dunes State Forest</a:t>
            </a:r>
            <a:endParaRPr lang="en-US" sz="2800" dirty="0">
              <a:solidFill>
                <a:prstClr val="black"/>
              </a:solidFill>
              <a:latin typeface="Adobe Garamond Pro Bold" pitchFamily="18" charset="0"/>
            </a:endParaRPr>
          </a:p>
        </p:txBody>
      </p:sp>
      <p:pic>
        <p:nvPicPr>
          <p:cNvPr id="4" name="Picture 3" descr="beach heathe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77620" y="1687663"/>
            <a:ext cx="3885870" cy="2598675"/>
          </a:xfrm>
          <a:prstGeom prst="rect">
            <a:avLst/>
          </a:prstGeom>
        </p:spPr>
      </p:pic>
      <p:sp>
        <p:nvSpPr>
          <p:cNvPr id="5" name="TextBox 4"/>
          <p:cNvSpPr txBox="1"/>
          <p:nvPr/>
        </p:nvSpPr>
        <p:spPr>
          <a:xfrm>
            <a:off x="515389" y="1371600"/>
            <a:ext cx="2124672" cy="285611"/>
          </a:xfrm>
          <a:prstGeom prst="rect">
            <a:avLst/>
          </a:prstGeom>
          <a:no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Beach heather</a:t>
            </a:r>
            <a:endParaRPr lang="en-US" dirty="0">
              <a:solidFill>
                <a:prstClr val="black"/>
              </a:solidFill>
              <a:latin typeface="Arial" panose="020B0604020202020204" pitchFamily="34" charset="0"/>
              <a:cs typeface="Arial" panose="020B0604020202020204" pitchFamily="34" charset="0"/>
            </a:endParaRPr>
          </a:p>
        </p:txBody>
      </p:sp>
      <p:pic>
        <p:nvPicPr>
          <p:cNvPr id="6" name="Picture 2" descr="creppng juni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090" y="2514600"/>
            <a:ext cx="3971793" cy="26478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11237" y="5162462"/>
            <a:ext cx="2124672" cy="369332"/>
          </a:xfrm>
          <a:prstGeom prst="rect">
            <a:avLst/>
          </a:prstGeom>
          <a:no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Creeping Juniper</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565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3010</TotalTime>
  <Words>1575</Words>
  <Application>Microsoft Macintosh PowerPoint</Application>
  <PresentationFormat>On-screen Show (4:3)</PresentationFormat>
  <Paragraphs>182</Paragraphs>
  <Slides>17</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Adobe Garamond Pro Bold</vt:lpstr>
      <vt:lpstr>Calibri</vt:lpstr>
      <vt:lpstr>Wingdings</vt:lpstr>
      <vt:lpstr>Arial</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MN Dept Of Natural Resources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 Dunes State Forest presentation Meeting 1</dc:title>
  <dc:subject>Sand Dunes State Forest presentation Meeting 1</dc:subject>
  <dc:creator>Harland Hiemstra</dc:creator>
  <cp:keywords>Sand Dunes State Forest presentation Meeting 1</cp:keywords>
  <dc:description/>
  <cp:lastModifiedBy>Microsoft Office User</cp:lastModifiedBy>
  <cp:revision>153</cp:revision>
  <dcterms:created xsi:type="dcterms:W3CDTF">2015-08-10T22:20:24Z</dcterms:created>
  <dcterms:modified xsi:type="dcterms:W3CDTF">2016-08-04T18:44:28Z</dcterms:modified>
  <cp:category/>
</cp:coreProperties>
</file>