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19"/>
  </p:notesMasterIdLst>
  <p:sldIdLst>
    <p:sldId id="257" r:id="rId2"/>
    <p:sldId id="286" r:id="rId3"/>
    <p:sldId id="287" r:id="rId4"/>
    <p:sldId id="288" r:id="rId5"/>
    <p:sldId id="267" r:id="rId6"/>
    <p:sldId id="261" r:id="rId7"/>
    <p:sldId id="276" r:id="rId8"/>
    <p:sldId id="262" r:id="rId9"/>
    <p:sldId id="263" r:id="rId10"/>
    <p:sldId id="274" r:id="rId11"/>
    <p:sldId id="272" r:id="rId12"/>
    <p:sldId id="280" r:id="rId13"/>
    <p:sldId id="284" r:id="rId14"/>
    <p:sldId id="289" r:id="rId15"/>
    <p:sldId id="291" r:id="rId16"/>
    <p:sldId id="292" r:id="rId17"/>
    <p:sldId id="293" r:id="rId1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 Helvetica Bold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 Helvetica Bold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 Helvetica Bold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 Helvetica Bold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 Helvetica Bold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 Helvetica Bold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 Helvetica Bold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 Helvetica Bold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 Helvetica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2" autoAdjust="0"/>
    <p:restoredTop sz="80779" autoAdjust="0"/>
  </p:normalViewPr>
  <p:slideViewPr>
    <p:cSldViewPr>
      <p:cViewPr>
        <p:scale>
          <a:sx n="70" d="100"/>
          <a:sy n="70" d="100"/>
        </p:scale>
        <p:origin x="-3112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2" d="100"/>
          <a:sy n="142" d="100"/>
        </p:scale>
        <p:origin x="-3560" y="-10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2FC96CAA-AD8E-4D0C-AE95-5A7EFAF4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5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8EA29B71-FB52-4EE3-9F7D-2697693A2F46}" type="slidenum">
              <a:rPr lang="en-US" sz="1200" smtClean="0">
                <a:latin typeface="Times"/>
              </a:rPr>
              <a:pPr/>
              <a:t>1</a:t>
            </a:fld>
            <a:endParaRPr lang="en-US" sz="1200" smtClean="0">
              <a:latin typeface="Time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Photo from Lakewood School Forest, Duluth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Photo from Rockford School Forest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BEDDF99A-7B2A-4641-AD38-AC6C5AC32804}" type="slidenum">
              <a:rPr lang="en-US" sz="1200" smtClean="0">
                <a:latin typeface="Times"/>
              </a:rPr>
              <a:pPr/>
              <a:t>11</a:t>
            </a:fld>
            <a:endParaRPr lang="en-US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8FEA1FDA-4B48-48B3-A8E9-F5732F9A3AD9}" type="slidenum">
              <a:rPr lang="en-US" sz="1200" smtClean="0">
                <a:latin typeface="Times"/>
              </a:rPr>
              <a:pPr/>
              <a:t>12</a:t>
            </a:fld>
            <a:endParaRPr lang="en-US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F35B3C2B-8D2E-4060-8FDD-A4EB2177F038}" type="slidenum">
              <a:rPr lang="en-US" sz="1200" smtClean="0">
                <a:latin typeface="Times"/>
              </a:rPr>
              <a:pPr/>
              <a:t>13</a:t>
            </a:fld>
            <a:endParaRPr lang="en-US" sz="1200" smtClean="0">
              <a:latin typeface="Time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What are YOUR School Forest goals?</a:t>
            </a:r>
          </a:p>
          <a:p>
            <a:pPr eaLnBrk="1" hangingPunct="1"/>
            <a:r>
              <a:rPr lang="en-US" smtClean="0"/>
              <a:t>Other committee members may have different goals.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BE58105D-0B57-4259-B972-6B6C3A146074}" type="slidenum">
              <a:rPr lang="en-US" sz="1200" smtClean="0">
                <a:latin typeface="Times"/>
              </a:rPr>
              <a:pPr/>
              <a:t>15</a:t>
            </a:fld>
            <a:endParaRPr lang="en-US" sz="1200" smtClean="0">
              <a:latin typeface="Time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Committee meets monthly or b-monthly during the school year, depending on the projects. They let the committee leader position roate between site coordinator (school), landowner, or other project manager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 from Newport Bailey School Forest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7685BDC7-E19E-451F-8761-FFC6AFA3F739}" type="slidenum">
              <a:rPr lang="en-US" sz="1200" smtClean="0">
                <a:latin typeface="Times"/>
              </a:rPr>
              <a:pPr/>
              <a:t>16</a:t>
            </a:fld>
            <a:endParaRPr lang="en-US" sz="1200" smtClean="0">
              <a:latin typeface="Time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Need notes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B13184D7-D40F-4B60-BE08-A7EA62E0DE82}" type="slidenum">
              <a:rPr lang="en-US" sz="1200" smtClean="0">
                <a:latin typeface="Times"/>
              </a:rPr>
              <a:pPr/>
              <a:t>17</a:t>
            </a:fld>
            <a:endParaRPr lang="en-US" sz="1200" smtClean="0">
              <a:latin typeface="Time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Committee meets regularly</a:t>
            </a:r>
          </a:p>
          <a:p>
            <a:pPr eaLnBrk="1" hangingPunct="1"/>
            <a:r>
              <a:rPr lang="en-US" smtClean="0"/>
              <a:t>Isolated community- good example of DIY’ers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 from Lake of the Woods SF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65247311-B950-42BB-A37C-B9747FEDFDE2}" type="slidenum">
              <a:rPr lang="en-US" sz="1200" smtClean="0">
                <a:latin typeface="Times"/>
              </a:rPr>
              <a:pPr/>
              <a:t>2</a:t>
            </a:fld>
            <a:endParaRPr lang="en-US" sz="1200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School Forest program is set up as a partnership. DNR has certain deliverables; so do schools</a:t>
            </a:r>
          </a:p>
          <a:p>
            <a:pPr eaLnBrk="1" hangingPunct="1"/>
            <a:r>
              <a:rPr lang="en-US" smtClean="0"/>
              <a:t>One of the criteria for school’s is having a site coordinator and committee. The committee should help accomplish goals and also provide resources for some of the other criteria that school’s are responsible for such s funding.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Educational activities = the school must conduct at least 5 educational activities each year in their school forest</a:t>
            </a:r>
          </a:p>
          <a:p>
            <a:pPr eaLnBrk="1" hangingPunct="1"/>
            <a:r>
              <a:rPr lang="en-US" smtClean="0"/>
              <a:t>Annual report = the site coordinator must submit an annual report to the DNR before June 30 of each year</a:t>
            </a:r>
          </a:p>
          <a:p>
            <a:pPr eaLnBrk="1" hangingPunct="1"/>
            <a:r>
              <a:rPr lang="en-US" smtClean="0"/>
              <a:t>Committee and Site Coordinator = every school forest must have a committee and site coordinator</a:t>
            </a:r>
          </a:p>
          <a:p>
            <a:pPr eaLnBrk="1" hangingPunct="1"/>
            <a:r>
              <a:rPr lang="en-US" smtClean="0"/>
              <a:t>Funding = the school is responsible for providing adequate funding to support teachers to use their school forest</a:t>
            </a:r>
          </a:p>
          <a:p>
            <a:pPr eaLnBrk="1" hangingPunct="1"/>
            <a:r>
              <a:rPr lang="en-US" smtClean="0"/>
              <a:t>Stewardship plan = each school forest should work with a DNR forester to create a stewardship plan for their site</a:t>
            </a:r>
          </a:p>
          <a:p>
            <a:pPr eaLnBrk="1" hangingPunct="1"/>
            <a:r>
              <a:rPr lang="en-US" smtClean="0"/>
              <a:t>Land ownership = any site not owned by the school must have a written agreement between the school and the landowner indicating the conditions of use and designating the site as a school forest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47D62FA2-F1A6-4F90-BC75-EA036FCCBCDC}" type="slidenum">
              <a:rPr lang="en-US" sz="1200" smtClean="0">
                <a:latin typeface="Times"/>
              </a:rPr>
              <a:pPr/>
              <a:t>3</a:t>
            </a:fld>
            <a:endParaRPr lang="en-US" sz="1200" smtClean="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Don’t get burned out. You can’t and shouldn’t be doing everything for the School Forest. Having a committee helps delegate duties to others and also gives you a larger network of individuals to help with goals and tasks in the forest.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0D2845DE-0406-40FB-9F63-0BCC8CD20CA6}" type="slidenum">
              <a:rPr lang="en-US" sz="1200" smtClean="0">
                <a:latin typeface="Times"/>
              </a:rPr>
              <a:pPr/>
              <a:t>4</a:t>
            </a:fld>
            <a:endParaRPr lang="en-US" sz="1200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Everyone has a different motivation  to participate on a committee.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Photo from St Therese SF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1C7FADD2-19D0-4D48-9D54-026DB9CDCC7B}" type="slidenum">
              <a:rPr lang="en-US" sz="1200" smtClean="0">
                <a:latin typeface="Times"/>
              </a:rPr>
              <a:pPr/>
              <a:t>5</a:t>
            </a:fld>
            <a:endParaRPr lang="en-US" sz="1200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Realize that other committee members may have different ideas about goal priorities.  </a:t>
            </a:r>
          </a:p>
          <a:p>
            <a:pPr eaLnBrk="1" hangingPunct="1"/>
            <a:r>
              <a:rPr lang="en-US" smtClean="0"/>
              <a:t>A committee would need to majority agree on which goals are most important, should be tackled first, etc.</a:t>
            </a:r>
          </a:p>
          <a:p>
            <a:pPr eaLnBrk="1" hangingPunct="1"/>
            <a:r>
              <a:rPr lang="en-US" smtClean="0"/>
              <a:t>Site coordinator doesn’t have to do the projects. If you want to do a project, it’s ok to pass the leadership torch to another SF committee member. (Shawn Linder example)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 from Rockford SF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587074CA-AA36-4154-9FF6-8D830FFF405F}" type="slidenum">
              <a:rPr lang="en-US" sz="1200" smtClean="0">
                <a:latin typeface="Times"/>
              </a:rPr>
              <a:pPr/>
              <a:t>6</a:t>
            </a:fld>
            <a:endParaRPr lang="en-US" sz="120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Teachers</a:t>
            </a:r>
          </a:p>
          <a:p>
            <a:pPr eaLnBrk="1" hangingPunct="1"/>
            <a:r>
              <a:rPr lang="en-US" smtClean="0"/>
              <a:t>Principal</a:t>
            </a:r>
          </a:p>
          <a:p>
            <a:pPr eaLnBrk="1" hangingPunct="1"/>
            <a:r>
              <a:rPr lang="en-US" smtClean="0"/>
              <a:t>Administrator</a:t>
            </a:r>
          </a:p>
          <a:p>
            <a:pPr eaLnBrk="1" hangingPunct="1"/>
            <a:r>
              <a:rPr lang="en-US" smtClean="0"/>
              <a:t>Groundskeeper</a:t>
            </a:r>
          </a:p>
          <a:p>
            <a:pPr eaLnBrk="1" hangingPunct="1"/>
            <a:r>
              <a:rPr lang="en-US" smtClean="0"/>
              <a:t>Parent</a:t>
            </a:r>
          </a:p>
          <a:p>
            <a:pPr eaLnBrk="1" hangingPunct="1"/>
            <a:r>
              <a:rPr lang="en-US" smtClean="0"/>
              <a:t>SF neighbor</a:t>
            </a:r>
          </a:p>
          <a:p>
            <a:pPr eaLnBrk="1" hangingPunct="1"/>
            <a:r>
              <a:rPr lang="en-US" smtClean="0"/>
              <a:t>SF landowner</a:t>
            </a:r>
          </a:p>
          <a:p>
            <a:pPr eaLnBrk="1" hangingPunct="1"/>
            <a:r>
              <a:rPr lang="en-US" smtClean="0"/>
              <a:t>DNR forester</a:t>
            </a:r>
          </a:p>
          <a:p>
            <a:pPr eaLnBrk="1" hangingPunct="1"/>
            <a:r>
              <a:rPr lang="en-US" smtClean="0"/>
              <a:t>Local business</a:t>
            </a:r>
          </a:p>
          <a:p>
            <a:pPr eaLnBrk="1" hangingPunct="1"/>
            <a:r>
              <a:rPr lang="en-US" smtClean="0"/>
              <a:t>Back-ups</a:t>
            </a:r>
          </a:p>
          <a:p>
            <a:pPr eaLnBrk="1" hangingPunct="1"/>
            <a:r>
              <a:rPr lang="en-US" smtClean="0"/>
              <a:t>Photo is of City Academy Teachers, Big Urban Woods School Forest, St. Paul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When everyone feels they had a say in forming an idea, the idea will be supported.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Everyone has a different motivation  to participate on a committee.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Find the common motivations that unite the committee</a:t>
            </a:r>
          </a:p>
          <a:p>
            <a:pPr eaLnBrk="1" hangingPunct="1"/>
            <a:r>
              <a:rPr lang="en-US" smtClean="0"/>
              <a:t>	Typical common goals everyone can agree with:</a:t>
            </a:r>
          </a:p>
          <a:p>
            <a:pPr eaLnBrk="1" hangingPunct="1"/>
            <a:r>
              <a:rPr lang="en-US" smtClean="0"/>
              <a:t>	1. Restoring forest health</a:t>
            </a:r>
          </a:p>
          <a:p>
            <a:pPr eaLnBrk="1" hangingPunct="1"/>
            <a:r>
              <a:rPr lang="en-US" smtClean="0"/>
              <a:t>	2. Helping our children</a:t>
            </a:r>
          </a:p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B764B224-4DE4-4D79-9016-B8958E537F2C}" type="slidenum">
              <a:rPr lang="en-US" sz="1200" smtClean="0">
                <a:latin typeface="Times"/>
              </a:rPr>
              <a:pPr/>
              <a:t>7</a:t>
            </a:fld>
            <a:endParaRPr lang="en-US" sz="12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E90AE757-2FFC-483F-BA3C-76B2384A413F}" type="slidenum">
              <a:rPr lang="en-US" sz="1200" smtClean="0">
                <a:latin typeface="Times"/>
              </a:rPr>
              <a:pPr/>
              <a:t>8</a:t>
            </a:fld>
            <a:endParaRPr lang="en-US" sz="1200" smtClean="0">
              <a:latin typeface="Time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Diversity = strength.  Get perspectives from male, female, students, teachers, administrators, business members, old, young, idealists, pragmatists, Democrats, Republicans, etc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Everyone knows someone else whom YOU don’t know! This gives your School Forest a great network of individuals to work with.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 from St Therese SF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fld id="{B850CE02-12FB-4677-BE91-7366493E86ED}" type="slidenum">
              <a:rPr lang="en-US" sz="1200" smtClean="0">
                <a:latin typeface="Times"/>
              </a:rPr>
              <a:pPr/>
              <a:t>9</a:t>
            </a:fld>
            <a:endParaRPr lang="en-US" sz="1200" smtClean="0">
              <a:latin typeface="Time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 jot down names of committee members, either current or desired.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4" name="Freeform 1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1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762000"/>
            <a:ext cx="7772400" cy="1920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13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96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19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4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74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1029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45061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062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34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5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pic>
        <p:nvPicPr>
          <p:cNvPr id="1027" name="Picture 16" descr="dnrlogo.jpg                                                    00124303Macintosh HD                   C2F910BE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512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1600200" y="457200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 Helvetica Bold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280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23900" y="61225"/>
            <a:ext cx="7772400" cy="1920875"/>
          </a:xfrm>
        </p:spPr>
        <p:txBody>
          <a:bodyPr/>
          <a:lstStyle/>
          <a:p>
            <a:r>
              <a:rPr lang="en-US" dirty="0"/>
              <a:t>School Forest Committee Basics</a:t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6" descr="Photo from Lakewood School Forest, Duluth&#10;" title="teach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43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265738" y="4867275"/>
            <a:ext cx="3124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February 2013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4 overarching duties </a:t>
            </a:r>
            <a:br>
              <a:rPr lang="en-US" dirty="0"/>
            </a:br>
            <a:r>
              <a:rPr lang="en-US" dirty="0"/>
              <a:t>common to </a:t>
            </a:r>
            <a:r>
              <a:rPr lang="en-US" u="sng" dirty="0"/>
              <a:t>all</a:t>
            </a:r>
            <a:r>
              <a:rPr lang="en-US" dirty="0"/>
              <a:t> committees: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7400" y="1981200"/>
            <a:ext cx="6096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  <a:buClr>
                <a:srgbClr val="FFE132"/>
              </a:buClr>
              <a:defRPr/>
            </a:pPr>
            <a:endParaRPr lang="en-US" sz="2600" dirty="0"/>
          </a:p>
          <a:p>
            <a:pPr marL="514350" indent="-514350" eaLnBrk="0" hangingPunct="0">
              <a:lnSpc>
                <a:spcPct val="150000"/>
              </a:lnSpc>
              <a:buClr>
                <a:srgbClr val="FFE132"/>
              </a:buClr>
              <a:buFont typeface="+mj-lt"/>
              <a:buAutoNum type="arabicPeriod"/>
              <a:defRPr/>
            </a:pPr>
            <a:r>
              <a:rPr lang="en-US" sz="2600" dirty="0"/>
              <a:t>Site Management</a:t>
            </a:r>
          </a:p>
          <a:p>
            <a:pPr marL="514350" indent="-514350" eaLnBrk="0" hangingPunct="0">
              <a:lnSpc>
                <a:spcPct val="150000"/>
              </a:lnSpc>
              <a:buClr>
                <a:srgbClr val="FFE132"/>
              </a:buClr>
              <a:buFont typeface="+mj-lt"/>
              <a:buAutoNum type="arabicPeriod"/>
              <a:defRPr/>
            </a:pPr>
            <a:r>
              <a:rPr lang="en-US" sz="2600" dirty="0"/>
              <a:t>Funding</a:t>
            </a:r>
          </a:p>
          <a:p>
            <a:pPr marL="514350" indent="-514350" eaLnBrk="0" hangingPunct="0">
              <a:lnSpc>
                <a:spcPct val="150000"/>
              </a:lnSpc>
              <a:buClr>
                <a:srgbClr val="FFE132"/>
              </a:buClr>
              <a:buFont typeface="+mj-lt"/>
              <a:buAutoNum type="arabicPeriod"/>
              <a:defRPr/>
            </a:pPr>
            <a:r>
              <a:rPr lang="en-US" sz="2600" dirty="0"/>
              <a:t>Empowering other teachers</a:t>
            </a:r>
          </a:p>
          <a:p>
            <a:pPr marL="514350" indent="-514350" eaLnBrk="0" hangingPunct="0">
              <a:lnSpc>
                <a:spcPct val="150000"/>
              </a:lnSpc>
              <a:buClr>
                <a:srgbClr val="FFE132"/>
              </a:buClr>
              <a:buFont typeface="+mj-lt"/>
              <a:buAutoNum type="arabicPeriod"/>
              <a:defRPr/>
            </a:pPr>
            <a:r>
              <a:rPr lang="en-US" sz="2600" dirty="0"/>
              <a:t>Make decisions/recommendations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52400"/>
            <a:ext cx="7772400" cy="1920875"/>
          </a:xfrm>
        </p:spPr>
        <p:txBody>
          <a:bodyPr/>
          <a:lstStyle/>
          <a:p>
            <a:r>
              <a:rPr lang="en-US" dirty="0"/>
              <a:t>1. Guide site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13316" name="TextBox 1" descr="Rockford Middle School teachers" title="teachers"/>
          <p:cNvSpPr txBox="1">
            <a:spLocks noChangeArrowheads="1"/>
          </p:cNvSpPr>
          <p:nvPr/>
        </p:nvSpPr>
        <p:spPr bwMode="auto">
          <a:xfrm>
            <a:off x="1219200" y="130810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Trails</a:t>
            </a:r>
          </a:p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Signs</a:t>
            </a:r>
          </a:p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Invasive species management</a:t>
            </a:r>
          </a:p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Reduce vandalism</a:t>
            </a:r>
          </a:p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Wildlife blinds</a:t>
            </a:r>
          </a:p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Gardens</a:t>
            </a:r>
          </a:p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Outdoor seating area</a:t>
            </a:r>
          </a:p>
          <a:p>
            <a:pPr eaLnBrk="1" hangingPunct="1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/>
              <a:t>Plant /harvest/tap trees</a:t>
            </a:r>
          </a:p>
        </p:txBody>
      </p:sp>
      <p:pic>
        <p:nvPicPr>
          <p:cNvPr id="13315" name="Picture 3" descr="Rockford School Forest" title="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68420" y="412856"/>
            <a:ext cx="7772400" cy="1920875"/>
          </a:xfrm>
        </p:spPr>
        <p:txBody>
          <a:bodyPr/>
          <a:lstStyle/>
          <a:p>
            <a:r>
              <a:rPr lang="en-US" dirty="0"/>
              <a:t>2. Ensure appropriate funding is available</a:t>
            </a:r>
            <a:br>
              <a:rPr lang="en-US" dirty="0"/>
            </a:br>
            <a:endParaRPr lang="en-US" dirty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905000" y="1960563"/>
            <a:ext cx="6096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>
              <a:defRPr/>
            </a:pPr>
            <a:r>
              <a:rPr lang="en-US" dirty="0" smtClean="0"/>
              <a:t>For things like:</a:t>
            </a:r>
          </a:p>
          <a:p>
            <a:pPr marL="627063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  <a:defRPr/>
            </a:pPr>
            <a:r>
              <a:rPr lang="en-US" dirty="0" smtClean="0"/>
              <a:t> Construction</a:t>
            </a:r>
          </a:p>
          <a:p>
            <a:pPr marL="627063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  <a:defRPr/>
            </a:pPr>
            <a:r>
              <a:rPr lang="en-US" dirty="0" smtClean="0"/>
              <a:t> Maintenance</a:t>
            </a:r>
          </a:p>
          <a:p>
            <a:pPr marL="627063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  <a:defRPr/>
            </a:pPr>
            <a:r>
              <a:rPr lang="en-US" dirty="0" smtClean="0"/>
              <a:t> Bussing</a:t>
            </a:r>
          </a:p>
          <a:p>
            <a:pPr>
              <a:lnSpc>
                <a:spcPct val="150000"/>
              </a:lnSpc>
              <a:buClr>
                <a:srgbClr val="FFE132"/>
              </a:buClr>
              <a:defRPr/>
            </a:pPr>
            <a:r>
              <a:rPr lang="en-US" dirty="0" smtClean="0"/>
              <a:t>Think about designating:</a:t>
            </a:r>
          </a:p>
          <a:p>
            <a:pPr marL="627063"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  <a:defRPr/>
            </a:pPr>
            <a:r>
              <a:rPr lang="en-US" dirty="0" smtClean="0"/>
              <a:t> A grant writer</a:t>
            </a:r>
          </a:p>
          <a:p>
            <a:pPr marL="627063">
              <a:buClr>
                <a:srgbClr val="FFE132"/>
              </a:buClr>
              <a:buFont typeface="Arial" charset="0"/>
              <a:buChar char="•"/>
              <a:defRPr/>
            </a:pPr>
            <a:r>
              <a:rPr lang="en-US" dirty="0" smtClean="0"/>
              <a:t> Someone to keep track of accomplishments and to write thank you notes.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419100"/>
            <a:ext cx="7772400" cy="1920875"/>
          </a:xfrm>
        </p:spPr>
        <p:txBody>
          <a:bodyPr/>
          <a:lstStyle/>
          <a:p>
            <a:r>
              <a:rPr lang="en-US" dirty="0"/>
              <a:t>3. Empowering other teachers</a:t>
            </a:r>
            <a:br>
              <a:rPr lang="en-US" dirty="0"/>
            </a:br>
            <a:endParaRPr lang="en-US" dirty="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28800" y="1295400"/>
            <a:ext cx="60198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 algn="ctr">
              <a:buClr>
                <a:srgbClr val="FFE132"/>
              </a:buClr>
              <a:buFont typeface="Times"/>
              <a:buChar char="&gt;"/>
            </a:pPr>
            <a:endParaRPr lang="en-US" sz="2600"/>
          </a:p>
          <a:p>
            <a:pPr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 sz="2600"/>
              <a:t>Staff training</a:t>
            </a:r>
          </a:p>
          <a:p>
            <a:pPr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 sz="2600"/>
              <a:t>Showcase student projects</a:t>
            </a:r>
          </a:p>
          <a:p>
            <a:pPr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 sz="2600"/>
              <a:t>Grab-and-go activities</a:t>
            </a:r>
          </a:p>
          <a:p>
            <a:pPr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 sz="2600"/>
              <a:t>Map – post on Google Earth</a:t>
            </a:r>
          </a:p>
          <a:p>
            <a:pPr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 sz="2600"/>
              <a:t>Student-created trail/field guide</a:t>
            </a:r>
          </a:p>
          <a:p>
            <a:pPr>
              <a:lnSpc>
                <a:spcPct val="150000"/>
              </a:lnSpc>
              <a:buClr>
                <a:srgbClr val="FFE132"/>
              </a:buClr>
              <a:buFont typeface="Arial" charset="0"/>
              <a:buChar char="•"/>
            </a:pPr>
            <a:r>
              <a:rPr lang="en-US" sz="2600"/>
              <a:t>Communication/positive reinforcement</a:t>
            </a:r>
          </a:p>
          <a:p>
            <a:pPr>
              <a:buClr>
                <a:srgbClr val="FFE132"/>
              </a:buClr>
              <a:buFont typeface="Arial" charset="0"/>
              <a:buChar char="•"/>
            </a:pPr>
            <a:endParaRPr lang="en-US" sz="260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28600"/>
            <a:ext cx="7772400" cy="1920875"/>
          </a:xfrm>
        </p:spPr>
        <p:txBody>
          <a:bodyPr/>
          <a:lstStyle/>
          <a:p>
            <a:r>
              <a:rPr lang="en-US" dirty="0"/>
              <a:t>4. Make decisions/recommendations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350963"/>
            <a:ext cx="7543800" cy="529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FFE132"/>
              </a:buClr>
              <a:defRPr/>
            </a:pPr>
            <a:r>
              <a:rPr lang="en-US" sz="2600" i="1" dirty="0"/>
              <a:t>Typical Example</a:t>
            </a:r>
          </a:p>
          <a:p>
            <a:pPr marL="457200" indent="-457200" eaLnBrk="0" hangingPunct="0">
              <a:buClr>
                <a:srgbClr val="FFE132"/>
              </a:buClr>
              <a:defRPr/>
            </a:pPr>
            <a:r>
              <a:rPr lang="en-US" sz="2600" u="sng" dirty="0"/>
              <a:t>Years 1-5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Establish committee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Reduce invasive species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Set up bussing system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Staff training</a:t>
            </a:r>
          </a:p>
          <a:p>
            <a:pPr marL="457200" indent="-457200" eaLnBrk="0" hangingPunct="0">
              <a:buClr>
                <a:srgbClr val="FFE132"/>
              </a:buClr>
              <a:defRPr/>
            </a:pPr>
            <a:r>
              <a:rPr lang="en-US" sz="2600" u="sng" dirty="0"/>
              <a:t>Years 6-10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Increase school visits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Plant vegetation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Signs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Add SF web page to school site</a:t>
            </a:r>
          </a:p>
          <a:p>
            <a:pPr lvl="1" indent="-457200" eaLnBrk="0" hangingPunct="0">
              <a:buClr>
                <a:srgbClr val="FFE132"/>
              </a:buClr>
              <a:defRPr/>
            </a:pPr>
            <a:r>
              <a:rPr lang="en-US" sz="2600" u="sng" dirty="0"/>
              <a:t>Years 11-15</a:t>
            </a:r>
          </a:p>
          <a:p>
            <a:pPr marL="914400" lvl="1" indent="-457200" eaLnBrk="0" hangingPunct="0">
              <a:buClr>
                <a:srgbClr val="FFE132"/>
              </a:buClr>
              <a:defRPr/>
            </a:pPr>
            <a:r>
              <a:rPr lang="en-US" sz="2600" dirty="0"/>
              <a:t>Funding for outdoor seating/trails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920875"/>
          </a:xfrm>
        </p:spPr>
        <p:txBody>
          <a:bodyPr/>
          <a:lstStyle/>
          <a:p>
            <a:r>
              <a:rPr lang="en-US" dirty="0"/>
              <a:t>Example Goals: Bailey School Forest</a:t>
            </a:r>
            <a:br>
              <a:rPr lang="en-US" dirty="0"/>
            </a:br>
            <a:endParaRPr lang="en-US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98478" y="857599"/>
            <a:ext cx="7086600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rgbClr val="FFE132"/>
              </a:buClr>
              <a:buFont typeface="Times"/>
              <a:buChar char="&gt;"/>
              <a:defRPr/>
            </a:pPr>
            <a:endParaRPr lang="en-US" sz="2600" dirty="0"/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/>
              <a:t>Years 1-5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Establish committee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Reduce invasive species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Set up bussing system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Staff training</a:t>
            </a: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/>
              <a:t>Years 6-10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Increase school visits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Plant vegetation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Signs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Add SF web page to school site</a:t>
            </a:r>
          </a:p>
          <a:p>
            <a:pPr lvl="1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/>
              <a:t>Years 11-15</a:t>
            </a:r>
          </a:p>
          <a:p>
            <a:pPr marL="914400" lvl="1" indent="-457200">
              <a:buClr>
                <a:srgbClr val="FFE132"/>
              </a:buClr>
              <a:buFont typeface="Wingdings" pitchFamily="2" charset="2"/>
              <a:buChar char="q"/>
              <a:defRPr/>
            </a:pPr>
            <a:r>
              <a:rPr lang="en-US" sz="2600" dirty="0"/>
              <a:t>Funding for outdoor seating/trails</a:t>
            </a: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800" i="1" dirty="0" smtClean="0"/>
              <a:t>Team </a:t>
            </a:r>
            <a:r>
              <a:rPr lang="en-US" sz="2800" i="1" dirty="0"/>
              <a:t>meets quarterly.</a:t>
            </a: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endParaRPr lang="en-US" sz="2600" dirty="0">
              <a:latin typeface="Times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  <a:defRPr/>
            </a:pPr>
            <a:endParaRPr lang="en-US" sz="2600" dirty="0"/>
          </a:p>
        </p:txBody>
      </p:sp>
      <p:pic>
        <p:nvPicPr>
          <p:cNvPr id="17412" name="Picture 3" descr="Parking lot with group of teachers" title="teach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/>
          <a:stretch>
            <a:fillRect/>
          </a:stretch>
        </p:blipFill>
        <p:spPr bwMode="auto">
          <a:xfrm>
            <a:off x="5691116" y="1100006"/>
            <a:ext cx="3302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33567" y="0"/>
            <a:ext cx="7772400" cy="1920875"/>
          </a:xfrm>
        </p:spPr>
        <p:txBody>
          <a:bodyPr/>
          <a:lstStyle/>
          <a:p>
            <a:r>
              <a:rPr lang="en-US" dirty="0"/>
              <a:t>Example: Linwood School Forest</a:t>
            </a:r>
            <a:br>
              <a:rPr lang="en-US" dirty="0"/>
            </a:br>
            <a:endParaRPr lang="en-US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811733"/>
            <a:ext cx="8229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rgbClr val="FFE132"/>
              </a:buClr>
              <a:buFont typeface="Times"/>
              <a:buChar char="&gt;"/>
              <a:defRPr/>
            </a:pPr>
            <a:endParaRPr lang="en-US" sz="2600" dirty="0"/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+mj-lt"/>
              </a:rPr>
              <a:t>Committee: principal, 1-2 parents,  2 teachers, 2 local community members; 1-2 city staff</a:t>
            </a: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endParaRPr lang="en-US" sz="2600" dirty="0">
              <a:latin typeface="+mj-lt"/>
            </a:endParaRP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+mj-lt"/>
              </a:rPr>
              <a:t>Goals: </a:t>
            </a:r>
          </a:p>
          <a:p>
            <a:pPr marL="457200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Add 40 acres, </a:t>
            </a:r>
          </a:p>
          <a:p>
            <a:pPr marL="457200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Obtaining snowshoes </a:t>
            </a:r>
          </a:p>
          <a:p>
            <a:pPr marL="457200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Provide a naturalists-teacher program</a:t>
            </a:r>
          </a:p>
          <a:p>
            <a:pPr marL="457200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Add a butterfly garden </a:t>
            </a:r>
          </a:p>
          <a:p>
            <a:pPr marL="457200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Create a trail &amp; field guide </a:t>
            </a:r>
          </a:p>
          <a:p>
            <a:pPr marL="457200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Add a web site</a:t>
            </a:r>
            <a:endParaRPr lang="en-US" sz="2600" dirty="0"/>
          </a:p>
        </p:txBody>
      </p:sp>
      <p:pic>
        <p:nvPicPr>
          <p:cNvPr id="18436" name="Picture 5" descr="Linwood SF Sign" title="School Forest sig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5029200" y="4049713"/>
            <a:ext cx="411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228600"/>
            <a:ext cx="7772400" cy="1920875"/>
          </a:xfrm>
        </p:spPr>
        <p:txBody>
          <a:bodyPr/>
          <a:lstStyle/>
          <a:p>
            <a:r>
              <a:rPr lang="en-US" dirty="0"/>
              <a:t>Example: Lake of the Woods            School Forest</a:t>
            </a:r>
            <a:br>
              <a:rPr lang="en-US" dirty="0"/>
            </a:br>
            <a:endParaRPr lang="en-US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8026" y="1219200"/>
            <a:ext cx="6451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rgbClr val="FFE132"/>
              </a:buClr>
              <a:buFont typeface="Times"/>
              <a:buChar char="&gt;"/>
              <a:defRPr/>
            </a:pPr>
            <a:endParaRPr lang="en-US" sz="2600" dirty="0"/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/>
              <a:t>Committee meets monthly</a:t>
            </a: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/>
              <a:t>Members: site coordinator, SWCD, grounds </a:t>
            </a:r>
            <a:r>
              <a:rPr lang="en-US" sz="2600" dirty="0">
                <a:latin typeface="+mj-lt"/>
              </a:rPr>
              <a:t>supervisor, parents, DNR forester, </a:t>
            </a:r>
            <a:r>
              <a:rPr lang="en-US" sz="2600" dirty="0"/>
              <a:t>teachers (including a high school rep), </a:t>
            </a:r>
            <a:endParaRPr lang="en-US" sz="2600" dirty="0">
              <a:latin typeface="+mj-lt"/>
            </a:endParaRPr>
          </a:p>
          <a:p>
            <a:pPr>
              <a:buClr>
                <a:srgbClr val="FFE132"/>
              </a:buClr>
              <a:defRPr/>
            </a:pPr>
            <a:endParaRPr lang="en-US" sz="2600" dirty="0">
              <a:latin typeface="+mj-lt"/>
            </a:endParaRP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>
                <a:latin typeface="+mj-lt"/>
              </a:rPr>
              <a:t>Projects: </a:t>
            </a:r>
          </a:p>
          <a:p>
            <a:pPr marL="914400" lvl="1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/>
              <a:t>brush-hogging trails </a:t>
            </a:r>
          </a:p>
          <a:p>
            <a:pPr marL="914400" lvl="1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constructing wetland and boardwalk</a:t>
            </a:r>
          </a:p>
          <a:p>
            <a:pPr marL="914400" lvl="1" indent="-457200">
              <a:buClr>
                <a:srgbClr val="FFE13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creating outdoor seating area</a:t>
            </a:r>
            <a:endParaRPr lang="en-US" sz="2600" dirty="0"/>
          </a:p>
        </p:txBody>
      </p:sp>
      <p:pic>
        <p:nvPicPr>
          <p:cNvPr id="19460" name="Picture 3" descr="wetland at Lake of the Woods" title="wetl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/>
          <a:stretch>
            <a:fillRect/>
          </a:stretch>
        </p:blipFill>
        <p:spPr bwMode="auto">
          <a:xfrm>
            <a:off x="6096000" y="1989138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Why Have A School Forest Committee?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1828800"/>
            <a:ext cx="8229600" cy="54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 algn="ctr" eaLnBrk="1" hangingPunct="1">
              <a:buClr>
                <a:srgbClr val="FFE132"/>
              </a:buClr>
              <a:buFont typeface="Times"/>
              <a:buChar char="&gt;"/>
            </a:pPr>
            <a:endParaRPr lang="en-US" sz="2600" dirty="0"/>
          </a:p>
          <a:p>
            <a:pPr marL="0" indent="0" eaLnBrk="1" hangingPunct="1">
              <a:buClr>
                <a:srgbClr val="FFE132"/>
              </a:buClr>
              <a:buNone/>
            </a:pPr>
            <a:r>
              <a:rPr lang="en-US" sz="2600" dirty="0"/>
              <a:t>School Forests are accountable to the</a:t>
            </a:r>
          </a:p>
          <a:p>
            <a:pPr marL="0" indent="0" eaLnBrk="1" hangingPunct="1">
              <a:buClr>
                <a:srgbClr val="FFE132"/>
              </a:buClr>
              <a:buNone/>
            </a:pPr>
            <a:r>
              <a:rPr lang="en-US" sz="2600" dirty="0"/>
              <a:t>DNR for:</a:t>
            </a:r>
          </a:p>
          <a:p>
            <a:pPr lvl="1" eaLnBrk="1" hangingPunct="1"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 dirty="0"/>
              <a:t>Educational activities</a:t>
            </a:r>
          </a:p>
          <a:p>
            <a:pPr lvl="1" eaLnBrk="1" hangingPunct="1"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 dirty="0"/>
              <a:t>Annual report</a:t>
            </a:r>
          </a:p>
          <a:p>
            <a:pPr lvl="1" eaLnBrk="1" hangingPunct="1"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 dirty="0">
                <a:solidFill>
                  <a:srgbClr val="FFFF00"/>
                </a:solidFill>
              </a:rPr>
              <a:t>Committee and Site Coordinator</a:t>
            </a:r>
          </a:p>
          <a:p>
            <a:pPr lvl="1" eaLnBrk="1" hangingPunct="1"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 dirty="0"/>
              <a:t>Funding</a:t>
            </a:r>
          </a:p>
          <a:p>
            <a:pPr lvl="1" eaLnBrk="1" hangingPunct="1"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 dirty="0"/>
              <a:t>Stewardship Plan</a:t>
            </a:r>
          </a:p>
          <a:p>
            <a:pPr lvl="1" eaLnBrk="1" hangingPunct="1"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 dirty="0"/>
              <a:t>Land ownership</a:t>
            </a:r>
          </a:p>
          <a:p>
            <a:pPr eaLnBrk="1" hangingPunct="1">
              <a:buClr>
                <a:srgbClr val="FFE132"/>
              </a:buClr>
              <a:buFont typeface="Wingdings" pitchFamily="2" charset="2"/>
              <a:buChar char="Ø"/>
            </a:pPr>
            <a:endParaRPr lang="en-US" sz="2600" dirty="0">
              <a:latin typeface="Times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600" dirty="0"/>
          </a:p>
        </p:txBody>
      </p:sp>
      <p:pic>
        <p:nvPicPr>
          <p:cNvPr id="4100" name="Picture 3" descr="School Forest handbook_cover.jpg" title="handboo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2198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5138"/>
            <a:ext cx="8229600" cy="1143000"/>
          </a:xfrm>
        </p:spPr>
        <p:txBody>
          <a:bodyPr/>
          <a:lstStyle/>
          <a:p>
            <a:r>
              <a:rPr lang="en-US" dirty="0" smtClean="0"/>
              <a:t>Why Have A School Forest Committee?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19" y="1981200"/>
            <a:ext cx="8229600" cy="4525963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One person can’t do it all.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3" descr="Photo unhappy teacher" title="unhappy teac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9896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57200"/>
            <a:ext cx="7772400" cy="1920875"/>
          </a:xfrm>
        </p:spPr>
        <p:txBody>
          <a:bodyPr/>
          <a:lstStyle/>
          <a:p>
            <a:r>
              <a:rPr lang="en-US" dirty="0"/>
              <a:t>Why Have A School Forest Committee?</a:t>
            </a:r>
            <a:br>
              <a:rPr lang="en-US" dirty="0"/>
            </a:br>
            <a:endParaRPr lang="en-US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1507424"/>
            <a:ext cx="29718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rgbClr val="FFE132"/>
              </a:buClr>
              <a:buFont typeface="Times"/>
              <a:buChar char="&gt;"/>
              <a:defRPr/>
            </a:pPr>
            <a:endParaRPr lang="en-US" sz="2600" dirty="0"/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r>
              <a:rPr lang="en-US" sz="2600" dirty="0"/>
              <a:t>Buy-in</a:t>
            </a:r>
          </a:p>
          <a:p>
            <a:pPr marL="457200" indent="-457200">
              <a:buClr>
                <a:srgbClr val="FFE132"/>
              </a:buClr>
              <a:defRPr/>
            </a:pPr>
            <a:endParaRPr lang="en-US" sz="2600" dirty="0"/>
          </a:p>
          <a:p>
            <a:pPr>
              <a:buClr>
                <a:srgbClr val="FFE132"/>
              </a:buClr>
              <a:defRPr/>
            </a:pPr>
            <a:r>
              <a:rPr lang="en-US" i="1" dirty="0"/>
              <a:t>When everyone feels they had a say in forming an idea, the idea is more likely to be supported.</a:t>
            </a:r>
          </a:p>
          <a:p>
            <a:pPr marL="457200" indent="-457200">
              <a:buClr>
                <a:srgbClr val="FFE132"/>
              </a:buClr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>
              <a:buClr>
                <a:srgbClr val="FFE132"/>
              </a:buClr>
              <a:defRPr/>
            </a:pPr>
            <a:endParaRPr lang="en-US" sz="2600" dirty="0"/>
          </a:p>
        </p:txBody>
      </p:sp>
      <p:pic>
        <p:nvPicPr>
          <p:cNvPr id="6148" name="Picture 3" descr="Photo from St Therese SF and Al Olson&#10;" title="teach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49" y="1913126"/>
            <a:ext cx="4662764" cy="349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33400" y="76200"/>
            <a:ext cx="7772400" cy="1920875"/>
          </a:xfrm>
        </p:spPr>
        <p:txBody>
          <a:bodyPr/>
          <a:lstStyle/>
          <a:p>
            <a:r>
              <a:rPr lang="en-US" dirty="0"/>
              <a:t>Who’s in charge?</a:t>
            </a:r>
            <a:br>
              <a:rPr lang="en-US" dirty="0"/>
            </a:br>
            <a:endParaRPr lang="en-US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41148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 algn="ctr">
              <a:buClr>
                <a:srgbClr val="FFE132"/>
              </a:buClr>
              <a:buFont typeface="Times"/>
              <a:buChar char="&gt;"/>
            </a:pPr>
            <a:endParaRPr lang="en-US" sz="2600" dirty="0"/>
          </a:p>
          <a:p>
            <a:pPr>
              <a:buClr>
                <a:srgbClr val="FFE132"/>
              </a:buClr>
            </a:pPr>
            <a:r>
              <a:rPr lang="en-US" sz="2600" dirty="0">
                <a:solidFill>
                  <a:srgbClr val="FFFF00"/>
                </a:solidFill>
              </a:rPr>
              <a:t>Usually (but not always) the site coordinator.</a:t>
            </a:r>
          </a:p>
          <a:p>
            <a:pPr>
              <a:buClr>
                <a:srgbClr val="FFE132"/>
              </a:buClr>
            </a:pPr>
            <a:endParaRPr lang="en-US" sz="2600" dirty="0"/>
          </a:p>
          <a:p>
            <a:pPr>
              <a:buClr>
                <a:srgbClr val="FFE132"/>
              </a:buClr>
            </a:pPr>
            <a:r>
              <a:rPr lang="en-US" sz="2600" dirty="0"/>
              <a:t>Remember: </a:t>
            </a:r>
          </a:p>
          <a:p>
            <a:pPr>
              <a:buClr>
                <a:srgbClr val="FFE132"/>
              </a:buClr>
            </a:pPr>
            <a:endParaRPr lang="en-US" sz="2600" dirty="0"/>
          </a:p>
          <a:p>
            <a:pPr>
              <a:buClr>
                <a:srgbClr val="FFE132"/>
              </a:buClr>
            </a:pPr>
            <a:r>
              <a:rPr lang="en-US" sz="2600" dirty="0"/>
              <a:t>You DON’T have to do it all!</a:t>
            </a:r>
          </a:p>
          <a:p>
            <a:pPr>
              <a:buClr>
                <a:srgbClr val="FFE132"/>
              </a:buClr>
              <a:buFont typeface="Wingdings" pitchFamily="2" charset="2"/>
              <a:buChar char="Ø"/>
            </a:pPr>
            <a:endParaRPr lang="en-US" sz="2600" dirty="0">
              <a:latin typeface="Times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600" dirty="0"/>
          </a:p>
        </p:txBody>
      </p:sp>
      <p:pic>
        <p:nvPicPr>
          <p:cNvPr id="7172" name="Picture 3" descr="Rockford winter journal4n.jpg" title="teacher wri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3432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57367" y="228600"/>
            <a:ext cx="7772400" cy="1920875"/>
          </a:xfrm>
        </p:spPr>
        <p:txBody>
          <a:bodyPr/>
          <a:lstStyle/>
          <a:p>
            <a:r>
              <a:rPr lang="en-US" dirty="0"/>
              <a:t>Who should be on your committee?</a:t>
            </a:r>
            <a:br>
              <a:rPr lang="en-US" dirty="0"/>
            </a:br>
            <a:endParaRPr lang="en-US" dirty="0"/>
          </a:p>
        </p:txBody>
      </p:sp>
      <p:pic>
        <p:nvPicPr>
          <p:cNvPr id="8195" name="Picture 5" descr="City Academy teachers-Survival" title="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954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23900" y="457200"/>
            <a:ext cx="7772400" cy="1920875"/>
          </a:xfrm>
        </p:spPr>
        <p:txBody>
          <a:bodyPr/>
          <a:lstStyle/>
          <a:p>
            <a:r>
              <a:rPr lang="en-US" dirty="0"/>
              <a:t>Motivations everyone can agree with: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2971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FFE132"/>
              </a:buClr>
              <a:defRPr/>
            </a:pPr>
            <a:endParaRPr lang="en-US" dirty="0"/>
          </a:p>
          <a:p>
            <a:pPr marL="514350" indent="-514350" eaLnBrk="0" hangingPunct="0">
              <a:buClr>
                <a:srgbClr val="FFE132"/>
              </a:buClr>
              <a:buFontTx/>
              <a:buAutoNum type="arabicPeriod"/>
              <a:defRPr/>
            </a:pPr>
            <a:r>
              <a:rPr lang="en-US" dirty="0"/>
              <a:t>Restoring forest health</a:t>
            </a:r>
          </a:p>
          <a:p>
            <a:pPr marL="514350" indent="-514350" eaLnBrk="0" hangingPunct="0">
              <a:buClr>
                <a:srgbClr val="FFE132"/>
              </a:buClr>
              <a:buFontTx/>
              <a:buAutoNum type="arabicPeriod"/>
              <a:defRPr/>
            </a:pPr>
            <a:endParaRPr lang="en-US" dirty="0"/>
          </a:p>
          <a:p>
            <a:pPr marL="514350" indent="-514350" eaLnBrk="0" hangingPunct="0">
              <a:buClr>
                <a:srgbClr val="FFE132"/>
              </a:buClr>
              <a:buFontTx/>
              <a:buAutoNum type="arabicPeriod"/>
              <a:defRPr/>
            </a:pPr>
            <a:r>
              <a:rPr lang="en-US" dirty="0"/>
              <a:t>Helping kids</a:t>
            </a:r>
          </a:p>
          <a:p>
            <a:pPr eaLnBrk="0" hangingPunct="0">
              <a:defRPr/>
            </a:pPr>
            <a:endParaRPr lang="en-US" dirty="0"/>
          </a:p>
        </p:txBody>
      </p:sp>
      <p:pic>
        <p:nvPicPr>
          <p:cNvPr id="9219" name="Picture 3" descr="Proctor Bayview SF" title="students with muddy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68740" y="170123"/>
            <a:ext cx="7772400" cy="1920875"/>
          </a:xfrm>
        </p:spPr>
        <p:txBody>
          <a:bodyPr/>
          <a:lstStyle/>
          <a:p>
            <a:r>
              <a:rPr lang="en-US" dirty="0"/>
              <a:t>Have diversity!</a:t>
            </a:r>
            <a:br>
              <a:rPr lang="en-US" dirty="0"/>
            </a:br>
            <a:endParaRPr lang="en-US" dirty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71800" y="1357313"/>
            <a:ext cx="3276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 algn="ctr">
              <a:buClr>
                <a:srgbClr val="FFE132"/>
              </a:buClr>
            </a:pPr>
            <a:r>
              <a:rPr lang="en-US" sz="2600"/>
              <a:t>Diversity = Strength</a:t>
            </a:r>
          </a:p>
        </p:txBody>
      </p:sp>
      <p:pic>
        <p:nvPicPr>
          <p:cNvPr id="10244" name="Picture 3" descr="SF teachers after Latimer hike" title="School Forest confer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0923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14894"/>
            <a:ext cx="7772400" cy="1920875"/>
          </a:xfrm>
        </p:spPr>
        <p:txBody>
          <a:bodyPr/>
          <a:lstStyle/>
          <a:p>
            <a:r>
              <a:rPr lang="en-US" dirty="0"/>
              <a:t>Example Committee Members</a:t>
            </a:r>
            <a:br>
              <a:rPr lang="en-US" dirty="0"/>
            </a:br>
            <a:endParaRPr lang="en-US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19200" y="1227138"/>
            <a:ext cx="7086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pPr algn="ctr">
              <a:buClr>
                <a:srgbClr val="FFE132"/>
              </a:buClr>
              <a:buFont typeface="Times"/>
              <a:buChar char="&gt;"/>
            </a:pPr>
            <a:endParaRPr lang="en-US" sz="2600"/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Teachers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Administrators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Grounds person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Parents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Students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DNR forester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Local business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Local volunteers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Property neighbors</a:t>
            </a:r>
          </a:p>
          <a:p>
            <a:pPr>
              <a:buClr>
                <a:srgbClr val="FFE132"/>
              </a:buClr>
              <a:buFont typeface="Wingdings" pitchFamily="2" charset="2"/>
              <a:buChar char="q"/>
            </a:pPr>
            <a:r>
              <a:rPr lang="en-US" sz="2600"/>
              <a:t>?</a:t>
            </a:r>
          </a:p>
        </p:txBody>
      </p:sp>
      <p:pic>
        <p:nvPicPr>
          <p:cNvPr id="11268" name="Picture 6" descr="All faciliitators" title="facilitato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8218" r="5479" b="4111"/>
          <a:stretch>
            <a:fillRect/>
          </a:stretch>
        </p:blipFill>
        <p:spPr bwMode="auto">
          <a:xfrm>
            <a:off x="5410200" y="2209800"/>
            <a:ext cx="3505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emp">
  <a:themeElements>
    <a:clrScheme name="Presentationtemp 10">
      <a:dk1>
        <a:srgbClr val="3E3E5C"/>
      </a:dk1>
      <a:lt1>
        <a:srgbClr val="FFFFFF"/>
      </a:lt1>
      <a:dk2>
        <a:srgbClr val="4E8199"/>
      </a:dk2>
      <a:lt2>
        <a:srgbClr val="DFDFE9"/>
      </a:lt2>
      <a:accent1>
        <a:srgbClr val="2E2E46"/>
      </a:accent1>
      <a:accent2>
        <a:srgbClr val="679ACD"/>
      </a:accent2>
      <a:accent3>
        <a:srgbClr val="B2C1CA"/>
      </a:accent3>
      <a:accent4>
        <a:srgbClr val="DADADA"/>
      </a:accent4>
      <a:accent5>
        <a:srgbClr val="ADADB0"/>
      </a:accent5>
      <a:accent6>
        <a:srgbClr val="5D8BBA"/>
      </a:accent6>
      <a:hlink>
        <a:srgbClr val="99CCFF"/>
      </a:hlink>
      <a:folHlink>
        <a:srgbClr val="CC99FF"/>
      </a:folHlink>
    </a:clrScheme>
    <a:fontScheme name="Presentationtemp">
      <a:majorFont>
        <a:latin typeface="B Helvetica Bold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 Helvetica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 Helvetica Bold" charset="0"/>
          </a:defRPr>
        </a:defPPr>
      </a:lstStyle>
    </a:lnDef>
  </a:objectDefaults>
  <a:extraClrSchemeLst>
    <a:extraClrScheme>
      <a:clrScheme name="Presentationtemp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 10">
        <a:dk1>
          <a:srgbClr val="3E3E5C"/>
        </a:dk1>
        <a:lt1>
          <a:srgbClr val="FFFFFF"/>
        </a:lt1>
        <a:dk2>
          <a:srgbClr val="4E81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2C1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HD:Users:ambeyer:Documents: Amy's jobs:Presentationtemp.pot</Template>
  <TotalTime>1066</TotalTime>
  <Words>1024</Words>
  <Application>Microsoft Macintosh PowerPoint</Application>
  <PresentationFormat>On-screen Show (4:3)</PresentationFormat>
  <Paragraphs>200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Presentationtemp</vt:lpstr>
      <vt:lpstr>School Forest Committee Basics </vt:lpstr>
      <vt:lpstr>Why Have A School Forest Committee? </vt:lpstr>
      <vt:lpstr>Why Have A School Forest Committee? </vt:lpstr>
      <vt:lpstr>Why Have A School Forest Committee? </vt:lpstr>
      <vt:lpstr>Who’s in charge? </vt:lpstr>
      <vt:lpstr>Who should be on your committee? </vt:lpstr>
      <vt:lpstr>Motivations everyone can agree with: </vt:lpstr>
      <vt:lpstr>Have diversity! </vt:lpstr>
      <vt:lpstr>Example Committee Members </vt:lpstr>
      <vt:lpstr>4 overarching duties  common to all committees: </vt:lpstr>
      <vt:lpstr>1. Guide site development </vt:lpstr>
      <vt:lpstr>2. Ensure appropriate funding is available </vt:lpstr>
      <vt:lpstr>3. Empowering other teachers </vt:lpstr>
      <vt:lpstr>4. Make decisions/recommendations </vt:lpstr>
      <vt:lpstr>Example Goals: Bailey School Forest </vt:lpstr>
      <vt:lpstr>Example: Linwood School Forest </vt:lpstr>
      <vt:lpstr>Example: Lake of the Woods            School Forest </vt:lpstr>
    </vt:vector>
  </TitlesOfParts>
  <Manager/>
  <Company>Minnesota Department of Natural Resources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Forest Committee Basics</dc:title>
  <dc:subject>School Forest Committee Basics</dc:subject>
  <dc:creator>Minnesota Department of Natural Resources</dc:creator>
  <cp:keywords>School Forest Committee Basics</cp:keywords>
  <dc:description/>
  <cp:lastModifiedBy>Kim Lanahan-Lahti</cp:lastModifiedBy>
  <cp:revision>81</cp:revision>
  <dcterms:created xsi:type="dcterms:W3CDTF">2008-03-14T19:12:18Z</dcterms:created>
  <dcterms:modified xsi:type="dcterms:W3CDTF">2013-05-15T16:03:29Z</dcterms:modified>
  <cp:category/>
</cp:coreProperties>
</file>