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4"/>
  </p:notesMasterIdLst>
  <p:handoutMasterIdLst>
    <p:handoutMasterId r:id="rId35"/>
  </p:handoutMasterIdLst>
  <p:sldIdLst>
    <p:sldId id="557" r:id="rId2"/>
    <p:sldId id="438" r:id="rId3"/>
    <p:sldId id="439" r:id="rId4"/>
    <p:sldId id="555" r:id="rId5"/>
    <p:sldId id="556" r:id="rId6"/>
    <p:sldId id="455" r:id="rId7"/>
    <p:sldId id="560" r:id="rId8"/>
    <p:sldId id="471" r:id="rId9"/>
    <p:sldId id="457" r:id="rId10"/>
    <p:sldId id="520" r:id="rId11"/>
    <p:sldId id="459" r:id="rId12"/>
    <p:sldId id="521" r:id="rId13"/>
    <p:sldId id="470" r:id="rId14"/>
    <p:sldId id="442" r:id="rId15"/>
    <p:sldId id="452" r:id="rId16"/>
    <p:sldId id="453" r:id="rId17"/>
    <p:sldId id="451" r:id="rId18"/>
    <p:sldId id="450" r:id="rId19"/>
    <p:sldId id="448" r:id="rId20"/>
    <p:sldId id="478" r:id="rId21"/>
    <p:sldId id="479" r:id="rId22"/>
    <p:sldId id="480" r:id="rId23"/>
    <p:sldId id="456" r:id="rId24"/>
    <p:sldId id="483" r:id="rId25"/>
    <p:sldId id="484" r:id="rId26"/>
    <p:sldId id="481" r:id="rId27"/>
    <p:sldId id="469" r:id="rId28"/>
    <p:sldId id="458" r:id="rId29"/>
    <p:sldId id="474" r:id="rId30"/>
    <p:sldId id="558" r:id="rId31"/>
    <p:sldId id="523" r:id="rId32"/>
    <p:sldId id="488" r:id="rId33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66FFFF"/>
    <a:srgbClr val="0000FF"/>
    <a:srgbClr val="6666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1344" y="-112"/>
      </p:cViewPr>
      <p:guideLst>
        <p:guide orient="horz" pos="1920"/>
        <p:guide orient="horz" pos="1776"/>
        <p:guide orient="horz" pos="1728"/>
        <p:guide pos="2112"/>
        <p:guide pos="1056"/>
        <p:guide pos="960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kumimoji="1"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1"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kumimoji="1"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1" sz="1300">
                <a:latin typeface="Times New Roman" pitchFamily="18" charset="0"/>
              </a:defRPr>
            </a:lvl1pPr>
          </a:lstStyle>
          <a:p>
            <a:fld id="{7D93F966-2509-4516-9620-9E179F594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8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fld id="{A821D0A8-1F95-4359-8C8F-65030DBBD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9EEBD1-220A-4F5E-B0CF-BFF07056F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4F08A-0971-4FBB-BD0B-31909ECD0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65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A59C-E158-4F94-9B9A-4EF12C4E1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5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C4AE1D-2867-438F-840C-53CDFF2EE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24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DB4242-CEB0-4C34-8FA2-FF1E24EE6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775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0AC39A-65B4-430B-906D-CE4400A4F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279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1C17F-F9B4-4A2C-B072-7EFCE886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931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6B1E1-8858-4AA7-B8DC-8A0B54008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795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0C904-DA4F-4A6F-8DC2-F73D7D101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048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2E20E-8D74-47DC-98BA-B3575CFB8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382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9CE2-32C9-416E-985E-85B45AA51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664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0A1FC-8FDC-4AB0-ABF7-E5DADD652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605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74236-FE54-45E8-981A-8FC9367DF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005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5907-6A7C-42FE-AD42-A60855DD8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373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93BECEC5-A1B2-4482-89F5-0939D239F1E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3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5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5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Relationship Id="rId3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Conducting 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3" y="1410494"/>
            <a:ext cx="7239000" cy="3694906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38200" y="5105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r>
              <a:rPr lang="en-US" sz="4000" dirty="0" smtClean="0"/>
              <a:t>Home Risk Evaluation</a:t>
            </a:r>
          </a:p>
        </p:txBody>
      </p:sp>
    </p:spTree>
  </p:cSld>
  <p:clrMapOvr>
    <a:masterClrMapping/>
  </p:clrMapOvr>
  <p:transition xmlns:p14="http://schemas.microsoft.com/office/powerpoint/2010/main" advTm="96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75277"/>
            <a:ext cx="7515225" cy="44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If there are evergreens present, 	are their crowns touching?</a:t>
            </a:r>
          </a:p>
        </p:txBody>
      </p:sp>
      <p:pic>
        <p:nvPicPr>
          <p:cNvPr id="323588" name="Picture 4" descr="Unthinned crow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0" name="Picture 6" descr="Thinned crow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1219200" y="4038600"/>
            <a:ext cx="1295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YES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572000" y="4038600"/>
            <a:ext cx="1295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NO</a:t>
            </a:r>
          </a:p>
        </p:txBody>
      </p:sp>
      <p:sp>
        <p:nvSpPr>
          <p:cNvPr id="323594" name="Line 10"/>
          <p:cNvSpPr>
            <a:spLocks noChangeShapeType="1"/>
          </p:cNvSpPr>
          <p:nvPr/>
        </p:nvSpPr>
        <p:spPr bwMode="auto">
          <a:xfrm>
            <a:off x="2209800" y="4495800"/>
            <a:ext cx="5486400" cy="1301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9" name="Oval 15"/>
          <p:cNvSpPr>
            <a:spLocks noChangeArrowheads="1"/>
          </p:cNvSpPr>
          <p:nvPr/>
        </p:nvSpPr>
        <p:spPr bwMode="auto">
          <a:xfrm>
            <a:off x="7696200" y="560703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421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4" grpId="0" animBg="1"/>
      <p:bldP spid="3235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7300"/>
            <a:ext cx="814993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28" name="Picture 4" descr="Hugo_Hyde unthinned pine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5105400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Are there ladder fuels present?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667000"/>
            <a:ext cx="28194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Here ground vegetation touches the lower branches of the trees.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1600200" y="5562600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1" name="Oval 7"/>
          <p:cNvSpPr>
            <a:spLocks noChangeArrowheads="1"/>
          </p:cNvSpPr>
          <p:nvPr/>
        </p:nvSpPr>
        <p:spPr bwMode="auto">
          <a:xfrm>
            <a:off x="8098971" y="131445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268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utoUpdateAnimBg="0" advAuto="3000"/>
      <p:bldP spid="257029" grpId="0" animBg="1"/>
      <p:bldP spid="2570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 descr="Burn barr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514600"/>
            <a:ext cx="26955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Is there outdoor burning practiced 	on the property?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Look for burning barrels, fire pits or other signs of burning.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1800497"/>
            <a:ext cx="7772400" cy="457200"/>
            <a:chOff x="533400" y="1600200"/>
            <a:chExt cx="7772400" cy="457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4617" name="Oval 9"/>
            <p:cNvSpPr>
              <a:spLocks noChangeArrowheads="1"/>
            </p:cNvSpPr>
            <p:nvPr/>
          </p:nvSpPr>
          <p:spPr bwMode="auto">
            <a:xfrm>
              <a:off x="7696200" y="1600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advTm="2127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6" y="1209674"/>
            <a:ext cx="749505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/>
              <a:t>. Tall grass ... or heavy shrubs</a:t>
            </a:r>
          </a:p>
        </p:txBody>
      </p:sp>
      <p:sp>
        <p:nvSpPr>
          <p:cNvPr id="268297" name="Oval 9"/>
          <p:cNvSpPr>
            <a:spLocks noChangeArrowheads="1"/>
          </p:cNvSpPr>
          <p:nvPr/>
        </p:nvSpPr>
        <p:spPr bwMode="auto">
          <a:xfrm>
            <a:off x="7391400" y="1219199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D:\My Documents\FireWise\Photos and Graphics\ladder fuel in the w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06" y="1873648"/>
            <a:ext cx="5833003" cy="43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1163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</a:t>
            </a:r>
            <a:r>
              <a:rPr lang="en-US" dirty="0" smtClean="0"/>
              <a:t>Access </a:t>
            </a:r>
            <a:r>
              <a:rPr lang="en-US" dirty="0"/>
              <a:t>Information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181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If the factor is present, circle the score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17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Tm="612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5010150"/>
            <a:ext cx="801085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61" name="Picture 5" descr="drive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2057400"/>
            <a:ext cx="32766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and </a:t>
            </a:r>
            <a:r>
              <a:rPr lang="en-US" dirty="0" smtClean="0"/>
              <a:t>9. </a:t>
            </a:r>
            <a:r>
              <a:rPr lang="en-US" dirty="0"/>
              <a:t>Is the driveway too narrow 	or clearance too low for 			emergency vehicles?</a:t>
            </a:r>
          </a:p>
        </p:txBody>
      </p:sp>
      <p:sp>
        <p:nvSpPr>
          <p:cNvPr id="249870" name="Oval 14"/>
          <p:cNvSpPr>
            <a:spLocks noChangeArrowheads="1"/>
          </p:cNvSpPr>
          <p:nvPr/>
        </p:nvSpPr>
        <p:spPr bwMode="auto">
          <a:xfrm>
            <a:off x="8077200" y="51054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73" name="Oval 17"/>
          <p:cNvSpPr>
            <a:spLocks noChangeArrowheads="1"/>
          </p:cNvSpPr>
          <p:nvPr/>
        </p:nvSpPr>
        <p:spPr bwMode="auto">
          <a:xfrm>
            <a:off x="8115300" y="5462724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229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2133600"/>
          </a:xfrm>
        </p:spPr>
        <p:txBody>
          <a:bodyPr>
            <a:noAutofit/>
          </a:bodyPr>
          <a:lstStyle/>
          <a:p>
            <a:r>
              <a:rPr lang="en-US" dirty="0" smtClean="0"/>
              <a:t>10 &amp; 11. </a:t>
            </a:r>
            <a:r>
              <a:rPr lang="en-US" dirty="0"/>
              <a:t>Is the driveway over 150 feet 		long, and if so, does it </a:t>
            </a:r>
            <a:r>
              <a:rPr lang="en-US" dirty="0" smtClean="0"/>
              <a:t>have     		an adequate </a:t>
            </a:r>
            <a:r>
              <a:rPr lang="en-US" dirty="0"/>
              <a:t>turnaround?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4" y="2209800"/>
            <a:ext cx="815748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My Documents\FireWise\Photos and Graphics\Assessment\drivew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4240212" cy="308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1767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</a:t>
            </a:r>
            <a:r>
              <a:rPr lang="en-US" dirty="0"/>
              <a:t>Is the driveway </a:t>
            </a:r>
            <a:r>
              <a:rPr lang="en-US" dirty="0" smtClean="0"/>
              <a:t>rutted</a:t>
            </a:r>
            <a:r>
              <a:rPr lang="en-US" dirty="0"/>
              <a:t>?</a:t>
            </a:r>
          </a:p>
        </p:txBody>
      </p:sp>
      <p:pic>
        <p:nvPicPr>
          <p:cNvPr id="2051" name="Picture 3" descr="D:\My Documents\FireWise\Photos and Graphics\Assessment\drive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9829"/>
            <a:ext cx="5969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9"/>
            <a:ext cx="7340600" cy="40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Tm="120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7" y="5410200"/>
            <a:ext cx="787619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731" y="3648075"/>
            <a:ext cx="8001000" cy="838200"/>
          </a:xfrm>
        </p:spPr>
        <p:txBody>
          <a:bodyPr/>
          <a:lstStyle/>
          <a:p>
            <a:r>
              <a:rPr lang="en-US" dirty="0" smtClean="0"/>
              <a:t>14. </a:t>
            </a:r>
            <a:r>
              <a:rPr lang="en-US" dirty="0"/>
              <a:t>Is the address visible from the 		road?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433251" y="4572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13. </a:t>
            </a:r>
            <a:r>
              <a:rPr lang="en-US" sz="3600" dirty="0"/>
              <a:t>Is the driveway gated?</a:t>
            </a:r>
          </a:p>
        </p:txBody>
      </p:sp>
      <p:pic>
        <p:nvPicPr>
          <p:cNvPr id="247816" name="Picture 8" descr="DCP00376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1269"/>
            <a:ext cx="426720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7" name="Picture 9" descr="911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7" y="3810000"/>
            <a:ext cx="9890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9" name="Oval 11"/>
          <p:cNvSpPr>
            <a:spLocks noChangeArrowheads="1"/>
          </p:cNvSpPr>
          <p:nvPr/>
        </p:nvSpPr>
        <p:spPr bwMode="auto">
          <a:xfrm>
            <a:off x="7848600" y="54232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916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12494"/>
            <a:ext cx="8070382" cy="5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/>
              <a:t>. Look for street signs.</a:t>
            </a:r>
          </a:p>
        </p:txBody>
      </p:sp>
      <p:pic>
        <p:nvPicPr>
          <p:cNvPr id="245764" name="Picture 4" descr="street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000375" cy="3048000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2" name="Oval 12"/>
          <p:cNvSpPr>
            <a:spLocks noChangeArrowheads="1"/>
          </p:cNvSpPr>
          <p:nvPr/>
        </p:nvSpPr>
        <p:spPr bwMode="auto">
          <a:xfrm>
            <a:off x="8001000" y="4832747"/>
            <a:ext cx="381000" cy="306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433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3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8" name="Oval 8"/>
          <p:cNvSpPr>
            <a:spLocks noChangeArrowheads="1"/>
          </p:cNvSpPr>
          <p:nvPr/>
        </p:nvSpPr>
        <p:spPr bwMode="auto">
          <a:xfrm>
            <a:off x="977900" y="685800"/>
            <a:ext cx="13081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9" name="Oval 9"/>
          <p:cNvSpPr>
            <a:spLocks noChangeArrowheads="1"/>
          </p:cNvSpPr>
          <p:nvPr/>
        </p:nvSpPr>
        <p:spPr bwMode="auto">
          <a:xfrm>
            <a:off x="1600200" y="2286000"/>
            <a:ext cx="11430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0" name="Oval 10"/>
          <p:cNvSpPr>
            <a:spLocks noChangeArrowheads="1"/>
          </p:cNvSpPr>
          <p:nvPr/>
        </p:nvSpPr>
        <p:spPr bwMode="auto">
          <a:xfrm>
            <a:off x="1752600" y="4267200"/>
            <a:ext cx="17526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533400" y="2895600"/>
            <a:ext cx="8382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3 Major Factors You Will Be </a:t>
            </a:r>
            <a:r>
              <a:rPr lang="en-US" sz="3600" dirty="0" smtClean="0"/>
              <a:t>Considering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advTm="1170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 animBg="1"/>
      <p:bldP spid="235529" grpId="0" animBg="1"/>
      <p:bldP spid="2355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Building Characteristics</a:t>
            </a:r>
            <a:endParaRPr lang="en-US" sz="4800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dirty="0" smtClean="0"/>
              <a:t>16-24</a:t>
            </a:r>
            <a:endParaRPr lang="en-US" sz="5400" dirty="0"/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467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Rate the most vulnerable structure 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or part of the main structure 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within the 30 foot defensible space.</a:t>
            </a:r>
          </a:p>
        </p:txBody>
      </p:sp>
    </p:spTree>
  </p:cSld>
  <p:clrMapOvr>
    <a:masterClrMapping/>
  </p:clrMapOvr>
  <p:transition xmlns:p14="http://schemas.microsoft.com/office/powerpoint/2010/main" advTm="1396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4013"/>
            <a:ext cx="6486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16. </a:t>
            </a:r>
            <a:r>
              <a:rPr lang="en-US" sz="3200" dirty="0"/>
              <a:t>Does the building have a wood roof?</a:t>
            </a:r>
          </a:p>
        </p:txBody>
      </p:sp>
      <p:pic>
        <p:nvPicPr>
          <p:cNvPr id="277519" name="Picture 15" descr="1a_Pine &amp; wood sh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1" y="2362200"/>
            <a:ext cx="7647317" cy="27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23" name="Oval 19"/>
          <p:cNvSpPr>
            <a:spLocks noChangeArrowheads="1"/>
          </p:cNvSpPr>
          <p:nvPr/>
        </p:nvSpPr>
        <p:spPr bwMode="auto">
          <a:xfrm>
            <a:off x="7010400" y="141401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050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4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17. </a:t>
            </a:r>
            <a:r>
              <a:rPr lang="en-US" sz="3200" dirty="0"/>
              <a:t>Are </a:t>
            </a:r>
            <a:r>
              <a:rPr lang="en-US" sz="3200" dirty="0" smtClean="0"/>
              <a:t>the vents in the soffits </a:t>
            </a:r>
            <a:r>
              <a:rPr lang="en-US" sz="3200" dirty="0"/>
              <a:t>enclosed?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78532" name="Picture 4" descr="sof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971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3" name="Picture 5" descr="soffit_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9718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762000" y="213360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Remember to look at outbuildings too.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7" y="3664968"/>
            <a:ext cx="8369925" cy="44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My Documents\FireWise\Photos and Graphics\vent_me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4196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1187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1459"/>
            <a:ext cx="7561550" cy="43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Are the roof and gutters clean?</a:t>
            </a:r>
            <a:endParaRPr lang="en-US" dirty="0"/>
          </a:p>
        </p:txBody>
      </p:sp>
      <p:sp>
        <p:nvSpPr>
          <p:cNvPr id="253959" name="Oval 7"/>
          <p:cNvSpPr>
            <a:spLocks noChangeArrowheads="1"/>
          </p:cNvSpPr>
          <p:nvPr/>
        </p:nvSpPr>
        <p:spPr bwMode="auto">
          <a:xfrm>
            <a:off x="7543800" y="1346529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1831"/>
            <a:ext cx="3608492" cy="270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96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4" name="Picture 4" descr="Hugo wood s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7" t="39531" r="11320" b="16681"/>
          <a:stretch>
            <a:fillRect/>
          </a:stretch>
        </p:blipFill>
        <p:spPr bwMode="auto">
          <a:xfrm>
            <a:off x="3581400" y="2667000"/>
            <a:ext cx="518160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9" name="Picture 9" descr="IMG0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352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2087"/>
            <a:ext cx="7010399" cy="38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1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19. </a:t>
            </a:r>
            <a:r>
              <a:rPr lang="en-US" sz="3200" dirty="0"/>
              <a:t>Does the home have vinyl or wood 		siding?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81611" name="Oval 11"/>
          <p:cNvSpPr>
            <a:spLocks noChangeArrowheads="1"/>
          </p:cNvSpPr>
          <p:nvPr/>
        </p:nvSpPr>
        <p:spPr bwMode="auto">
          <a:xfrm>
            <a:off x="7391400" y="146208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2669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3383"/>
            <a:ext cx="7853562" cy="61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3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20. </a:t>
            </a:r>
            <a:r>
              <a:rPr lang="en-US" sz="3200" dirty="0"/>
              <a:t>Is there is an </a:t>
            </a:r>
            <a:r>
              <a:rPr lang="en-US" sz="3200" dirty="0" err="1"/>
              <a:t>unskirted</a:t>
            </a:r>
            <a:r>
              <a:rPr lang="en-US" sz="3200" dirty="0"/>
              <a:t> wood deck 		attached to a wood or vinyl sided 		building?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82628" name="Picture 4" descr="d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9" name="Picture 5" descr="deck skir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11488"/>
            <a:ext cx="4038600" cy="3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8" name="Oval 14"/>
          <p:cNvSpPr>
            <a:spLocks noChangeArrowheads="1"/>
          </p:cNvSpPr>
          <p:nvPr/>
        </p:nvSpPr>
        <p:spPr bwMode="auto">
          <a:xfrm>
            <a:off x="7696200" y="190338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9" name="Line 15"/>
          <p:cNvSpPr>
            <a:spLocks noChangeShapeType="1"/>
          </p:cNvSpPr>
          <p:nvPr/>
        </p:nvSpPr>
        <p:spPr bwMode="auto">
          <a:xfrm flipH="1">
            <a:off x="4419600" y="2286000"/>
            <a:ext cx="3352800" cy="342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2673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7"/>
            <a:ext cx="7198326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5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 </a:t>
            </a:r>
            <a:r>
              <a:rPr lang="en-US" dirty="0"/>
              <a:t>Are there any picture windows?</a:t>
            </a:r>
          </a:p>
        </p:txBody>
      </p:sp>
      <p:pic>
        <p:nvPicPr>
          <p:cNvPr id="279556" name="Picture 4" descr="picture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422900" cy="40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5" name="Oval 13"/>
          <p:cNvSpPr>
            <a:spLocks noChangeArrowheads="1"/>
          </p:cNvSpPr>
          <p:nvPr/>
        </p:nvSpPr>
        <p:spPr bwMode="auto">
          <a:xfrm>
            <a:off x="7391400" y="130016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2002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22.  </a:t>
            </a:r>
            <a:r>
              <a:rPr lang="en-US" sz="3200" dirty="0"/>
              <a:t>Are there power lines on the property 	that are within the “fall zone” of 		trees?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667000"/>
            <a:ext cx="3810000" cy="3200400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Could they hamper a fire truck’s access to the back of the home?</a:t>
            </a:r>
          </a:p>
        </p:txBody>
      </p:sp>
      <p:pic>
        <p:nvPicPr>
          <p:cNvPr id="267268" name="Picture 4" descr="FALL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37338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06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Tm="1299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 advAuto="2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My Documents\FireWise\Photos and Graphics\Assessment\Compromised propane t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9117"/>
            <a:ext cx="4006851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0" y="1466850"/>
            <a:ext cx="7886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r>
              <a:rPr lang="en-US" dirty="0"/>
              <a:t>. </a:t>
            </a:r>
            <a:r>
              <a:rPr lang="en-US" dirty="0" smtClean="0"/>
              <a:t>Is the propane tank clear?</a:t>
            </a:r>
            <a:endParaRPr lang="en-US" dirty="0"/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7696200" y="149237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D:\My Documents\FireWise\Photos and Graphics\Assessment\Compromised propane near stru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599"/>
            <a:ext cx="4191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1842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 </a:t>
            </a:r>
            <a:r>
              <a:rPr lang="en-US" dirty="0"/>
              <a:t>Is firewood stored near the home?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0" y="1266510"/>
            <a:ext cx="7234979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9" name="Oval 5"/>
          <p:cNvSpPr>
            <a:spLocks noChangeArrowheads="1"/>
          </p:cNvSpPr>
          <p:nvPr/>
        </p:nvSpPr>
        <p:spPr bwMode="auto">
          <a:xfrm>
            <a:off x="7391400" y="1245079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D:\My Documents\FireWise\Photos and Graphics\firewood shed in 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4947139" cy="37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8" name="Picture 4" descr="5_18 firewood under d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9457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214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4943475" cy="21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</a:t>
            </a: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2209800" y="1752600"/>
            <a:ext cx="3505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12345 Forest </a:t>
            </a:r>
            <a:r>
              <a:rPr lang="en-US" sz="1800" dirty="0" smtClean="0">
                <a:solidFill>
                  <a:schemeClr val="bg1"/>
                </a:solidFill>
              </a:rPr>
              <a:t>Road</a:t>
            </a:r>
          </a:p>
          <a:p>
            <a:pPr>
              <a:spcBef>
                <a:spcPct val="500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Firewise</a:t>
            </a:r>
            <a:r>
              <a:rPr lang="en-US" sz="1800" dirty="0">
                <a:solidFill>
                  <a:schemeClr val="bg1"/>
                </a:solidFill>
              </a:rPr>
              <a:t> City, MN </a:t>
            </a:r>
            <a:r>
              <a:rPr lang="en-US" sz="1800" dirty="0" smtClean="0">
                <a:solidFill>
                  <a:schemeClr val="bg1"/>
                </a:solidFill>
              </a:rPr>
              <a:t>55555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someone@somewhere.com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800100" y="4032359"/>
            <a:ext cx="7467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Optional: if the homeowner wants more information from the local Forestry office or Fire Dept., they can send a copy of the form in with a request for further assistance.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advTm="2157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8" y="406879"/>
            <a:ext cx="4267200" cy="598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55" name="Oval 15"/>
          <p:cNvSpPr>
            <a:spLocks noChangeArrowheads="1"/>
          </p:cNvSpPr>
          <p:nvPr/>
        </p:nvSpPr>
        <p:spPr bwMode="auto">
          <a:xfrm>
            <a:off x="914400" y="5867400"/>
            <a:ext cx="2286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57" name="Oval 17"/>
          <p:cNvSpPr>
            <a:spLocks noChangeArrowheads="1"/>
          </p:cNvSpPr>
          <p:nvPr/>
        </p:nvSpPr>
        <p:spPr bwMode="auto">
          <a:xfrm>
            <a:off x="914400" y="5470585"/>
            <a:ext cx="2286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58" name="Oval 18"/>
          <p:cNvSpPr>
            <a:spLocks noChangeArrowheads="1"/>
          </p:cNvSpPr>
          <p:nvPr/>
        </p:nvSpPr>
        <p:spPr bwMode="auto">
          <a:xfrm>
            <a:off x="929496" y="49911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59" name="Oval 19"/>
          <p:cNvSpPr>
            <a:spLocks noChangeArrowheads="1"/>
          </p:cNvSpPr>
          <p:nvPr/>
        </p:nvSpPr>
        <p:spPr bwMode="auto">
          <a:xfrm>
            <a:off x="914400" y="43815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0" name="Oval 20"/>
          <p:cNvSpPr>
            <a:spLocks noChangeArrowheads="1"/>
          </p:cNvSpPr>
          <p:nvPr/>
        </p:nvSpPr>
        <p:spPr bwMode="auto">
          <a:xfrm>
            <a:off x="914400" y="37338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1" name="Oval 21"/>
          <p:cNvSpPr>
            <a:spLocks noChangeArrowheads="1"/>
          </p:cNvSpPr>
          <p:nvPr/>
        </p:nvSpPr>
        <p:spPr bwMode="auto">
          <a:xfrm>
            <a:off x="914400" y="35052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2" name="Oval 22"/>
          <p:cNvSpPr>
            <a:spLocks noChangeArrowheads="1"/>
          </p:cNvSpPr>
          <p:nvPr/>
        </p:nvSpPr>
        <p:spPr bwMode="auto">
          <a:xfrm>
            <a:off x="914400" y="2932981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914400" y="23622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4" name="Oval 24"/>
          <p:cNvSpPr>
            <a:spLocks noChangeArrowheads="1"/>
          </p:cNvSpPr>
          <p:nvPr/>
        </p:nvSpPr>
        <p:spPr bwMode="auto">
          <a:xfrm>
            <a:off x="914400" y="8001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5" name="Oval 25"/>
          <p:cNvSpPr>
            <a:spLocks noChangeArrowheads="1"/>
          </p:cNvSpPr>
          <p:nvPr/>
        </p:nvSpPr>
        <p:spPr bwMode="auto">
          <a:xfrm>
            <a:off x="914400" y="1219200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7" name="Oval 27"/>
          <p:cNvSpPr>
            <a:spLocks noChangeArrowheads="1"/>
          </p:cNvSpPr>
          <p:nvPr/>
        </p:nvSpPr>
        <p:spPr bwMode="auto">
          <a:xfrm>
            <a:off x="1828800" y="4457700"/>
            <a:ext cx="457200" cy="190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68" name="Rectangle 28"/>
          <p:cNvSpPr>
            <a:spLocks noChangeArrowheads="1"/>
          </p:cNvSpPr>
          <p:nvPr/>
        </p:nvSpPr>
        <p:spPr bwMode="auto">
          <a:xfrm>
            <a:off x="5334000" y="914400"/>
            <a:ext cx="32004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Calculate The Risk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300" y="603279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1600200" y="4419600"/>
            <a:ext cx="228600" cy="2667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Multiply 18"/>
          <p:cNvSpPr/>
          <p:nvPr/>
        </p:nvSpPr>
        <p:spPr bwMode="auto">
          <a:xfrm>
            <a:off x="2362200" y="6015127"/>
            <a:ext cx="228600" cy="2667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023" y="4946620"/>
            <a:ext cx="2818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to ask </a:t>
            </a:r>
          </a:p>
          <a:p>
            <a:r>
              <a:rPr lang="en-US" dirty="0"/>
              <a:t>t</a:t>
            </a:r>
            <a:r>
              <a:rPr lang="en-US" dirty="0" smtClean="0"/>
              <a:t>hem about the</a:t>
            </a:r>
          </a:p>
          <a:p>
            <a:r>
              <a:rPr lang="en-US" dirty="0"/>
              <a:t>s</a:t>
            </a:r>
            <a:r>
              <a:rPr lang="en-US" dirty="0" smtClean="0"/>
              <a:t>moke detector.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30" y="3047281"/>
            <a:ext cx="34061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endCxn id="6148" idx="1"/>
          </p:cNvCxnSpPr>
          <p:nvPr/>
        </p:nvCxnSpPr>
        <p:spPr bwMode="auto">
          <a:xfrm flipV="1">
            <a:off x="2476500" y="3504481"/>
            <a:ext cx="2754630" cy="104846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4" idx="1"/>
          </p:cNvCxnSpPr>
          <p:nvPr/>
        </p:nvCxnSpPr>
        <p:spPr bwMode="auto">
          <a:xfrm flipH="1">
            <a:off x="2819400" y="5546785"/>
            <a:ext cx="2652623" cy="48601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advTm="2162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/>
          <a:lstStyle/>
          <a:p>
            <a:r>
              <a:rPr lang="en-US" dirty="0" smtClean="0"/>
              <a:t>Leave </a:t>
            </a:r>
            <a:r>
              <a:rPr lang="en-US" dirty="0"/>
              <a:t>With The </a:t>
            </a:r>
            <a:r>
              <a:rPr lang="en-US" dirty="0" smtClean="0"/>
              <a:t>Homeowner and give </a:t>
            </a:r>
            <a:r>
              <a:rPr lang="en-US" dirty="0" err="1" smtClean="0"/>
              <a:t>addt’l</a:t>
            </a:r>
            <a:r>
              <a:rPr lang="en-US" dirty="0" smtClean="0"/>
              <a:t> contact info if requested.</a:t>
            </a:r>
            <a:endParaRPr lang="en-US" dirty="0"/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6757988" y="1600200"/>
            <a:ext cx="175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If the homeowner is not there, leave form and literature </a:t>
            </a:r>
            <a:r>
              <a:rPr lang="en-US" sz="1800" dirty="0" smtClean="0"/>
              <a:t>with the plan.</a:t>
            </a:r>
            <a:endParaRPr lang="en-US" sz="1800" dirty="0"/>
          </a:p>
        </p:txBody>
      </p:sp>
      <p:pic>
        <p:nvPicPr>
          <p:cNvPr id="326664" name="Picture 8" descr="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30910"/>
            <a:ext cx="1652588" cy="26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2278"/>
            <a:ext cx="5629720" cy="43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Tm="1828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4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001000" cy="838200"/>
          </a:xfrm>
        </p:spPr>
        <p:txBody>
          <a:bodyPr/>
          <a:lstStyle/>
          <a:p>
            <a:pPr algn="ctr"/>
            <a:r>
              <a:rPr lang="en-US" sz="720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advTm="1687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1026" descr="Hugo acce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5251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6858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Greeting The Homeowner</a:t>
            </a:r>
          </a:p>
        </p:txBody>
      </p:sp>
      <p:sp>
        <p:nvSpPr>
          <p:cNvPr id="359428" name="Text Box 1028"/>
          <p:cNvSpPr txBox="1">
            <a:spLocks noChangeArrowheads="1"/>
          </p:cNvSpPr>
          <p:nvPr/>
        </p:nvSpPr>
        <p:spPr bwMode="auto">
          <a:xfrm>
            <a:off x="0" y="4373563"/>
            <a:ext cx="9144000" cy="2484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kumimoji="0" lang="en-US" sz="2800" dirty="0">
                <a:latin typeface="Tahoma" pitchFamily="34" charset="0"/>
              </a:rPr>
              <a:t>Introduce yourself and </a:t>
            </a:r>
            <a:r>
              <a:rPr kumimoji="0" lang="en-US" sz="2800" dirty="0" smtClean="0">
                <a:latin typeface="Tahoma" pitchFamily="34" charset="0"/>
              </a:rPr>
              <a:t>explain about the Evaluation.</a:t>
            </a:r>
            <a:endParaRPr kumimoji="0" lang="en-US" sz="2800" dirty="0"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kumimoji="0" lang="en-US" sz="2800" dirty="0">
                <a:latin typeface="Tahoma" pitchFamily="34" charset="0"/>
              </a:rPr>
              <a:t>Ask permission to assess the </a:t>
            </a:r>
            <a:r>
              <a:rPr kumimoji="0" lang="en-US" sz="2800" dirty="0" smtClean="0">
                <a:latin typeface="Tahoma" pitchFamily="34" charset="0"/>
              </a:rPr>
              <a:t>home site </a:t>
            </a:r>
            <a:r>
              <a:rPr kumimoji="0" lang="en-US" sz="2800" dirty="0">
                <a:latin typeface="Tahoma" pitchFamily="34" charset="0"/>
              </a:rPr>
              <a:t>and invite homeowner to join you.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kumimoji="0" lang="en-US" sz="2800" dirty="0">
                <a:latin typeface="Tahoma" pitchFamily="34" charset="0"/>
              </a:rPr>
              <a:t>Fill out form.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kumimoji="0" lang="en-US" sz="2800" dirty="0">
                <a:latin typeface="Tahoma" pitchFamily="34" charset="0"/>
              </a:rPr>
              <a:t>Leave form and literature </a:t>
            </a:r>
            <a:r>
              <a:rPr kumimoji="0" lang="en-US" sz="2800" dirty="0" smtClean="0">
                <a:latin typeface="Tahoma" pitchFamily="34" charset="0"/>
              </a:rPr>
              <a:t>bag with the plan.</a:t>
            </a:r>
            <a:endParaRPr kumimoji="0" lang="en-US" sz="2800" dirty="0">
              <a:latin typeface="Tahoma" pitchFamily="34" charset="0"/>
            </a:endParaRPr>
          </a:p>
        </p:txBody>
      </p:sp>
      <p:sp>
        <p:nvSpPr>
          <p:cNvPr id="359429" name="Text Box 1029"/>
          <p:cNvSpPr txBox="1">
            <a:spLocks noChangeArrowheads="1"/>
          </p:cNvSpPr>
          <p:nvPr/>
        </p:nvSpPr>
        <p:spPr bwMode="auto">
          <a:xfrm>
            <a:off x="457200" y="5943600"/>
            <a:ext cx="512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Tm="2569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build="p" animBg="1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Hugo acce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5251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If The Homeowner Says No or Is Not Home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0" y="4194175"/>
            <a:ext cx="9144000" cy="2763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kumimoji="0" lang="en-US" sz="2800" dirty="0">
                <a:latin typeface="Tahoma" pitchFamily="34" charset="0"/>
              </a:rPr>
              <a:t>If the homeowner says no, thank them and leave </a:t>
            </a:r>
            <a:r>
              <a:rPr kumimoji="0" lang="en-US" sz="2800" dirty="0" smtClean="0">
                <a:latin typeface="Tahoma" pitchFamily="34" charset="0"/>
              </a:rPr>
              <a:t>the information in the packet with the Stewardship Plan.</a:t>
            </a:r>
            <a:endParaRPr kumimoji="0" lang="en-US" sz="2800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kumimoji="0" lang="en-US" sz="2800" dirty="0">
                <a:latin typeface="Tahoma" pitchFamily="34" charset="0"/>
              </a:rPr>
              <a:t>If the homeowner is not home, do assessment from the street.  Leave the form, literature bag and special note that states the assessment was completed from the </a:t>
            </a:r>
            <a:r>
              <a:rPr kumimoji="0" lang="en-US" sz="2800" dirty="0" smtClean="0">
                <a:latin typeface="Tahoma" pitchFamily="34" charset="0"/>
              </a:rPr>
              <a:t>street with the completed plan package.</a:t>
            </a:r>
            <a:endParaRPr kumimoji="0" lang="en-US" sz="2800" dirty="0">
              <a:latin typeface="Tahoma" pitchFamily="34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512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Tm="2535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build="p" animBg="1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When completing the </a:t>
            </a:r>
            <a:r>
              <a:rPr lang="en-US" dirty="0"/>
              <a:t>survey,</a:t>
            </a:r>
            <a:br>
              <a:rPr lang="en-US" dirty="0"/>
            </a:br>
            <a:r>
              <a:rPr lang="en-US" dirty="0"/>
              <a:t>	concentrate on the area within 30 	feet of buildings.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6553200" cy="31755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5526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</a:t>
            </a:r>
            <a:r>
              <a:rPr lang="en-US" dirty="0" smtClean="0"/>
              <a:t>Defensible Space Information</a:t>
            </a:r>
            <a:endParaRPr lang="en-US" dirty="0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If the factor is present, circle the score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9" y="2433638"/>
            <a:ext cx="8004371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89293"/>
      </p:ext>
    </p:extLst>
  </p:cSld>
  <p:clrMapOvr>
    <a:masterClrMapping/>
  </p:clrMapOvr>
  <p:transition xmlns:p14="http://schemas.microsoft.com/office/powerpoint/2010/main" advTm="892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49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30’ of mowed lawn…</a:t>
            </a:r>
            <a:endParaRPr lang="en-US" dirty="0"/>
          </a:p>
        </p:txBody>
      </p:sp>
      <p:pic>
        <p:nvPicPr>
          <p:cNvPr id="269318" name="Picture 6" descr="risk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638800" cy="41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7" name="Oval 5"/>
          <p:cNvSpPr>
            <a:spLocks noChangeArrowheads="1"/>
          </p:cNvSpPr>
          <p:nvPr/>
        </p:nvSpPr>
        <p:spPr bwMode="auto">
          <a:xfrm>
            <a:off x="6934200" y="1371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096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7449"/>
            <a:ext cx="7410450" cy="45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79" name="Picture 3" descr="Lino_Evergreen clear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92350"/>
            <a:ext cx="6088063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381000" y="44196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home has evergreens within 30 feet of the house.</a:t>
            </a:r>
          </a:p>
        </p:txBody>
      </p:sp>
      <p:sp>
        <p:nvSpPr>
          <p:cNvPr id="254981" name="Line 5"/>
          <p:cNvSpPr>
            <a:spLocks noChangeShapeType="1"/>
          </p:cNvSpPr>
          <p:nvPr/>
        </p:nvSpPr>
        <p:spPr bwMode="auto">
          <a:xfrm flipV="1">
            <a:off x="2514600" y="4343400"/>
            <a:ext cx="12192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457200" y="533400"/>
            <a:ext cx="700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2. </a:t>
            </a:r>
            <a:r>
              <a:rPr lang="en-US" sz="3600" dirty="0">
                <a:solidFill>
                  <a:schemeClr val="tx2"/>
                </a:solidFill>
              </a:rPr>
              <a:t>What are the dominant trees?</a:t>
            </a: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7620000" y="1396784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1569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utoUpdateAnimBg="0"/>
      <p:bldP spid="254981" grpId="0" animBg="1"/>
      <p:bldP spid="2549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472</Words>
  <Application>Microsoft Macintosh PowerPoint</Application>
  <PresentationFormat>On-screen Show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Selling a Product or Service</vt:lpstr>
      <vt:lpstr>Conducting A</vt:lpstr>
      <vt:lpstr>PowerPoint Presentation</vt:lpstr>
      <vt:lpstr>Fill In The Contact Information</vt:lpstr>
      <vt:lpstr>Greeting The Homeowner</vt:lpstr>
      <vt:lpstr>If The Homeowner Says No or Is Not Home</vt:lpstr>
      <vt:lpstr> When completing the survey,  concentrate on the area within 30  feet of buildings.</vt:lpstr>
      <vt:lpstr>Fill Defensible Space Information</vt:lpstr>
      <vt:lpstr>1. 30’ of mowed lawn…</vt:lpstr>
      <vt:lpstr>PowerPoint Presentation</vt:lpstr>
      <vt:lpstr>3. If there are evergreens present,  are their crowns touching?</vt:lpstr>
      <vt:lpstr>4. Are there ladder fuels present?</vt:lpstr>
      <vt:lpstr>5. Is there outdoor burning practiced  on the property?</vt:lpstr>
      <vt:lpstr>6. Tall grass ... or heavy shrubs</vt:lpstr>
      <vt:lpstr>Fill Access Information</vt:lpstr>
      <vt:lpstr>8 and 9. Is the driveway too narrow  or clearance too low for    emergency vehicles?</vt:lpstr>
      <vt:lpstr>10 &amp; 11. Is the driveway over 150 feet   long, and if so, does it have       an adequate turnaround?</vt:lpstr>
      <vt:lpstr>12. Is the driveway rutted?</vt:lpstr>
      <vt:lpstr>14. Is the address visible from the   road?</vt:lpstr>
      <vt:lpstr>15. Look for street signs.</vt:lpstr>
      <vt:lpstr>Building Characteristics</vt:lpstr>
      <vt:lpstr>PowerPoint Presentation</vt:lpstr>
      <vt:lpstr>17. Are the vents in the soffits enclosed? </vt:lpstr>
      <vt:lpstr>18. Are the roof and gutters clean?</vt:lpstr>
      <vt:lpstr>19. Does the home have vinyl or wood   siding? </vt:lpstr>
      <vt:lpstr>20. Is there is an unskirted wood deck   attached to a wood or vinyl sided   building? </vt:lpstr>
      <vt:lpstr>21. Are there any picture windows?</vt:lpstr>
      <vt:lpstr>22.  Are there power lines on the property  that are within the “fall zone” of   trees?</vt:lpstr>
      <vt:lpstr>23. Is the propane tank clear?</vt:lpstr>
      <vt:lpstr>24. Is firewood stored near the home?</vt:lpstr>
      <vt:lpstr>PowerPoint Presentation</vt:lpstr>
      <vt:lpstr>Leave With The Homeowner and give addt’l contact info if requested.</vt:lpstr>
      <vt:lpstr>Questions?</vt:lpstr>
    </vt:vector>
  </TitlesOfParts>
  <Manager/>
  <Company>MNDNR-Division of Forestry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A Home Risk Evaluation</dc:title>
  <dc:subject>Conducting A Home Risk Evaluation</dc:subject>
  <dc:creator>Bill Glesener</dc:creator>
  <cp:keywords>Conducting A Home Risk Evaluation</cp:keywords>
  <dc:description/>
  <cp:lastModifiedBy>Kim Lanahan-Lahti</cp:lastModifiedBy>
  <cp:revision>65</cp:revision>
  <dcterms:modified xsi:type="dcterms:W3CDTF">2012-08-15T16:57:39Z</dcterms:modified>
  <cp:category/>
</cp:coreProperties>
</file>