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24"/>
  </p:notesMasterIdLst>
  <p:handoutMasterIdLst>
    <p:handoutMasterId r:id="rId25"/>
  </p:handoutMasterIdLst>
  <p:sldIdLst>
    <p:sldId id="264" r:id="rId5"/>
    <p:sldId id="944" r:id="rId6"/>
    <p:sldId id="945" r:id="rId7"/>
    <p:sldId id="947" r:id="rId8"/>
    <p:sldId id="948" r:id="rId9"/>
    <p:sldId id="949" r:id="rId10"/>
    <p:sldId id="952" r:id="rId11"/>
    <p:sldId id="953" r:id="rId12"/>
    <p:sldId id="946" r:id="rId13"/>
    <p:sldId id="950" r:id="rId14"/>
    <p:sldId id="951" r:id="rId15"/>
    <p:sldId id="925" r:id="rId16"/>
    <p:sldId id="956" r:id="rId17"/>
    <p:sldId id="954" r:id="rId18"/>
    <p:sldId id="955" r:id="rId19"/>
    <p:sldId id="957" r:id="rId20"/>
    <p:sldId id="959" r:id="rId21"/>
    <p:sldId id="958" r:id="rId22"/>
    <p:sldId id="268"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D1FF"/>
    <a:srgbClr val="D6EDFF"/>
    <a:srgbClr val="003865"/>
    <a:srgbClr val="78BE21"/>
    <a:srgbClr val="000000"/>
    <a:srgbClr val="E8E8E8"/>
    <a:srgbClr val="0D0D0D"/>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CF2EEC-33C9-4C06-A381-5F2C6E8BE77B}" v="6" dt="2024-02-29T17:01:09.7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8" autoAdjust="0"/>
    <p:restoredTop sz="74912" autoAdjust="0"/>
  </p:normalViewPr>
  <p:slideViewPr>
    <p:cSldViewPr snapToGrid="0">
      <p:cViewPr varScale="1">
        <p:scale>
          <a:sx n="47" d="100"/>
          <a:sy n="47" d="100"/>
        </p:scale>
        <p:origin x="66" y="84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27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3/18/2024</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3/18/2024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29483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Fantastic</a:t>
            </a:r>
            <a:r>
              <a:rPr lang="en-US" baseline="0" dirty="0"/>
              <a:t> place to start. Assess your risk. </a:t>
            </a:r>
          </a:p>
          <a:p>
            <a:pPr marL="0" indent="0">
              <a:buNone/>
            </a:pPr>
            <a:endParaRPr lang="en-US" baseline="0" dirty="0"/>
          </a:p>
          <a:p>
            <a:pPr marL="0" indent="0">
              <a:buNone/>
            </a:pPr>
            <a:r>
              <a:rPr lang="en-US" baseline="0" dirty="0"/>
              <a:t>Plug Firewise in the Classroom and Fire Department Evaluations. </a:t>
            </a:r>
          </a:p>
          <a:p>
            <a:pPr marL="0" indent="0">
              <a:buNone/>
            </a:pPr>
            <a:endParaRPr lang="en-US" baseline="0" dirty="0"/>
          </a:p>
          <a:p>
            <a:pPr marL="0" indent="0">
              <a:buNone/>
            </a:pPr>
            <a:r>
              <a:rPr lang="en-US" baseline="0" dirty="0"/>
              <a:t>Notice #5--- COMPOST, don’t burn brush….. or Fall cleanup, winter burn</a:t>
            </a:r>
          </a:p>
          <a:p>
            <a:pPr marL="0" indent="0">
              <a:buNone/>
            </a:pPr>
            <a:endParaRPr lang="en-US" baseline="0" dirty="0"/>
          </a:p>
          <a:p>
            <a:pPr marL="0" indent="0">
              <a:buNone/>
            </a:pPr>
            <a:r>
              <a:rPr lang="en-US" baseline="0" dirty="0"/>
              <a:t>ACCESS– work with your neighbors/ FDs  -- Not just for Firewise, but for all EMS. </a:t>
            </a:r>
          </a:p>
          <a:p>
            <a:endParaRPr lang="en-US" b="1"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3097208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Mitigation falls into two categories: Hazardous fuel reduction and risk mitigation</a:t>
            </a:r>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117955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Some of the least expensive</a:t>
            </a:r>
            <a:r>
              <a:rPr lang="en-US" baseline="0" dirty="0"/>
              <a:t> practices can have the biggest effect: Clearing up debris from Decks, Gutters and Roofs. </a:t>
            </a:r>
          </a:p>
          <a:p>
            <a:r>
              <a:rPr lang="en-US" altLang="en-US" dirty="0"/>
              <a:t>Perhaps you may not be able to make immediate changes to your home’s exterior construction materials, but you CAN do simple things to minimize home ignition through proper landscape treatments and maintenance.</a:t>
            </a:r>
          </a:p>
          <a:p>
            <a:endParaRPr lang="en-US" altLang="en-US" dirty="0"/>
          </a:p>
          <a:p>
            <a:r>
              <a:rPr lang="en-US" altLang="en-US" dirty="0"/>
              <a:t>Landscaping is among the first elements of a home that others notice.  If managed effectively, landscaping can also serve as a fuel break, protecting a home in the event of a wildfire. The primary goal for Firewise landscaping is fuel reduction — limiting the level of flammable vegetation and materials surrounding the home and increasing the moisture content of remaining vegetation. Firewise landscaping also allows plants and gardens to reveal their natural beauty by leaving space between individual and groups of plants and trees. </a:t>
            </a:r>
          </a:p>
          <a:p>
            <a:pPr marL="0" indent="0">
              <a:buNone/>
            </a:pPr>
            <a:endParaRPr lang="en-US" baseline="0" dirty="0"/>
          </a:p>
          <a:p>
            <a:pPr marL="0" indent="0">
              <a:buNone/>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solidFill>
                  <a:srgbClr val="FFFFFF"/>
                </a:solidFill>
              </a:rPr>
              <a:t>Least Cost with Greatest Effect</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2139358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Involve the community. The more Firewise your community is, the better protected it is. </a:t>
            </a:r>
          </a:p>
          <a:p>
            <a:r>
              <a:rPr lang="en-US" dirty="0"/>
              <a:t>Often mitigation activities are more cost effective in larger numbers: chipper day for example. </a:t>
            </a:r>
          </a:p>
          <a:p>
            <a:endParaRPr lang="en-US" dirty="0"/>
          </a:p>
          <a:p>
            <a:r>
              <a:rPr lang="en-US" dirty="0"/>
              <a:t>Grants are available for communities to create a CWPP and for planning, assessment, mitigation and education around Firewise. </a:t>
            </a:r>
          </a:p>
          <a:p>
            <a:endParaRPr lang="en-US" dirty="0"/>
          </a:p>
          <a:p>
            <a:r>
              <a:rPr lang="en-US" dirty="0"/>
              <a:t>Firewise USA communities get financial support. </a:t>
            </a:r>
          </a:p>
          <a:p>
            <a:endParaRPr lang="en-US" dirty="0"/>
          </a:p>
          <a:p>
            <a:r>
              <a:rPr lang="en-US" dirty="0"/>
              <a:t>DNR Regional Firewise Specialists are here to help. Reach out for questions on how to get started. </a:t>
            </a:r>
          </a:p>
        </p:txBody>
      </p:sp>
      <p:sp>
        <p:nvSpPr>
          <p:cNvPr id="4" name="Slide Number Placeholder 3"/>
          <p:cNvSpPr>
            <a:spLocks noGrp="1"/>
          </p:cNvSpPr>
          <p:nvPr>
            <p:ph type="sldNum" sz="quarter" idx="5"/>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421219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380918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What’s realistic?</a:t>
            </a:r>
          </a:p>
          <a:p>
            <a:pPr marL="0" indent="0">
              <a:buNone/>
            </a:pPr>
            <a:endParaRPr lang="en-US" baseline="0" dirty="0"/>
          </a:p>
          <a:p>
            <a:pPr marL="0" indent="0">
              <a:buNone/>
            </a:pPr>
            <a:r>
              <a:rPr lang="en-US" baseline="0" dirty="0"/>
              <a:t>30 Firefighters on a structure fire department, 5-6 large trucks, water tenders, SCBA, </a:t>
            </a:r>
            <a:r>
              <a:rPr lang="en-US" baseline="0" dirty="0" err="1"/>
              <a:t>ususally</a:t>
            </a:r>
            <a:r>
              <a:rPr lang="en-US" baseline="0" dirty="0"/>
              <a:t> only ONE structure (target).  CONTAINED</a:t>
            </a:r>
          </a:p>
          <a:p>
            <a:pPr marL="0" indent="0">
              <a:buNone/>
            </a:pPr>
            <a:endParaRPr lang="en-US" baseline="0" dirty="0"/>
          </a:p>
          <a:p>
            <a:pPr marL="0" indent="0">
              <a:buNone/>
            </a:pPr>
            <a:r>
              <a:rPr lang="en-US" baseline="0" dirty="0"/>
              <a:t>Wildland fire--  NOT CONTAINED.     Potentially Limitless fuel, weather and terrain driven, </a:t>
            </a:r>
            <a:r>
              <a:rPr lang="en-US" dirty="0"/>
              <a:t>CAN</a:t>
            </a:r>
            <a:r>
              <a:rPr lang="en-US" baseline="0" dirty="0"/>
              <a:t> and often does include structures… homes, cabins, deer stands, outhouses, propane tanks, campers, couches, appliances… anything really. </a:t>
            </a:r>
          </a:p>
          <a:p>
            <a:pPr marL="0" indent="0">
              <a:buNone/>
            </a:pPr>
            <a:endParaRPr lang="en-US" baseline="0" dirty="0"/>
          </a:p>
          <a:p>
            <a:pPr marL="0" indent="0">
              <a:buNone/>
            </a:pPr>
            <a:r>
              <a:rPr lang="en-US" baseline="0" dirty="0"/>
              <a:t>Extreme events stress resources regionally and nationwide.  </a:t>
            </a:r>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2933233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2553" indent="-252553">
              <a:defRPr/>
            </a:pPr>
            <a:r>
              <a:rPr lang="en-US" dirty="0"/>
              <a:t>The truth is: Wildfire is an element of nature. Although fire can be destructive, particularly where property and life are concerned, it is important to recognize that fire performs a vital role in the ecosystem. It is important to understand this because it is the context in which land management agencies make their decisions about fire management. We could spend this entire discussion just talking about fire’s role in the ecosystem, but since we have other topics to cover let’s focus on three key thoughts: Fire can replenish soil nutrients, remove dead and dying vegetation, and create the conditions for healthy re-growth. </a:t>
            </a:r>
          </a:p>
          <a:p>
            <a:pPr marL="252553" indent="-252553">
              <a:defRPr/>
            </a:pPr>
            <a:endParaRPr lang="en-US" dirty="0"/>
          </a:p>
          <a:p>
            <a:pPr marL="252553" indent="-252553">
              <a:defRPr/>
            </a:pPr>
            <a:r>
              <a:rPr lang="en-US" dirty="0"/>
              <a:t>FOR MORE DETAIL: </a:t>
            </a:r>
          </a:p>
          <a:p>
            <a:pPr marL="252553" indent="-252553">
              <a:defRPr/>
            </a:pPr>
            <a:r>
              <a:rPr lang="en-US" dirty="0"/>
              <a:t>Fire has helped shape our wildlands for thousands of years and is important for the survival of many plants and animals.</a:t>
            </a:r>
          </a:p>
          <a:p>
            <a:pPr marL="252553" indent="-252553">
              <a:buFontTx/>
              <a:buChar char="•"/>
              <a:defRPr/>
            </a:pPr>
            <a:r>
              <a:rPr lang="en-US" dirty="0"/>
              <a:t>Fire reduces accumulation of vegetation that can inhibit plant growth. </a:t>
            </a:r>
          </a:p>
          <a:p>
            <a:pPr marL="252553" indent="-252553">
              <a:buFontTx/>
              <a:buChar char="•"/>
              <a:defRPr/>
            </a:pPr>
            <a:r>
              <a:rPr lang="en-US" dirty="0"/>
              <a:t>Some plants and animals depend on fire for survival.  Periodic fire stimulates growth, reproduction of plants, and provides wildlife habitat.</a:t>
            </a:r>
            <a:br>
              <a:rPr lang="en-US" b="1" dirty="0"/>
            </a:br>
            <a:r>
              <a:rPr lang="en-US" i="1" dirty="0"/>
              <a:t>USE REGIONAL EXAMPLES</a:t>
            </a:r>
            <a:br>
              <a:rPr lang="en-US" i="1" dirty="0"/>
            </a:br>
            <a:r>
              <a:rPr lang="en-US" i="1" dirty="0"/>
              <a:t>For example, lodgepole pine need fire to warm their cones, allowing them to open and drop seed.</a:t>
            </a:r>
          </a:p>
          <a:p>
            <a:pPr marL="1185059" lvl="2" indent="-252553">
              <a:defRPr/>
            </a:pPr>
            <a:endParaRPr lang="en-US" dirty="0"/>
          </a:p>
          <a:p>
            <a:pPr marL="252553" indent="-252553">
              <a:defRPr/>
            </a:pPr>
            <a:r>
              <a:rPr lang="en-US" dirty="0"/>
              <a:t>Fire behaves differently throughout the country.</a:t>
            </a:r>
          </a:p>
          <a:p>
            <a:pPr marL="252553" indent="-252553">
              <a:buFontTx/>
              <a:buChar char="•"/>
              <a:defRPr/>
            </a:pPr>
            <a:r>
              <a:rPr lang="en-US" dirty="0"/>
              <a:t>In addition to fuels (vegetation), fire behavior is affected by weather and terrain.</a:t>
            </a:r>
          </a:p>
          <a:p>
            <a:pPr marL="252553" indent="-252553">
              <a:buFontTx/>
              <a:buChar char="•"/>
              <a:defRPr/>
            </a:pPr>
            <a:r>
              <a:rPr lang="en-US" dirty="0"/>
              <a:t>Virtually all vegetation types in the United States can experience wildland fire.</a:t>
            </a:r>
            <a:br>
              <a:rPr lang="en-US" b="1" dirty="0"/>
            </a:br>
            <a:r>
              <a:rPr lang="en-US" i="1" dirty="0"/>
              <a:t>USE REGIONAL EXAMPLES</a:t>
            </a:r>
          </a:p>
          <a:p>
            <a:pPr marL="252553" indent="-252553">
              <a:buFontTx/>
              <a:buChar char="•"/>
              <a:defRPr/>
            </a:pPr>
            <a:r>
              <a:rPr lang="en-US" dirty="0"/>
              <a:t>Here in our area, we can expect to experience fire every XX years.</a:t>
            </a:r>
          </a:p>
          <a:p>
            <a:pPr marL="252553" indent="-252553">
              <a:buFontTx/>
              <a:buChar char="•"/>
              <a:defRPr/>
            </a:pPr>
            <a:r>
              <a:rPr lang="en-US" b="1" dirty="0"/>
              <a:t>This year, our area is at risk because </a:t>
            </a:r>
            <a:r>
              <a:rPr lang="en-US" i="1" dirty="0"/>
              <a:t>(INSERT DETAILS, E.G. DROUGHT; DRY SEASON; FUELS; BUILD-UP. Be specific about types of fuels in the area. See “Hazard Assessment” section of “Communities Compatible with Nature” handout for examples.</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132841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Common</a:t>
            </a:r>
            <a:r>
              <a:rPr lang="en-US" baseline="0" dirty="0"/>
              <a:t> feature is also the only one we can control ahead of time. == FUEL.</a:t>
            </a:r>
          </a:p>
          <a:p>
            <a:pPr marL="0" indent="0">
              <a:buNone/>
            </a:pPr>
            <a:endParaRPr lang="en-US" baseline="0" dirty="0"/>
          </a:p>
          <a:p>
            <a:pPr marL="0" indent="0">
              <a:buNone/>
            </a:pPr>
            <a:r>
              <a:rPr lang="en-US" baseline="0" dirty="0"/>
              <a:t>Other things to consider are Topography and Weather--- which directions do they affect you most?</a:t>
            </a:r>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65855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a:t>
            </a:r>
            <a:r>
              <a:rPr lang="en-US" baseline="0" dirty="0"/>
              <a:t> is how fire spreads in fuels… bottom up. </a:t>
            </a:r>
          </a:p>
          <a:p>
            <a:pPr marL="0" indent="0">
              <a:buNone/>
            </a:pPr>
            <a:endParaRPr lang="en-US" baseline="0" dirty="0"/>
          </a:p>
          <a:p>
            <a:pPr marL="0" indent="0">
              <a:buNone/>
            </a:pPr>
            <a:r>
              <a:rPr lang="en-US" baseline="0" dirty="0"/>
              <a:t>If it’s extreme, its already up. Watch for Fire brands. </a:t>
            </a:r>
          </a:p>
          <a:p>
            <a:pPr marL="0" indent="0">
              <a:buNone/>
            </a:pPr>
            <a:endParaRPr lang="en-US" baseline="0" dirty="0"/>
          </a:p>
          <a:p>
            <a:pPr marL="0" indent="0">
              <a:buNone/>
            </a:pPr>
            <a:r>
              <a:rPr lang="en-US" baseline="0" dirty="0"/>
              <a:t>Remove the connection and you dismantle the ladder. </a:t>
            </a:r>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58795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Decades of research have shown that both the house and adjacent landscape play a role in the structure surviving a wildfire. A wildfire can transfer from ignited vegetation or an ignited home through radiation, convection, embers/firebrands. A home’s building materials, design, and landscape have a significant role in the level of exposure that can be endured before ignition occurs from any of these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Embers: </a:t>
            </a:r>
            <a:r>
              <a:rPr lang="en-US" dirty="0"/>
              <a:t>Burning pieces of airborne wood or vegetation that can be carried more than a mile through wind can cause spot fires and ignite homes, debris and other objects. They can also penetrate and smolder in woodpiles, patio/deck items, vents, debris filled gutters, and roofs. </a:t>
            </a:r>
            <a:r>
              <a:rPr lang="en-US" b="1" dirty="0"/>
              <a:t>Most home losses in a wildfire are from embers, not direct contact with flames.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Surface Fire:</a:t>
            </a:r>
            <a:r>
              <a:rPr lang="en-US" b="0" dirty="0"/>
              <a:t> Typically, small flames burning through grass and ground litter. They can reach houses or attachments if there’s no interruption in the types of fuel sources. Flames touching a house, fence, or deck can cause them to ignite.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Crown Fire: </a:t>
            </a:r>
            <a:r>
              <a:rPr lang="en-US" b="0" dirty="0"/>
              <a:t>Large flames burning in the tops or canopies of trees. These large flames radiate heat that can ignite wood walls from up to 100’ away. Other types of large flames can come from detached buildings, burning wood piles and ignited vehicles.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2621941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wildfire is essential in many ways it can also </a:t>
            </a:r>
            <a:r>
              <a:rPr lang="en-US" baseline="0" dirty="0"/>
              <a:t>involve everyone and everything on the landscape. Because of this, we try often to try to control or suppress it when necessary. It’s important to look at wildfire risk in order to make important decisions surrounding suppression. </a:t>
            </a:r>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118021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Debris Burning is #1 cause… and</a:t>
            </a:r>
            <a:r>
              <a:rPr lang="en-US" baseline="0" dirty="0"/>
              <a:t> collectively over 90% are caused by human. </a:t>
            </a:r>
          </a:p>
          <a:p>
            <a:pPr marL="0" indent="0">
              <a:buNone/>
            </a:pPr>
            <a:endParaRPr lang="en-US" baseline="0" dirty="0"/>
          </a:p>
          <a:p>
            <a:pPr marL="0" indent="0">
              <a:buNone/>
            </a:pPr>
            <a:r>
              <a:rPr lang="en-US" baseline="0" dirty="0"/>
              <a:t>It’s a problem because our homes are in the way. </a:t>
            </a:r>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1322935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have to live in a moonscape. While all clear is great, research on homes has helped us understand what makes a difference in wildfire risk reduction so Minnesotans can choose what makes sense for their property, budget, and peace of mind.</a:t>
            </a:r>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a:p>
        </p:txBody>
      </p:sp>
    </p:spTree>
    <p:extLst>
      <p:ext uri="{BB962C8B-B14F-4D97-AF65-F5344CB8AC3E}">
        <p14:creationId xmlns:p14="http://schemas.microsoft.com/office/powerpoint/2010/main" val="1314528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C8CC11C8-D69D-4FEE-8FD3-F11B770BAA91}" type="datetime1">
              <a:rPr lang="en-US" smtClean="0"/>
              <a:t>3/18/2024</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Graphic 8" descr="Minnesota Department of Natural Resources logo">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7470" y="1852766"/>
            <a:ext cx="6097061" cy="616556"/>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2D892C1-36E2-4CDE-A6CB-52CBEE103751}" type="datetime1">
              <a:rPr lang="en-US" smtClean="0"/>
              <a:t>3/18/2024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Division of Forestry Wildfire Prevention | mndnr.gov/firewise</a:t>
            </a:r>
            <a:endParaRPr lang="en-US" dirty="0"/>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32A497C9-767A-4C13-8A90-53CC7C194A3E}" type="datetime1">
              <a:rPr lang="en-US" smtClean="0"/>
              <a:t>3/18/2024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Division of Forestry Wildfire Prevention | mndnr.gov/firewise</a:t>
            </a:r>
            <a:endParaRPr lang="en-US" dirty="0"/>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B10139A-70B4-4302-90FF-F1598EB56055}" type="datetime1">
              <a:rPr lang="en-US" smtClean="0"/>
              <a:t>3/18/2024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3FDC7FF8-16C8-48AE-BDAE-B0F9E87B127D}" type="datetime1">
              <a:rPr lang="en-US" smtClean="0"/>
              <a:t>3/18/2024</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392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E4AF7497-78DB-4799-9A17-2D1A8B58F13A}" type="datetime1">
              <a:rPr lang="en-US" smtClean="0"/>
              <a:t>3/18/2024</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Division of Forestry Wildfire Prevention | mndnr.gov/firewise</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C75808C9-A5B0-494F-B7A6-646AE6D681EA}" type="datetime1">
              <a:rPr lang="en-US" smtClean="0"/>
              <a:t>3/18/2024</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Division of Forestry Wildfire Prevention | mndnr.gov/firewise</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893537E0-CD5A-4CA2-B8D0-CD1A6697AEA2}" type="datetime1">
              <a:rPr lang="en-US" smtClean="0"/>
              <a:t>3/18/2024</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11"/>
          <p:cNvSpPr>
            <a:spLocks noGrp="1"/>
          </p:cNvSpPr>
          <p:nvPr>
            <p:ph type="dt" sz="half" idx="10"/>
          </p:nvPr>
        </p:nvSpPr>
        <p:spPr bwMode="black"/>
        <p:txBody>
          <a:bodyPr/>
          <a:lstStyle/>
          <a:p>
            <a:fld id="{58813357-C013-4144-800F-12E211C29ABC}" type="datetime1">
              <a:rPr lang="en-US" smtClean="0"/>
              <a:t>3/18/2024</a:t>
            </a:fld>
            <a:endParaRPr lang="en-US" dirty="0"/>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6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9"/>
          <p:cNvSpPr>
            <a:spLocks noGrp="1"/>
          </p:cNvSpPr>
          <p:nvPr>
            <p:ph type="dt" sz="half" idx="10"/>
          </p:nvPr>
        </p:nvSpPr>
        <p:spPr bwMode="black"/>
        <p:txBody>
          <a:bodyPr/>
          <a:lstStyle/>
          <a:p>
            <a:fld id="{5F838A74-6FC0-4DCF-9149-83A2FDEFBCC4}" type="datetime1">
              <a:rPr lang="en-US" smtClean="0"/>
              <a:t>3/18/2024</a:t>
            </a:fld>
            <a:endParaRPr lang="en-US" dirty="0"/>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38036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DD1AF90E-E99C-4773-B78B-E54CD29E582E}" type="datetime1">
              <a:rPr lang="en-US" smtClean="0"/>
              <a:t>3/18/2024</a:t>
            </a:fld>
            <a:endParaRPr lang="en-US" dirty="0"/>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1ADA7EFF-43E8-4A5F-8977-3ED98321BFFE}" type="datetime1">
              <a:rPr lang="en-US" smtClean="0"/>
              <a:t>3/18/2024</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2" name="Graphic 8" descr="Minnesota Department of Natural Resources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7470" y="1852766"/>
            <a:ext cx="6097060" cy="616556"/>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446041E4-C5CB-404F-B46C-A9C1DBB6FC7B}" type="datetime1">
              <a:rPr lang="en-US" smtClean="0"/>
              <a:t>3/18/2024</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fld id="{D297EAD3-0F6E-4834-BF88-F92A97E7F053}" type="datetime1">
              <a:rPr lang="en-US" smtClean="0"/>
              <a:t>3/18/2024</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fld id="{5C692ED4-1D0D-40C3-B225-E2490AABB2C0}" type="datetime1">
              <a:rPr lang="en-US" smtClean="0"/>
              <a:t>3/18/2024</a:t>
            </a:fld>
            <a:endParaRPr lang="en-US" dirty="0"/>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385606B7-61D2-49FD-8934-9364B2CA4382}" type="datetime1">
              <a:rPr lang="en-US" smtClean="0"/>
              <a:t>3/18/2024</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C81B1769-588E-4D77-8C1A-062B071B0AA7}" type="datetime1">
              <a:rPr lang="en-US" smtClean="0"/>
              <a:t>3/18/2024</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28A71E45-9519-4FBB-903B-B2530A2141EA}" type="datetime1">
              <a:rPr lang="en-US" smtClean="0"/>
              <a:t>3/18/2024</a:t>
            </a:fld>
            <a:endParaRPr lang="en-US" dirty="0"/>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pic>
        <p:nvPicPr>
          <p:cNvPr id="13" name="Graphic 5" descr="Minnesota Department of Natural Resources logo">
            <a:extLst>
              <a:ext uri="{FF2B5EF4-FFF2-40B4-BE49-F238E27FC236}">
                <a16:creationId xmlns:a16="http://schemas.microsoft.com/office/drawing/2014/main" id="{AB91618F-0F80-4130-B959-FE0C5B87DF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5506" y="6090428"/>
            <a:ext cx="3256627" cy="329321"/>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Division of Forestry Wildfire Prevention | mndnr.gov/firewise</a:t>
            </a:r>
            <a:endParaRPr lang="en-US" dirty="0"/>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64761CA-6C80-4465-858F-871502D89584}" type="datetime1">
              <a:rPr lang="en-US" smtClean="0"/>
              <a:t>3/18/2024</a:t>
            </a:fld>
            <a:endParaRPr lang="en-US" dirty="0"/>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Division of Forestry Wildfire Prevention | mndnr.gov/firewise</a:t>
            </a:r>
            <a:endParaRPr lang="en-US" dirty="0"/>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F3AC1401-34B0-40ED-ABDD-BD9C79280D6D}" type="datetime1">
              <a:rPr lang="en-US" smtClean="0"/>
              <a:t>3/18/2024</a:t>
            </a:fld>
            <a:endParaRPr lang="en-US" dirty="0"/>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94290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064751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70ECE9E8-47CD-4321-B6D2-5CB0E1C7A05B}" type="datetime1">
              <a:rPr lang="en-US" smtClean="0"/>
              <a:t>3/18/2024</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Division of Forestry Wildfire Prevention | mndnr.gov/firewise</a:t>
            </a:r>
            <a:endParaRPr lang="en-US" dirty="0"/>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5107B334-BD3E-4590-8E4C-E7C1AF28C77D}" type="datetime1">
              <a:rPr lang="en-US" smtClean="0"/>
              <a:t>3/18/2024</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Division of Forestry Wildfire Prevention | mndnr.gov/firewise</a:t>
            </a:r>
            <a:endParaRPr lang="en-US" dirty="0"/>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40E5B6AC-D38D-417D-98E0-8E60F7C010BB}" type="datetime1">
              <a:rPr lang="en-US" smtClean="0"/>
              <a:t>3/18/2024</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4" name="Graphic 8" descr="Minnesota Department of Natural Resources logo">
            <a:extLst>
              <a:ext uri="{FF2B5EF4-FFF2-40B4-BE49-F238E27FC236}">
                <a16:creationId xmlns:a16="http://schemas.microsoft.com/office/drawing/2014/main" id="{430308AB-F9FA-4CB8-AB13-ED0CD2A9F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165472" y="714428"/>
            <a:ext cx="3256627" cy="329321"/>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Tree>
    <p:extLst>
      <p:ext uri="{BB962C8B-B14F-4D97-AF65-F5344CB8AC3E}">
        <p14:creationId xmlns:p14="http://schemas.microsoft.com/office/powerpoint/2010/main" val="2082250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dirty="0"/>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dirty="0"/>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dirty="0"/>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dirty="0"/>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30E17053-281D-4AF7-B810-97C352761B75}" type="datetime1">
              <a:rPr lang="en-US" smtClean="0"/>
              <a:t>3/18/2024</a:t>
            </a:fld>
            <a:endParaRPr lang="en-US" dirty="0"/>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76367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3297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57553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6403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Click to add title</a:t>
            </a:r>
            <a:endParaRPr kumimoji="0" lang="en-US" sz="3000" b="1" i="0" u="none" strike="noStrike" kern="1200" cap="none" spc="0" normalizeH="0" baseline="0" noProof="0" dirty="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1886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dirty="0"/>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6834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dirty="0"/>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Tree>
    <p:extLst>
      <p:ext uri="{BB962C8B-B14F-4D97-AF65-F5344CB8AC3E}">
        <p14:creationId xmlns:p14="http://schemas.microsoft.com/office/powerpoint/2010/main" val="99148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dirty="0"/>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dirty="0"/>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dirty="0"/>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dirty="0"/>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dirty="0"/>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DAB364C4-6B55-48AB-9820-97D5208D622A}" type="datetime1">
              <a:rPr lang="en-US" smtClean="0"/>
              <a:t>3/18/2024</a:t>
            </a:fld>
            <a:endParaRPr lang="en-US" dirty="0"/>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Division of Forestry Wildfire Prevention | mndnr.gov/firewise</a:t>
            </a:r>
            <a:endParaRPr lang="en-US" dirty="0"/>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97653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dirty="0"/>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dirty="0"/>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dirty="0"/>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A64824F4-E37D-43CA-965B-927AEB543925}" type="datetime1">
              <a:rPr lang="en-US" smtClean="0"/>
              <a:t>3/18/2024</a:t>
            </a:fld>
            <a:endParaRPr lang="en-US" dirty="0"/>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Division of Forestry Wildfire Prevention | mndnr.gov/firewise</a:t>
            </a:r>
            <a:endParaRPr lang="en-US" dirty="0"/>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8769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fld id="{724B6DE0-3AA0-4E44-B340-8BEE1A2059B1}" type="datetime1">
              <a:rPr lang="en-US" smtClean="0"/>
              <a:t>3/18/2024</a:t>
            </a:fld>
            <a:endParaRPr lang="en-US" dirty="0"/>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dirty="0"/>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dirty="0"/>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dirty="0"/>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endParaRPr lang="en-US" dirty="0"/>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dirty="0"/>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endParaRPr lang="en-US" dirty="0"/>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dirty="0"/>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endParaRPr lang="en-US" dirty="0"/>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dirty="0"/>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endParaRPr lang="en-US" dirty="0"/>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dirty="0"/>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endParaRPr lang="en-US" dirty="0"/>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dirty="0"/>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endParaRPr lang="en-US" dirty="0"/>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dirty="0"/>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endParaRPr lang="en-US" dirty="0"/>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dirty="0"/>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endParaRPr lang="en-US" dirty="0"/>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dirty="0"/>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endParaRPr lang="en-US" dirty="0"/>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dirty="0"/>
              <a:t>Click to add text</a:t>
            </a:r>
          </a:p>
        </p:txBody>
      </p:sp>
    </p:spTree>
    <p:extLst>
      <p:ext uri="{BB962C8B-B14F-4D97-AF65-F5344CB8AC3E}">
        <p14:creationId xmlns:p14="http://schemas.microsoft.com/office/powerpoint/2010/main" val="3062387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2339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4880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4092258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2911004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2067717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6DE13D1F-94D3-4DC1-BC2F-9F0293202449}" type="datetime1">
              <a:rPr lang="en-US" smtClean="0"/>
              <a:t>3/18/2024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Division of Forestry Wildfire Prevention | mndnr.gov/firewise</a:t>
            </a:r>
            <a:endParaRPr lang="en-US" dirty="0"/>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3" name="Date Placeholder 4"/>
          <p:cNvSpPr>
            <a:spLocks noGrp="1"/>
          </p:cNvSpPr>
          <p:nvPr>
            <p:ph type="dt" sz="half" idx="10"/>
          </p:nvPr>
        </p:nvSpPr>
        <p:spPr bwMode="black"/>
        <p:txBody>
          <a:bodyPr/>
          <a:lstStyle/>
          <a:p>
            <a:fld id="{C35B6F35-F3B8-4378-B239-02163346E162}" type="datetime1">
              <a:rPr lang="en-US" smtClean="0"/>
              <a:t>3/18/2024</a:t>
            </a:fld>
            <a:endParaRPr lang="en-US" dirty="0"/>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Division of Forestry Wildfire Prevention | mndnr.gov/firewise</a:t>
            </a:r>
            <a:endParaRPr lang="en-US" dirty="0"/>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dirty="0"/>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5E4F0025-23CA-480E-8F18-5ACE64BADFD1}" type="datetime1">
              <a:rPr lang="en-US" smtClean="0"/>
              <a:t>3/18/2024</a:t>
            </a:fld>
            <a:endParaRPr lang="en-US" dirty="0"/>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Division of Forestry Wildfire Prevention | mndnr.gov/firewise</a:t>
            </a:r>
            <a:endParaRPr lang="en-US" dirty="0"/>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dirty="0"/>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6684197D-8E4F-4D5F-8B80-01078490E13C}" type="datetime1">
              <a:rPr lang="en-US" smtClean="0"/>
              <a:t>3/18/2024</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Division of Forestry Wildfire Prevention | mndnr.gov/firewise</a:t>
            </a:r>
            <a:endParaRPr lang="en-US" dirty="0">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descr="Minnesota Department of Natural Resources logo">
            <a:extLst>
              <a:ext uri="{FF2B5EF4-FFF2-40B4-BE49-F238E27FC236}">
                <a16:creationId xmlns:a16="http://schemas.microsoft.com/office/drawing/2014/main" id="{5592C70C-B546-4A40-9C26-6C857E0F9E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165472" y="714428"/>
            <a:ext cx="3256627" cy="329321"/>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ABE55869-838B-486B-BF82-89DD242BE90E}" type="datetime1">
              <a:rPr lang="en-US" smtClean="0"/>
              <a:t>3/18/2024</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CE507158-4383-48FF-8B98-1BF6026FB5BF}" type="datetime1">
              <a:rPr lang="en-US" smtClean="0"/>
              <a:t>3/18/2024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Division of Forestry Wildfire Prevention | mndnr.gov/firewise</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8" descr="Minnesota Department of Natural Resources logo">
            <a:extLst>
              <a:ext uri="{FF2B5EF4-FFF2-40B4-BE49-F238E27FC236}">
                <a16:creationId xmlns:a16="http://schemas.microsoft.com/office/drawing/2014/main" id="{2A40E8AF-55F5-4194-AB93-9716C4257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165472" y="714428"/>
            <a:ext cx="3256627" cy="329321"/>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B9C5A73F-C06F-42D5-B5FE-B7E4EB3FD038}" type="datetime1">
              <a:rPr lang="en-US" smtClean="0"/>
              <a:t>3/18/2024</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858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942DCEE6-4B55-4F47-9889-8AC364F19293}" type="datetime1">
              <a:rPr lang="en-US" smtClean="0"/>
              <a:t>3/18/2024</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380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black">
          <a:xfrm>
            <a:off x="838200" y="6356350"/>
            <a:ext cx="1358590" cy="365125"/>
          </a:xfrm>
        </p:spPr>
        <p:txBody>
          <a:bodyPr/>
          <a:lstStyle/>
          <a:p>
            <a:fld id="{E64C7488-1FB4-489A-8C66-174AA38F8B26}" type="datetime1">
              <a:rPr lang="en-US" smtClean="0"/>
              <a:t>3/18/2024</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C7E2F3B7-9318-44E8-8BE7-87B292DE94A5}" type="datetime1">
              <a:rPr lang="en-US" smtClean="0"/>
              <a:t>3/18/2024</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Division of Forestry Wildfire Prevention | mndnr.gov/firewise</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11" r:id="rId4"/>
    <p:sldLayoutId id="2147483712" r:id="rId5"/>
    <p:sldLayoutId id="2147483790" r:id="rId6"/>
    <p:sldLayoutId id="2147483789" r:id="rId7"/>
    <p:sldLayoutId id="2147483714" r:id="rId8"/>
    <p:sldLayoutId id="2147483780" r:id="rId9"/>
    <p:sldLayoutId id="2147483773" r:id="rId10"/>
    <p:sldLayoutId id="2147483800" r:id="rId11"/>
    <p:sldLayoutId id="2147483688" r:id="rId12"/>
    <p:sldLayoutId id="2147483826" r:id="rId13"/>
    <p:sldLayoutId id="2147483801" r:id="rId14"/>
    <p:sldLayoutId id="2147483802" r:id="rId15"/>
    <p:sldLayoutId id="2147483803" r:id="rId16"/>
    <p:sldLayoutId id="2147483843" r:id="rId17"/>
    <p:sldLayoutId id="2147483844" r:id="rId18"/>
    <p:sldLayoutId id="2147483767" r:id="rId19"/>
    <p:sldLayoutId id="2147483771" r:id="rId20"/>
    <p:sldLayoutId id="2147483772" r:id="rId21"/>
    <p:sldLayoutId id="2147483820" r:id="rId22"/>
    <p:sldLayoutId id="2147483769" r:id="rId23"/>
    <p:sldLayoutId id="2147483770" r:id="rId24"/>
    <p:sldLayoutId id="2147483829" r:id="rId25"/>
    <p:sldLayoutId id="2147483732" r:id="rId26"/>
    <p:sldLayoutId id="2147483794" r:id="rId27"/>
    <p:sldLayoutId id="2147483733" r:id="rId28"/>
    <p:sldLayoutId id="2147483821" r:id="rId29"/>
    <p:sldLayoutId id="2147483805" r:id="rId30"/>
    <p:sldLayoutId id="2147483806" r:id="rId31"/>
    <p:sldLayoutId id="2147483822" r:id="rId32"/>
    <p:sldLayoutId id="2147483750" r:id="rId33"/>
    <p:sldLayoutId id="2147483765" r:id="rId34"/>
    <p:sldLayoutId id="2147483823" r:id="rId35"/>
    <p:sldLayoutId id="2147483809" r:id="rId36"/>
    <p:sldLayoutId id="2147483808" r:id="rId37"/>
    <p:sldLayoutId id="2147483824" r:id="rId38"/>
    <p:sldLayoutId id="2147483781" r:id="rId39"/>
    <p:sldLayoutId id="2147483825" r:id="rId40"/>
    <p:sldLayoutId id="2147483807" r:id="rId41"/>
    <p:sldLayoutId id="2147483838" r:id="rId42"/>
    <p:sldLayoutId id="2147483832" r:id="rId43"/>
    <p:sldLayoutId id="2147483830" r:id="rId44"/>
    <p:sldLayoutId id="2147483837" r:id="rId45"/>
    <p:sldLayoutId id="2147483831" r:id="rId46"/>
    <p:sldLayoutId id="2147483836" r:id="rId47"/>
    <p:sldLayoutId id="2147483833" r:id="rId48"/>
    <p:sldLayoutId id="2147483842" r:id="rId49"/>
    <p:sldLayoutId id="2147483841" r:id="rId50"/>
    <p:sldLayoutId id="2147483738" r:id="rId51"/>
    <p:sldLayoutId id="2147483739" r:id="rId52"/>
    <p:sldLayoutId id="2147483754" r:id="rId53"/>
    <p:sldLayoutId id="2147483755" r:id="rId54"/>
    <p:sldLayoutId id="2147483759" r:id="rId55"/>
    <p:sldLayoutId id="2147483753" r:id="rId56"/>
    <p:sldLayoutId id="2147483763" r:id="rId57"/>
    <p:sldLayoutId id="2147483762" r:id="rId58"/>
    <p:sldLayoutId id="2147483797" r:id="rId59"/>
    <p:sldLayoutId id="2147483827" r:id="rId6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Firewise in Your Community</a:t>
            </a:r>
          </a:p>
        </p:txBody>
      </p:sp>
      <p:sp>
        <p:nvSpPr>
          <p:cNvPr id="5" name="Text Placeholder 4"/>
          <p:cNvSpPr>
            <a:spLocks noGrp="1"/>
          </p:cNvSpPr>
          <p:nvPr>
            <p:ph type="body" sz="quarter" idx="18"/>
          </p:nvPr>
        </p:nvSpPr>
        <p:spPr/>
        <p:txBody>
          <a:bodyPr/>
          <a:lstStyle/>
          <a:p>
            <a:r>
              <a:rPr lang="en-US" dirty="0" err="1"/>
              <a:t>Firstname</a:t>
            </a:r>
            <a:r>
              <a:rPr lang="en-US" dirty="0"/>
              <a:t> </a:t>
            </a:r>
            <a:r>
              <a:rPr lang="en-US" dirty="0" err="1"/>
              <a:t>Lastname</a:t>
            </a:r>
            <a:r>
              <a:rPr lang="en-US" dirty="0"/>
              <a:t> </a:t>
            </a:r>
            <a:r>
              <a:rPr lang="en-US" dirty="0">
                <a:solidFill>
                  <a:schemeClr val="accent3"/>
                </a:solidFill>
              </a:rPr>
              <a:t>|</a:t>
            </a:r>
            <a:r>
              <a:rPr lang="en-US" dirty="0"/>
              <a:t> Job Title</a:t>
            </a:r>
          </a:p>
        </p:txBody>
      </p:sp>
      <p:pic>
        <p:nvPicPr>
          <p:cNvPr id="6" name="Picture Placeholder 5" descr="Group of community members watch a DNR employee prune trees with a pole saw outside. ">
            <a:extLst>
              <a:ext uri="{FF2B5EF4-FFF2-40B4-BE49-F238E27FC236}">
                <a16:creationId xmlns:a16="http://schemas.microsoft.com/office/drawing/2014/main" id="{424D5728-3C90-04EB-CB70-ED17872AEAC9}"/>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1071" t="25662" r="1071" b="33638"/>
          <a:stretch/>
        </p:blipFill>
        <p:spPr>
          <a:xfrm>
            <a:off x="0" y="0"/>
            <a:ext cx="12192000" cy="3514825"/>
          </a:xfrm>
        </p:spPr>
      </p:pic>
      <p:pic>
        <p:nvPicPr>
          <p:cNvPr id="8" name="Graphic 5" descr="Minnesota Department of Natural Resources logo">
            <a:extLst>
              <a:ext uri="{FF2B5EF4-FFF2-40B4-BE49-F238E27FC236}">
                <a16:creationId xmlns:a16="http://schemas.microsoft.com/office/drawing/2014/main" id="{9D683A0A-F481-4C60-A6E2-6B43FF2F29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5506" y="6090428"/>
            <a:ext cx="3256627" cy="329321"/>
          </a:xfrm>
          <a:prstGeom prst="rect">
            <a:avLst/>
          </a:prstGeom>
        </p:spPr>
      </p:pic>
    </p:spTree>
    <p:extLst>
      <p:ext uri="{BB962C8B-B14F-4D97-AF65-F5344CB8AC3E}">
        <p14:creationId xmlns:p14="http://schemas.microsoft.com/office/powerpoint/2010/main" val="168690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1917-0584-D217-D531-B7FD564A7080}"/>
              </a:ext>
            </a:extLst>
          </p:cNvPr>
          <p:cNvSpPr>
            <a:spLocks noGrp="1"/>
          </p:cNvSpPr>
          <p:nvPr>
            <p:ph type="title"/>
          </p:nvPr>
        </p:nvSpPr>
        <p:spPr/>
        <p:txBody>
          <a:bodyPr/>
          <a:lstStyle/>
          <a:p>
            <a:r>
              <a:rPr lang="en-US" dirty="0"/>
              <a:t>DNR Reported Wildfires</a:t>
            </a:r>
          </a:p>
        </p:txBody>
      </p:sp>
      <p:pic>
        <p:nvPicPr>
          <p:cNvPr id="9" name="Content Placeholder 8" descr="Map of Minnesota shows dots where wildfires have occurred around the state. Shows a majority along the Mississippi and Minnesota river corridors, central Minnesota and north">
            <a:extLst>
              <a:ext uri="{FF2B5EF4-FFF2-40B4-BE49-F238E27FC236}">
                <a16:creationId xmlns:a16="http://schemas.microsoft.com/office/drawing/2014/main" id="{BFE95CD9-8E40-2F83-8DF4-BEC666FB715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32879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6">
            <a:extLst>
              <a:ext uri="{FF2B5EF4-FFF2-40B4-BE49-F238E27FC236}">
                <a16:creationId xmlns:a16="http://schemas.microsoft.com/office/drawing/2014/main" id="{324F60F0-46D3-AB02-438C-C1AF630207DB}"/>
              </a:ext>
            </a:extLst>
          </p:cNvPr>
          <p:cNvSpPr>
            <a:spLocks noGrp="1"/>
          </p:cNvSpPr>
          <p:nvPr>
            <p:ph sz="half" idx="2"/>
          </p:nvPr>
        </p:nvSpPr>
        <p:spPr>
          <a:xfrm>
            <a:off x="5766153" y="1594624"/>
            <a:ext cx="5933478" cy="4582339"/>
          </a:xfrm>
        </p:spPr>
        <p:txBody>
          <a:bodyPr/>
          <a:lstStyle/>
          <a:p>
            <a:pPr marL="0" indent="0">
              <a:buNone/>
            </a:pPr>
            <a:r>
              <a:rPr lang="en-US" sz="4000" b="1" dirty="0"/>
              <a:t>Between 1985-2023</a:t>
            </a:r>
          </a:p>
          <a:p>
            <a:r>
              <a:rPr lang="en-US" sz="3600" dirty="0"/>
              <a:t>55,000+ wildfires</a:t>
            </a:r>
          </a:p>
          <a:p>
            <a:r>
              <a:rPr lang="en-US" sz="3600" dirty="0"/>
              <a:t>Average 1,400 wildfires/year.</a:t>
            </a:r>
          </a:p>
        </p:txBody>
      </p:sp>
      <p:sp>
        <p:nvSpPr>
          <p:cNvPr id="5" name="Slide Number Placeholder 4">
            <a:extLst>
              <a:ext uri="{FF2B5EF4-FFF2-40B4-BE49-F238E27FC236}">
                <a16:creationId xmlns:a16="http://schemas.microsoft.com/office/drawing/2014/main" id="{CB8BADFD-D3BF-6BC8-C356-4D1783319919}"/>
              </a:ext>
            </a:extLst>
          </p:cNvPr>
          <p:cNvSpPr>
            <a:spLocks noGrp="1"/>
          </p:cNvSpPr>
          <p:nvPr>
            <p:ph type="sldNum" sz="quarter" idx="12"/>
          </p:nvPr>
        </p:nvSpPr>
        <p:spPr/>
        <p:txBody>
          <a:bodyPr/>
          <a:lstStyle/>
          <a:p>
            <a:fld id="{48F63A3B-78C7-47BE-AE5E-E10140E04643}" type="slidenum">
              <a:rPr lang="en-US" smtClean="0"/>
              <a:t>10</a:t>
            </a:fld>
            <a:endParaRPr lang="en-US" dirty="0"/>
          </a:p>
        </p:txBody>
      </p:sp>
    </p:spTree>
    <p:extLst>
      <p:ext uri="{BB962C8B-B14F-4D97-AF65-F5344CB8AC3E}">
        <p14:creationId xmlns:p14="http://schemas.microsoft.com/office/powerpoint/2010/main" val="222459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E1C-C72B-76A2-3671-3772E875A18A}"/>
              </a:ext>
            </a:extLst>
          </p:cNvPr>
          <p:cNvSpPr>
            <a:spLocks noGrp="1"/>
          </p:cNvSpPr>
          <p:nvPr>
            <p:ph type="title"/>
          </p:nvPr>
        </p:nvSpPr>
        <p:spPr/>
        <p:txBody>
          <a:bodyPr/>
          <a:lstStyle/>
          <a:p>
            <a:r>
              <a:rPr lang="en-US" dirty="0"/>
              <a:t>How it starts</a:t>
            </a:r>
          </a:p>
        </p:txBody>
      </p:sp>
      <p:pic>
        <p:nvPicPr>
          <p:cNvPr id="7" name="Content Placeholder 6" descr="Pie chart of what causes wildfires in Minnesota. 38% debris burning">
            <a:extLst>
              <a:ext uri="{FF2B5EF4-FFF2-40B4-BE49-F238E27FC236}">
                <a16:creationId xmlns:a16="http://schemas.microsoft.com/office/drawing/2014/main" id="{B888E1F8-70D4-5D34-7944-9096C09B692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 y="1216023"/>
            <a:ext cx="6839569" cy="5505451"/>
          </a:xfrm>
        </p:spPr>
      </p:pic>
      <p:pic>
        <p:nvPicPr>
          <p:cNvPr id="10" name="Content Placeholder 9" descr="Large pile of vegetation burning with flames coming out.">
            <a:extLst>
              <a:ext uri="{FF2B5EF4-FFF2-40B4-BE49-F238E27FC236}">
                <a16:creationId xmlns:a16="http://schemas.microsoft.com/office/drawing/2014/main" id="{632FFA3C-DD65-F774-B18C-3C04488CA85B}"/>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25344" y="2289476"/>
            <a:ext cx="5181600" cy="3431968"/>
          </a:xfrm>
        </p:spPr>
      </p:pic>
      <p:sp>
        <p:nvSpPr>
          <p:cNvPr id="5" name="Slide Number Placeholder 4">
            <a:extLst>
              <a:ext uri="{FF2B5EF4-FFF2-40B4-BE49-F238E27FC236}">
                <a16:creationId xmlns:a16="http://schemas.microsoft.com/office/drawing/2014/main" id="{AECCF0D3-2AD0-6ABB-9F95-F5AF260E7E6D}"/>
              </a:ext>
            </a:extLst>
          </p:cNvPr>
          <p:cNvSpPr>
            <a:spLocks noGrp="1"/>
          </p:cNvSpPr>
          <p:nvPr>
            <p:ph type="sldNum" sz="quarter" idx="12"/>
          </p:nvPr>
        </p:nvSpPr>
        <p:spPr/>
        <p:txBody>
          <a:bodyPr/>
          <a:lstStyle/>
          <a:p>
            <a:fld id="{48F63A3B-78C7-47BE-AE5E-E10140E04643}" type="slidenum">
              <a:rPr lang="en-US" smtClean="0"/>
              <a:t>11</a:t>
            </a:fld>
            <a:endParaRPr lang="en-US" dirty="0"/>
          </a:p>
        </p:txBody>
      </p:sp>
    </p:spTree>
    <p:extLst>
      <p:ext uri="{BB962C8B-B14F-4D97-AF65-F5344CB8AC3E}">
        <p14:creationId xmlns:p14="http://schemas.microsoft.com/office/powerpoint/2010/main" val="109889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C5D935-9998-46C7-B3B5-85050A2A2F73}"/>
              </a:ext>
            </a:extLst>
          </p:cNvPr>
          <p:cNvSpPr>
            <a:spLocks noGrp="1"/>
          </p:cNvSpPr>
          <p:nvPr>
            <p:ph type="title"/>
          </p:nvPr>
        </p:nvSpPr>
        <p:spPr/>
        <p:txBody>
          <a:bodyPr/>
          <a:lstStyle/>
          <a:p>
            <a:r>
              <a:rPr lang="en-US" dirty="0"/>
              <a:t>What is Firewise?</a:t>
            </a:r>
          </a:p>
        </p:txBody>
      </p:sp>
      <p:sp>
        <p:nvSpPr>
          <p:cNvPr id="6" name="Content Placeholder 5">
            <a:extLst>
              <a:ext uri="{FF2B5EF4-FFF2-40B4-BE49-F238E27FC236}">
                <a16:creationId xmlns:a16="http://schemas.microsoft.com/office/drawing/2014/main" id="{CE0BD106-C7C0-4114-B422-BF3F428F75A3}"/>
              </a:ext>
            </a:extLst>
          </p:cNvPr>
          <p:cNvSpPr>
            <a:spLocks noGrp="1"/>
          </p:cNvSpPr>
          <p:nvPr>
            <p:ph sz="half" idx="1"/>
          </p:nvPr>
        </p:nvSpPr>
        <p:spPr/>
        <p:txBody>
          <a:bodyPr/>
          <a:lstStyle/>
          <a:p>
            <a:pPr marL="0" indent="0">
              <a:buNone/>
            </a:pPr>
            <a:r>
              <a:rPr lang="en-US" dirty="0"/>
              <a:t>A national program that uses research and best-practices to teach homeowners and communities how to reduce the risk of wildland fire and supports community mitigation and education activities through grant funds. </a:t>
            </a:r>
          </a:p>
          <a:p>
            <a:pPr marL="0" indent="0">
              <a:buNone/>
            </a:pPr>
            <a:endParaRPr lang="en-US" dirty="0"/>
          </a:p>
          <a:p>
            <a:pPr marL="0" indent="0">
              <a:buNone/>
            </a:pPr>
            <a:endParaRPr lang="en-US" dirty="0"/>
          </a:p>
        </p:txBody>
      </p:sp>
      <p:pic>
        <p:nvPicPr>
          <p:cNvPr id="11" name="Content Placeholder 10" descr="Aerial view of a home that survived a wildfire (areas all around the property are blackened from the fire). ">
            <a:extLst>
              <a:ext uri="{FF2B5EF4-FFF2-40B4-BE49-F238E27FC236}">
                <a16:creationId xmlns:a16="http://schemas.microsoft.com/office/drawing/2014/main" id="{636D1AC5-9237-4EB4-955A-97A4F1299BB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6172200" y="2060995"/>
            <a:ext cx="6019800" cy="3843853"/>
          </a:xfrm>
          <a:prstGeom prst="rect">
            <a:avLst/>
          </a:prstGeom>
        </p:spPr>
      </p:pic>
      <p:sp>
        <p:nvSpPr>
          <p:cNvPr id="9" name="Slide Number Placeholder 8">
            <a:extLst>
              <a:ext uri="{FF2B5EF4-FFF2-40B4-BE49-F238E27FC236}">
                <a16:creationId xmlns:a16="http://schemas.microsoft.com/office/drawing/2014/main" id="{5E1A12E9-94F7-4620-8F8F-434457627D9F}"/>
              </a:ext>
            </a:extLst>
          </p:cNvPr>
          <p:cNvSpPr>
            <a:spLocks noGrp="1"/>
          </p:cNvSpPr>
          <p:nvPr>
            <p:ph type="sldNum" sz="quarter" idx="12"/>
          </p:nvPr>
        </p:nvSpPr>
        <p:spPr/>
        <p:txBody>
          <a:bodyPr/>
          <a:lstStyle/>
          <a:p>
            <a:fld id="{48F63A3B-78C7-47BE-AE5E-E10140E04643}" type="slidenum">
              <a:rPr lang="en-US" smtClean="0"/>
              <a:t>12</a:t>
            </a:fld>
            <a:endParaRPr lang="en-US"/>
          </a:p>
        </p:txBody>
      </p:sp>
    </p:spTree>
    <p:extLst>
      <p:ext uri="{BB962C8B-B14F-4D97-AF65-F5344CB8AC3E}">
        <p14:creationId xmlns:p14="http://schemas.microsoft.com/office/powerpoint/2010/main" val="2111942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C6ED3-FE47-93B1-78B7-80B10ABD9A71}"/>
              </a:ext>
            </a:extLst>
          </p:cNvPr>
          <p:cNvSpPr>
            <a:spLocks noGrp="1"/>
          </p:cNvSpPr>
          <p:nvPr>
            <p:ph type="title"/>
          </p:nvPr>
        </p:nvSpPr>
        <p:spPr/>
        <p:txBody>
          <a:bodyPr/>
          <a:lstStyle/>
          <a:p>
            <a:r>
              <a:rPr lang="en-US" dirty="0"/>
              <a:t>Understand your Home Ignition Zones</a:t>
            </a:r>
          </a:p>
        </p:txBody>
      </p:sp>
      <p:sp>
        <p:nvSpPr>
          <p:cNvPr id="5" name="Content Placeholder 4">
            <a:extLst>
              <a:ext uri="{FF2B5EF4-FFF2-40B4-BE49-F238E27FC236}">
                <a16:creationId xmlns:a16="http://schemas.microsoft.com/office/drawing/2014/main" id="{DF16764C-AE38-F0B6-0365-A5E324D9FD15}"/>
              </a:ext>
            </a:extLst>
          </p:cNvPr>
          <p:cNvSpPr>
            <a:spLocks noGrp="1"/>
          </p:cNvSpPr>
          <p:nvPr>
            <p:ph sz="half" idx="1"/>
          </p:nvPr>
        </p:nvSpPr>
        <p:spPr>
          <a:xfrm>
            <a:off x="241595" y="1774011"/>
            <a:ext cx="3429000" cy="4582339"/>
          </a:xfrm>
        </p:spPr>
        <p:txBody>
          <a:bodyPr/>
          <a:lstStyle/>
          <a:p>
            <a:pPr marL="0" indent="0">
              <a:buNone/>
            </a:pPr>
            <a:r>
              <a:rPr lang="en-US" b="1" dirty="0"/>
              <a:t>Lean, Clean, and Green</a:t>
            </a:r>
          </a:p>
          <a:p>
            <a:pPr marL="0" indent="0">
              <a:buNone/>
            </a:pPr>
            <a:r>
              <a:rPr lang="en-US" dirty="0"/>
              <a:t>0-5 ft</a:t>
            </a:r>
          </a:p>
          <a:p>
            <a:pPr marL="0" indent="0">
              <a:buNone/>
            </a:pPr>
            <a:r>
              <a:rPr lang="en-US" dirty="0"/>
              <a:t>5-30 ft</a:t>
            </a:r>
          </a:p>
          <a:p>
            <a:pPr marL="0" indent="0">
              <a:buNone/>
            </a:pPr>
            <a:r>
              <a:rPr lang="en-US" dirty="0"/>
              <a:t>30-100 ft</a:t>
            </a:r>
          </a:p>
          <a:p>
            <a:pPr marL="0" indent="0">
              <a:buNone/>
            </a:pPr>
            <a:r>
              <a:rPr lang="en-US" dirty="0"/>
              <a:t>100+ ft</a:t>
            </a:r>
          </a:p>
        </p:txBody>
      </p:sp>
      <p:pic>
        <p:nvPicPr>
          <p:cNvPr id="8" name="Content Placeholder 7" descr="Aerial drawing showing different zones around a home: immediate, intermediate, and extended. ">
            <a:extLst>
              <a:ext uri="{FF2B5EF4-FFF2-40B4-BE49-F238E27FC236}">
                <a16:creationId xmlns:a16="http://schemas.microsoft.com/office/drawing/2014/main" id="{610952B3-2FBA-134D-228E-0C2649AC491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70596" y="1458098"/>
            <a:ext cx="8279810" cy="5339233"/>
          </a:xfrm>
        </p:spPr>
      </p:pic>
      <p:sp>
        <p:nvSpPr>
          <p:cNvPr id="4" name="Slide Number Placeholder 3">
            <a:extLst>
              <a:ext uri="{FF2B5EF4-FFF2-40B4-BE49-F238E27FC236}">
                <a16:creationId xmlns:a16="http://schemas.microsoft.com/office/drawing/2014/main" id="{9C93AE77-B79E-FA57-103F-FC21C7A01541}"/>
              </a:ext>
            </a:extLst>
          </p:cNvPr>
          <p:cNvSpPr>
            <a:spLocks noGrp="1"/>
          </p:cNvSpPr>
          <p:nvPr>
            <p:ph type="sldNum" sz="quarter" idx="12"/>
          </p:nvPr>
        </p:nvSpPr>
        <p:spPr/>
        <p:txBody>
          <a:bodyPr/>
          <a:lstStyle/>
          <a:p>
            <a:fld id="{48F63A3B-78C7-47BE-AE5E-E10140E04643}" type="slidenum">
              <a:rPr lang="en-US" smtClean="0"/>
              <a:t>13</a:t>
            </a:fld>
            <a:endParaRPr lang="en-US" dirty="0"/>
          </a:p>
        </p:txBody>
      </p:sp>
    </p:spTree>
    <p:extLst>
      <p:ext uri="{BB962C8B-B14F-4D97-AF65-F5344CB8AC3E}">
        <p14:creationId xmlns:p14="http://schemas.microsoft.com/office/powerpoint/2010/main" val="197094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08222-BD87-9309-C46B-D75E3C989B60}"/>
              </a:ext>
            </a:extLst>
          </p:cNvPr>
          <p:cNvSpPr>
            <a:spLocks noGrp="1"/>
          </p:cNvSpPr>
          <p:nvPr>
            <p:ph type="title"/>
          </p:nvPr>
        </p:nvSpPr>
        <p:spPr/>
        <p:txBody>
          <a:bodyPr/>
          <a:lstStyle/>
          <a:p>
            <a:r>
              <a:rPr lang="en-US" dirty="0"/>
              <a:t>Steps to becoming Firewise</a:t>
            </a:r>
          </a:p>
        </p:txBody>
      </p:sp>
      <p:sp>
        <p:nvSpPr>
          <p:cNvPr id="3" name="Content Placeholder 2">
            <a:extLst>
              <a:ext uri="{FF2B5EF4-FFF2-40B4-BE49-F238E27FC236}">
                <a16:creationId xmlns:a16="http://schemas.microsoft.com/office/drawing/2014/main" id="{173FFAC5-973F-9EF3-6CC2-268A42756D1D}"/>
              </a:ext>
            </a:extLst>
          </p:cNvPr>
          <p:cNvSpPr>
            <a:spLocks noGrp="1"/>
          </p:cNvSpPr>
          <p:nvPr>
            <p:ph idx="1"/>
          </p:nvPr>
        </p:nvSpPr>
        <p:spPr>
          <a:xfrm>
            <a:off x="331930" y="2124983"/>
            <a:ext cx="4136655" cy="3624943"/>
          </a:xfrm>
        </p:spPr>
        <p:txBody>
          <a:bodyPr>
            <a:normAutofit/>
          </a:bodyPr>
          <a:lstStyle/>
          <a:p>
            <a:pPr marL="457200" indent="-457200">
              <a:buAutoNum type="arabicPeriod"/>
            </a:pPr>
            <a:r>
              <a:rPr lang="en-US" dirty="0"/>
              <a:t>Understand your risk</a:t>
            </a:r>
          </a:p>
          <a:p>
            <a:pPr marL="457200" indent="-457200">
              <a:buAutoNum type="arabicPeriod"/>
            </a:pPr>
            <a:r>
              <a:rPr lang="en-US" dirty="0"/>
              <a:t>Practice mitigation</a:t>
            </a:r>
          </a:p>
          <a:p>
            <a:pPr marL="457200" indent="-457200">
              <a:buAutoNum type="arabicPeriod"/>
            </a:pPr>
            <a:r>
              <a:rPr lang="en-US" dirty="0"/>
              <a:t>Involve your community</a:t>
            </a:r>
          </a:p>
        </p:txBody>
      </p:sp>
      <p:sp>
        <p:nvSpPr>
          <p:cNvPr id="4" name="Slide Number Placeholder 3">
            <a:extLst>
              <a:ext uri="{FF2B5EF4-FFF2-40B4-BE49-F238E27FC236}">
                <a16:creationId xmlns:a16="http://schemas.microsoft.com/office/drawing/2014/main" id="{40125C2C-5AB2-DA89-024C-EC4BEF8A4B40}"/>
              </a:ext>
            </a:extLst>
          </p:cNvPr>
          <p:cNvSpPr>
            <a:spLocks noGrp="1"/>
          </p:cNvSpPr>
          <p:nvPr>
            <p:ph type="sldNum" sz="quarter" idx="12"/>
          </p:nvPr>
        </p:nvSpPr>
        <p:spPr/>
        <p:txBody>
          <a:bodyPr/>
          <a:lstStyle/>
          <a:p>
            <a:fld id="{48F63A3B-78C7-47BE-AE5E-E10140E04643}" type="slidenum">
              <a:rPr lang="en-US" smtClean="0"/>
              <a:t>14</a:t>
            </a:fld>
            <a:endParaRPr lang="en-US" dirty="0"/>
          </a:p>
        </p:txBody>
      </p:sp>
      <p:pic>
        <p:nvPicPr>
          <p:cNvPr id="6" name="Picture 5" descr="Minnesota Firewise Logo">
            <a:extLst>
              <a:ext uri="{FF2B5EF4-FFF2-40B4-BE49-F238E27FC236}">
                <a16:creationId xmlns:a16="http://schemas.microsoft.com/office/drawing/2014/main" id="{C29C1F64-A23A-8922-D377-38E371832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585" y="1782083"/>
            <a:ext cx="7610663" cy="3624943"/>
          </a:xfrm>
          <a:prstGeom prst="rect">
            <a:avLst/>
          </a:prstGeom>
        </p:spPr>
      </p:pic>
    </p:spTree>
    <p:extLst>
      <p:ext uri="{BB962C8B-B14F-4D97-AF65-F5344CB8AC3E}">
        <p14:creationId xmlns:p14="http://schemas.microsoft.com/office/powerpoint/2010/main" val="4067248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6D214-1D4E-6818-C6DB-10727A2A64D4}"/>
              </a:ext>
            </a:extLst>
          </p:cNvPr>
          <p:cNvSpPr>
            <a:spLocks noGrp="1"/>
          </p:cNvSpPr>
          <p:nvPr>
            <p:ph type="title"/>
          </p:nvPr>
        </p:nvSpPr>
        <p:spPr/>
        <p:txBody>
          <a:bodyPr/>
          <a:lstStyle/>
          <a:p>
            <a:r>
              <a:rPr lang="en-US" dirty="0"/>
              <a:t>1. Home assessment</a:t>
            </a:r>
          </a:p>
        </p:txBody>
      </p:sp>
      <p:sp>
        <p:nvSpPr>
          <p:cNvPr id="3" name="Content Placeholder 2">
            <a:extLst>
              <a:ext uri="{FF2B5EF4-FFF2-40B4-BE49-F238E27FC236}">
                <a16:creationId xmlns:a16="http://schemas.microsoft.com/office/drawing/2014/main" id="{DD3F7029-F2AE-F07C-1959-D76AF8A2899D}"/>
              </a:ext>
            </a:extLst>
          </p:cNvPr>
          <p:cNvSpPr>
            <a:spLocks noGrp="1"/>
          </p:cNvSpPr>
          <p:nvPr>
            <p:ph sz="half" idx="1"/>
          </p:nvPr>
        </p:nvSpPr>
        <p:spPr>
          <a:xfrm>
            <a:off x="193221" y="1589048"/>
            <a:ext cx="5130295" cy="4761726"/>
          </a:xfrm>
        </p:spPr>
        <p:txBody>
          <a:bodyPr/>
          <a:lstStyle/>
          <a:p>
            <a:pPr marL="0" indent="0">
              <a:buNone/>
            </a:pPr>
            <a:r>
              <a:rPr lang="en-US" dirty="0"/>
              <a:t>Order a Firewise Homeowner Kit</a:t>
            </a:r>
          </a:p>
          <a:p>
            <a:r>
              <a:rPr lang="en-US" sz="2000" dirty="0"/>
              <a:t>Complete a home assessment yourself</a:t>
            </a:r>
          </a:p>
          <a:p>
            <a:r>
              <a:rPr lang="en-US" sz="2000" dirty="0"/>
              <a:t>Have a professional do a level 1 or level 2 assessment</a:t>
            </a:r>
          </a:p>
        </p:txBody>
      </p:sp>
      <p:pic>
        <p:nvPicPr>
          <p:cNvPr id="6" name="Content Placeholder 5" descr="QR code for mndnr.gov/firewise/homekitform.html">
            <a:extLst>
              <a:ext uri="{FF2B5EF4-FFF2-40B4-BE49-F238E27FC236}">
                <a16:creationId xmlns:a16="http://schemas.microsoft.com/office/drawing/2014/main" id="{B0193BFD-D5A4-9C63-2170-43700EFF64EB}"/>
              </a:ext>
            </a:extLst>
          </p:cNvPr>
          <p:cNvPicPr>
            <a:picLocks noGrp="1" noChangeAspect="1"/>
          </p:cNvPicPr>
          <p:nvPr>
            <p:ph sz="half" idx="2"/>
          </p:nvPr>
        </p:nvPicPr>
        <p:blipFill>
          <a:blip r:embed="rId3"/>
          <a:stretch>
            <a:fillRect/>
          </a:stretch>
        </p:blipFill>
        <p:spPr>
          <a:xfrm>
            <a:off x="1355270" y="3913680"/>
            <a:ext cx="2710543" cy="2710543"/>
          </a:xfrm>
          <a:prstGeom prst="rect">
            <a:avLst/>
          </a:prstGeom>
        </p:spPr>
      </p:pic>
      <p:sp>
        <p:nvSpPr>
          <p:cNvPr id="4" name="Slide Number Placeholder 3">
            <a:extLst>
              <a:ext uri="{FF2B5EF4-FFF2-40B4-BE49-F238E27FC236}">
                <a16:creationId xmlns:a16="http://schemas.microsoft.com/office/drawing/2014/main" id="{D0110BA3-75FC-478B-4D45-617D36662638}"/>
              </a:ext>
            </a:extLst>
          </p:cNvPr>
          <p:cNvSpPr>
            <a:spLocks noGrp="1"/>
          </p:cNvSpPr>
          <p:nvPr>
            <p:ph type="sldNum" sz="quarter" idx="12"/>
          </p:nvPr>
        </p:nvSpPr>
        <p:spPr/>
        <p:txBody>
          <a:bodyPr/>
          <a:lstStyle/>
          <a:p>
            <a:fld id="{48F63A3B-78C7-47BE-AE5E-E10140E04643}" type="slidenum">
              <a:rPr lang="en-US" smtClean="0"/>
              <a:t>15</a:t>
            </a:fld>
            <a:endParaRPr lang="en-US" dirty="0"/>
          </a:p>
        </p:txBody>
      </p:sp>
      <p:pic>
        <p:nvPicPr>
          <p:cNvPr id="10" name="Picture 9" descr="Shows the home risk form questions and fire ratings">
            <a:extLst>
              <a:ext uri="{FF2B5EF4-FFF2-40B4-BE49-F238E27FC236}">
                <a16:creationId xmlns:a16="http://schemas.microsoft.com/office/drawing/2014/main" id="{3581AAEA-C1F7-66CA-F93D-FCE925766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862" y="1480005"/>
            <a:ext cx="6868484" cy="5144218"/>
          </a:xfrm>
          <a:prstGeom prst="rect">
            <a:avLst/>
          </a:prstGeom>
        </p:spPr>
      </p:pic>
    </p:spTree>
    <p:extLst>
      <p:ext uri="{BB962C8B-B14F-4D97-AF65-F5344CB8AC3E}">
        <p14:creationId xmlns:p14="http://schemas.microsoft.com/office/powerpoint/2010/main" val="38556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1212-7A69-BB3A-5BD9-B079F7BFA4FC}"/>
              </a:ext>
            </a:extLst>
          </p:cNvPr>
          <p:cNvSpPr>
            <a:spLocks noGrp="1"/>
          </p:cNvSpPr>
          <p:nvPr>
            <p:ph type="title"/>
          </p:nvPr>
        </p:nvSpPr>
        <p:spPr/>
        <p:txBody>
          <a:bodyPr/>
          <a:lstStyle/>
          <a:p>
            <a:r>
              <a:rPr lang="en-US" dirty="0"/>
              <a:t>2. Practice Mitigation</a:t>
            </a:r>
          </a:p>
        </p:txBody>
      </p:sp>
      <p:sp>
        <p:nvSpPr>
          <p:cNvPr id="3" name="Content Placeholder 2">
            <a:extLst>
              <a:ext uri="{FF2B5EF4-FFF2-40B4-BE49-F238E27FC236}">
                <a16:creationId xmlns:a16="http://schemas.microsoft.com/office/drawing/2014/main" id="{EAF07548-B64F-2C4E-3EB1-B4D2F2F62B95}"/>
              </a:ext>
            </a:extLst>
          </p:cNvPr>
          <p:cNvSpPr>
            <a:spLocks noGrp="1"/>
          </p:cNvSpPr>
          <p:nvPr>
            <p:ph idx="1"/>
          </p:nvPr>
        </p:nvSpPr>
        <p:spPr>
          <a:xfrm>
            <a:off x="602769" y="1495017"/>
            <a:ext cx="10515600" cy="4582339"/>
          </a:xfrm>
        </p:spPr>
        <p:txBody>
          <a:bodyPr/>
          <a:lstStyle/>
          <a:p>
            <a:r>
              <a:rPr lang="en-US" dirty="0"/>
              <a:t>Hazardous fuel reduction practices: tree removal, stand thinning, ladder fuel reduction, pruning, slash burning, brush disposal, fuel break construction, etc. </a:t>
            </a:r>
          </a:p>
          <a:p>
            <a:r>
              <a:rPr lang="en-US" dirty="0"/>
              <a:t>Risk mitigation activities: relocate flammable materials, improve access, increase visibility (signs), etc. </a:t>
            </a:r>
          </a:p>
          <a:p>
            <a:endParaRPr lang="en-US" dirty="0"/>
          </a:p>
        </p:txBody>
      </p:sp>
      <p:pic>
        <p:nvPicPr>
          <p:cNvPr id="6" name="Picture 5" descr="Chipper machine on the back of a truck. Employee is working on putting branches into the chipper during a community clean-up event.">
            <a:extLst>
              <a:ext uri="{FF2B5EF4-FFF2-40B4-BE49-F238E27FC236}">
                <a16:creationId xmlns:a16="http://schemas.microsoft.com/office/drawing/2014/main" id="{307791EA-F7CB-B330-7BAC-209244963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47" y="3429000"/>
            <a:ext cx="4433176" cy="3324882"/>
          </a:xfrm>
          <a:prstGeom prst="rect">
            <a:avLst/>
          </a:prstGeom>
        </p:spPr>
      </p:pic>
      <p:pic>
        <p:nvPicPr>
          <p:cNvPr id="8" name="Picture 7" descr="Large wildland fire engine entering a drivevway">
            <a:extLst>
              <a:ext uri="{FF2B5EF4-FFF2-40B4-BE49-F238E27FC236}">
                <a16:creationId xmlns:a16="http://schemas.microsoft.com/office/drawing/2014/main" id="{33FBBA39-806E-53DD-D13C-82EA66585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429000"/>
            <a:ext cx="4981555" cy="3325453"/>
          </a:xfrm>
          <a:prstGeom prst="rect">
            <a:avLst/>
          </a:prstGeom>
        </p:spPr>
      </p:pic>
      <p:sp>
        <p:nvSpPr>
          <p:cNvPr id="4" name="Slide Number Placeholder 3">
            <a:extLst>
              <a:ext uri="{FF2B5EF4-FFF2-40B4-BE49-F238E27FC236}">
                <a16:creationId xmlns:a16="http://schemas.microsoft.com/office/drawing/2014/main" id="{DACE543E-39D1-D44E-97F2-624BB8A59A59}"/>
              </a:ext>
            </a:extLst>
          </p:cNvPr>
          <p:cNvSpPr>
            <a:spLocks noGrp="1"/>
          </p:cNvSpPr>
          <p:nvPr>
            <p:ph type="sldNum" sz="quarter" idx="12"/>
          </p:nvPr>
        </p:nvSpPr>
        <p:spPr/>
        <p:txBody>
          <a:bodyPr/>
          <a:lstStyle/>
          <a:p>
            <a:fld id="{48F63A3B-78C7-47BE-AE5E-E10140E04643}" type="slidenum">
              <a:rPr lang="en-US" smtClean="0"/>
              <a:t>16</a:t>
            </a:fld>
            <a:endParaRPr lang="en-US" dirty="0"/>
          </a:p>
        </p:txBody>
      </p:sp>
    </p:spTree>
    <p:extLst>
      <p:ext uri="{BB962C8B-B14F-4D97-AF65-F5344CB8AC3E}">
        <p14:creationId xmlns:p14="http://schemas.microsoft.com/office/powerpoint/2010/main" val="2807441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24B6-8053-E0FA-4E4A-6E7AC3FB92B6}"/>
              </a:ext>
            </a:extLst>
          </p:cNvPr>
          <p:cNvSpPr>
            <a:spLocks noGrp="1"/>
          </p:cNvSpPr>
          <p:nvPr>
            <p:ph type="title"/>
          </p:nvPr>
        </p:nvSpPr>
        <p:spPr/>
        <p:txBody>
          <a:bodyPr/>
          <a:lstStyle/>
          <a:p>
            <a:r>
              <a:rPr lang="en-US" dirty="0"/>
              <a:t>Decide what you can do</a:t>
            </a:r>
          </a:p>
        </p:txBody>
      </p:sp>
      <p:sp>
        <p:nvSpPr>
          <p:cNvPr id="3" name="TextBox 2">
            <a:extLst>
              <a:ext uri="{FF2B5EF4-FFF2-40B4-BE49-F238E27FC236}">
                <a16:creationId xmlns:a16="http://schemas.microsoft.com/office/drawing/2014/main" id="{67CA5125-B8AF-103D-9617-87163E9590B1}"/>
              </a:ext>
            </a:extLst>
          </p:cNvPr>
          <p:cNvSpPr txBox="1"/>
          <p:nvPr/>
        </p:nvSpPr>
        <p:spPr>
          <a:xfrm>
            <a:off x="70580" y="1616529"/>
            <a:ext cx="116719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Yard waste clean up: decks, roofs, gutters</a:t>
            </a:r>
          </a:p>
          <a:p>
            <a:pPr marL="285750" indent="-285750">
              <a:buFont typeface="Arial" panose="020B0604020202020204" pitchFamily="34" charset="0"/>
              <a:buChar char="•"/>
            </a:pPr>
            <a:r>
              <a:rPr lang="en-US" sz="2400" dirty="0"/>
              <a:t>Home hardening: metal mesh screening for eaves, soffits, under decks/patios, etc.</a:t>
            </a:r>
          </a:p>
          <a:p>
            <a:pPr marL="285750" indent="-285750">
              <a:buFont typeface="Arial" panose="020B0604020202020204" pitchFamily="34" charset="0"/>
              <a:buChar char="•"/>
            </a:pPr>
            <a:r>
              <a:rPr lang="en-US" sz="2400" dirty="0"/>
              <a:t>Plant wildfire-resistant plants and trees</a:t>
            </a:r>
          </a:p>
          <a:p>
            <a:pPr marL="285750" indent="-285750">
              <a:buFont typeface="Arial" panose="020B0604020202020204" pitchFamily="34" charset="0"/>
              <a:buChar char="•"/>
            </a:pPr>
            <a:r>
              <a:rPr lang="en-US" sz="2400" dirty="0"/>
              <a:t>Prune trees, remove ladder fuels, create clearance between tree crowns</a:t>
            </a:r>
          </a:p>
          <a:p>
            <a:pPr marL="285750" indent="-285750">
              <a:buFont typeface="Arial" panose="020B0604020202020204" pitchFamily="34" charset="0"/>
              <a:buChar char="•"/>
            </a:pPr>
            <a:r>
              <a:rPr lang="en-US" sz="2400" dirty="0"/>
              <a:t>Add visible house numbers at the entrance to the driveway and on the house.</a:t>
            </a:r>
          </a:p>
        </p:txBody>
      </p:sp>
      <p:pic>
        <p:nvPicPr>
          <p:cNvPr id="6" name="Content Placeholder 5" descr="Man cleans out the gutters of branches and pine needles.">
            <a:extLst>
              <a:ext uri="{FF2B5EF4-FFF2-40B4-BE49-F238E27FC236}">
                <a16:creationId xmlns:a16="http://schemas.microsoft.com/office/drawing/2014/main" id="{DDF91D21-E633-71D7-6CCE-115C2CA98170}"/>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418437" y="3678770"/>
            <a:ext cx="4623577" cy="3086954"/>
          </a:xfrm>
        </p:spPr>
      </p:pic>
      <p:pic>
        <p:nvPicPr>
          <p:cNvPr id="9" name="Content Placeholder 8" descr="Man cleans up the yard and puts branches into a big pile. ">
            <a:extLst>
              <a:ext uri="{FF2B5EF4-FFF2-40B4-BE49-F238E27FC236}">
                <a16:creationId xmlns:a16="http://schemas.microsoft.com/office/drawing/2014/main" id="{59B3EE41-52E2-D677-6CB8-1B129F88BFB4}"/>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49986" y="3678770"/>
            <a:ext cx="4624282" cy="3086954"/>
          </a:xfrm>
        </p:spPr>
      </p:pic>
      <p:pic>
        <p:nvPicPr>
          <p:cNvPr id="11" name="Picture 10" descr="Blue reflective house number sign on the roadside.">
            <a:extLst>
              <a:ext uri="{FF2B5EF4-FFF2-40B4-BE49-F238E27FC236}">
                <a16:creationId xmlns:a16="http://schemas.microsoft.com/office/drawing/2014/main" id="{00DFE560-1FB7-7B60-E87F-9DD22EC8B4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5647" y="3678769"/>
            <a:ext cx="2031167" cy="3042705"/>
          </a:xfrm>
          <a:prstGeom prst="rect">
            <a:avLst/>
          </a:prstGeom>
        </p:spPr>
      </p:pic>
      <p:sp>
        <p:nvSpPr>
          <p:cNvPr id="4" name="Slide Number Placeholder 3">
            <a:extLst>
              <a:ext uri="{FF2B5EF4-FFF2-40B4-BE49-F238E27FC236}">
                <a16:creationId xmlns:a16="http://schemas.microsoft.com/office/drawing/2014/main" id="{8D2DDF30-AE07-B4AA-9832-11404FFCCD07}"/>
              </a:ext>
            </a:extLst>
          </p:cNvPr>
          <p:cNvSpPr>
            <a:spLocks noGrp="1"/>
          </p:cNvSpPr>
          <p:nvPr>
            <p:ph type="sldNum" sz="quarter" idx="12"/>
          </p:nvPr>
        </p:nvSpPr>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234997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2C63-322B-3361-1323-ABA81C86A445}"/>
              </a:ext>
            </a:extLst>
          </p:cNvPr>
          <p:cNvSpPr>
            <a:spLocks noGrp="1"/>
          </p:cNvSpPr>
          <p:nvPr>
            <p:ph type="title"/>
          </p:nvPr>
        </p:nvSpPr>
        <p:spPr/>
        <p:txBody>
          <a:bodyPr/>
          <a:lstStyle/>
          <a:p>
            <a:r>
              <a:rPr lang="en-US" dirty="0"/>
              <a:t>3. Community Involvement</a:t>
            </a:r>
          </a:p>
        </p:txBody>
      </p:sp>
      <p:sp>
        <p:nvSpPr>
          <p:cNvPr id="3" name="Content Placeholder 2">
            <a:extLst>
              <a:ext uri="{FF2B5EF4-FFF2-40B4-BE49-F238E27FC236}">
                <a16:creationId xmlns:a16="http://schemas.microsoft.com/office/drawing/2014/main" id="{B6BDAFEC-5D84-F5FC-3417-AE0AE4ECC47E}"/>
              </a:ext>
            </a:extLst>
          </p:cNvPr>
          <p:cNvSpPr>
            <a:spLocks noGrp="1"/>
          </p:cNvSpPr>
          <p:nvPr>
            <p:ph sz="half" idx="1"/>
          </p:nvPr>
        </p:nvSpPr>
        <p:spPr>
          <a:xfrm>
            <a:off x="0" y="1774011"/>
            <a:ext cx="6172200" cy="4582339"/>
          </a:xfrm>
        </p:spPr>
        <p:txBody>
          <a:bodyPr/>
          <a:lstStyle/>
          <a:p>
            <a:pPr lvl="1"/>
            <a:r>
              <a:rPr lang="en-US" sz="2800" dirty="0"/>
              <a:t>Neighbors, fire departments, emergency managers, planners, etc. </a:t>
            </a:r>
          </a:p>
          <a:p>
            <a:pPr lvl="1"/>
            <a:r>
              <a:rPr lang="en-US" sz="2800" dirty="0"/>
              <a:t>Complete a Community Wildfire Protection Plan (CWPPP)</a:t>
            </a:r>
          </a:p>
          <a:p>
            <a:pPr lvl="1"/>
            <a:r>
              <a:rPr lang="en-US" sz="2800" dirty="0"/>
              <a:t>Become a Firewise USA Community</a:t>
            </a:r>
          </a:p>
          <a:p>
            <a:pPr marL="0" indent="0">
              <a:buNone/>
            </a:pPr>
            <a:endParaRPr lang="en-US" dirty="0"/>
          </a:p>
        </p:txBody>
      </p:sp>
      <p:pic>
        <p:nvPicPr>
          <p:cNvPr id="7" name="Content Placeholder 6" descr="Employee cuts ladder fuels using a pole saw as community members watch and learn. ">
            <a:extLst>
              <a:ext uri="{FF2B5EF4-FFF2-40B4-BE49-F238E27FC236}">
                <a16:creationId xmlns:a16="http://schemas.microsoft.com/office/drawing/2014/main" id="{181DE7CF-FE2A-0856-4B7A-FEC4E4FD94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64086" y="1951037"/>
            <a:ext cx="5181600" cy="3670300"/>
          </a:xfrm>
        </p:spPr>
      </p:pic>
      <p:sp>
        <p:nvSpPr>
          <p:cNvPr id="4" name="Slide Number Placeholder 3">
            <a:extLst>
              <a:ext uri="{FF2B5EF4-FFF2-40B4-BE49-F238E27FC236}">
                <a16:creationId xmlns:a16="http://schemas.microsoft.com/office/drawing/2014/main" id="{9DE55CAA-FE46-E88D-8F8C-88711786CDCF}"/>
              </a:ext>
            </a:extLst>
          </p:cNvPr>
          <p:cNvSpPr>
            <a:spLocks noGrp="1"/>
          </p:cNvSpPr>
          <p:nvPr>
            <p:ph type="sldNum" sz="quarter" idx="12"/>
          </p:nvPr>
        </p:nvSpPr>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1874541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Thank You!</a:t>
            </a:r>
          </a:p>
        </p:txBody>
      </p:sp>
      <p:sp>
        <p:nvSpPr>
          <p:cNvPr id="3" name="Text Placeholder 2"/>
          <p:cNvSpPr>
            <a:spLocks noGrp="1"/>
          </p:cNvSpPr>
          <p:nvPr>
            <p:ph type="body" sz="quarter" idx="13"/>
          </p:nvPr>
        </p:nvSpPr>
        <p:spPr/>
        <p:txBody>
          <a:bodyPr/>
          <a:lstStyle/>
          <a:p>
            <a:r>
              <a:rPr lang="en-US" sz="3200" b="1" dirty="0" err="1"/>
              <a:t>Firstname</a:t>
            </a:r>
            <a:r>
              <a:rPr lang="en-US" sz="3200" b="1" dirty="0"/>
              <a:t> </a:t>
            </a:r>
            <a:r>
              <a:rPr lang="en-US" sz="3200" b="1" dirty="0" err="1"/>
              <a:t>Lastname</a:t>
            </a:r>
            <a:endParaRPr lang="en-US" sz="3200" b="1" dirty="0"/>
          </a:p>
          <a:p>
            <a:r>
              <a:rPr lang="en-US" sz="2800" i="1" dirty="0"/>
              <a:t>firstname.lastname@state.mn.us</a:t>
            </a:r>
          </a:p>
          <a:p>
            <a:r>
              <a:rPr lang="en-US" sz="2800" dirty="0"/>
              <a:t>555-555-5555</a:t>
            </a:r>
          </a:p>
        </p:txBody>
      </p:sp>
      <p:sp>
        <p:nvSpPr>
          <p:cNvPr id="4" name="Slide Number Placeholder 3">
            <a:extLst>
              <a:ext uri="{FF2B5EF4-FFF2-40B4-BE49-F238E27FC236}">
                <a16:creationId xmlns:a16="http://schemas.microsoft.com/office/drawing/2014/main" id="{3DDE4725-FF01-1050-8466-B81BDFE3B082}"/>
              </a:ext>
            </a:extLst>
          </p:cNvPr>
          <p:cNvSpPr>
            <a:spLocks noGrp="1"/>
          </p:cNvSpPr>
          <p:nvPr>
            <p:ph type="sldNum" sz="quarter" idx="11"/>
          </p:nvPr>
        </p:nvSpPr>
        <p:spPr/>
        <p:txBody>
          <a:bodyPr/>
          <a:lstStyle/>
          <a:p>
            <a:fld id="{48F63A3B-78C7-47BE-AE5E-E10140E04643}" type="slidenum">
              <a:rPr lang="en-US" smtClean="0"/>
              <a:pPr/>
              <a:t>19</a:t>
            </a:fld>
            <a:endParaRPr lang="en-US" dirty="0"/>
          </a:p>
        </p:txBody>
      </p:sp>
    </p:spTree>
    <p:extLst>
      <p:ext uri="{BB962C8B-B14F-4D97-AF65-F5344CB8AC3E}">
        <p14:creationId xmlns:p14="http://schemas.microsoft.com/office/powerpoint/2010/main" val="242918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D587DC8-887D-4D2C-97A9-E37B9CD5F7DA}"/>
              </a:ext>
            </a:extLst>
          </p:cNvPr>
          <p:cNvSpPr>
            <a:spLocks noGrp="1"/>
          </p:cNvSpPr>
          <p:nvPr>
            <p:ph type="title"/>
          </p:nvPr>
        </p:nvSpPr>
        <p:spPr/>
        <p:txBody>
          <a:bodyPr/>
          <a:lstStyle/>
          <a:p>
            <a:r>
              <a:rPr lang="en-US" dirty="0"/>
              <a:t>Agenda</a:t>
            </a:r>
          </a:p>
        </p:txBody>
      </p:sp>
      <p:sp>
        <p:nvSpPr>
          <p:cNvPr id="10" name="Content Placeholder 9">
            <a:extLst>
              <a:ext uri="{FF2B5EF4-FFF2-40B4-BE49-F238E27FC236}">
                <a16:creationId xmlns:a16="http://schemas.microsoft.com/office/drawing/2014/main" id="{D211D839-8A60-4987-9F9F-8D28CC5C059C}"/>
              </a:ext>
            </a:extLst>
          </p:cNvPr>
          <p:cNvSpPr>
            <a:spLocks noGrp="1"/>
          </p:cNvSpPr>
          <p:nvPr>
            <p:ph idx="1"/>
          </p:nvPr>
        </p:nvSpPr>
        <p:spPr>
          <a:xfrm>
            <a:off x="5976256" y="1594624"/>
            <a:ext cx="5377543" cy="4582339"/>
          </a:xfrm>
        </p:spPr>
        <p:txBody>
          <a:bodyPr lIns="365760" tIns="365760" rIns="365760" bIns="365760" anchor="ctr">
            <a:normAutofit/>
          </a:bodyPr>
          <a:lstStyle/>
          <a:p>
            <a:pPr>
              <a:tabLst>
                <a:tab pos="2852738" algn="l"/>
              </a:tabLst>
            </a:pPr>
            <a:r>
              <a:rPr lang="en-US" dirty="0"/>
              <a:t>Understanding Wildfire</a:t>
            </a:r>
          </a:p>
          <a:p>
            <a:pPr>
              <a:tabLst>
                <a:tab pos="2852738" algn="l"/>
              </a:tabLst>
            </a:pPr>
            <a:r>
              <a:rPr lang="en-US" dirty="0"/>
              <a:t>How Homes Ignite</a:t>
            </a:r>
          </a:p>
          <a:p>
            <a:pPr>
              <a:tabLst>
                <a:tab pos="2852738" algn="l"/>
              </a:tabLst>
            </a:pPr>
            <a:r>
              <a:rPr lang="en-US" dirty="0"/>
              <a:t>What is Firewise</a:t>
            </a:r>
          </a:p>
          <a:p>
            <a:pPr>
              <a:tabLst>
                <a:tab pos="2852738" algn="l"/>
              </a:tabLst>
            </a:pPr>
            <a:r>
              <a:rPr lang="en-US" dirty="0"/>
              <a:t>Hazard Assessment</a:t>
            </a:r>
          </a:p>
          <a:p>
            <a:pPr>
              <a:tabLst>
                <a:tab pos="2852738" algn="l"/>
              </a:tabLst>
            </a:pPr>
            <a:r>
              <a:rPr lang="en-US" dirty="0"/>
              <a:t>Firewise Practices</a:t>
            </a:r>
          </a:p>
          <a:p>
            <a:pPr>
              <a:tabLst>
                <a:tab pos="2852738" algn="l"/>
              </a:tabLst>
            </a:pPr>
            <a:r>
              <a:rPr lang="en-US" dirty="0"/>
              <a:t>Firewise USA Communities</a:t>
            </a:r>
          </a:p>
        </p:txBody>
      </p:sp>
      <p:pic>
        <p:nvPicPr>
          <p:cNvPr id="7" name="Picture 6" descr="Fire engine comes down the road as a large fire takes up the rest of the sky behind it with plumes of smoke. ">
            <a:extLst>
              <a:ext uri="{FF2B5EF4-FFF2-40B4-BE49-F238E27FC236}">
                <a16:creationId xmlns:a16="http://schemas.microsoft.com/office/drawing/2014/main" id="{5B2A1E82-4B54-D57F-F937-02BEE86F4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140271" cy="6858000"/>
          </a:xfrm>
          <a:prstGeom prst="rect">
            <a:avLst/>
          </a:prstGeom>
        </p:spPr>
      </p:pic>
      <p:sp>
        <p:nvSpPr>
          <p:cNvPr id="6" name="Slide Number Placeholder 5">
            <a:extLst>
              <a:ext uri="{FF2B5EF4-FFF2-40B4-BE49-F238E27FC236}">
                <a16:creationId xmlns:a16="http://schemas.microsoft.com/office/drawing/2014/main" id="{64D11908-7802-4804-AF30-66F9FAD5083C}"/>
              </a:ext>
            </a:extLst>
          </p:cNvPr>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1555904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45C4-6029-81E6-B16C-DA006B910076}"/>
              </a:ext>
            </a:extLst>
          </p:cNvPr>
          <p:cNvSpPr>
            <a:spLocks noGrp="1"/>
          </p:cNvSpPr>
          <p:nvPr>
            <p:ph type="title"/>
          </p:nvPr>
        </p:nvSpPr>
        <p:spPr/>
        <p:txBody>
          <a:bodyPr/>
          <a:lstStyle/>
          <a:p>
            <a:r>
              <a:rPr lang="en-US" dirty="0"/>
              <a:t>Wildland Fire Is…</a:t>
            </a:r>
          </a:p>
        </p:txBody>
      </p:sp>
      <p:sp>
        <p:nvSpPr>
          <p:cNvPr id="3" name="Content Placeholder 2">
            <a:extLst>
              <a:ext uri="{FF2B5EF4-FFF2-40B4-BE49-F238E27FC236}">
                <a16:creationId xmlns:a16="http://schemas.microsoft.com/office/drawing/2014/main" id="{95698808-0B99-D73F-3417-68AFE5FCE929}"/>
              </a:ext>
            </a:extLst>
          </p:cNvPr>
          <p:cNvSpPr>
            <a:spLocks noGrp="1"/>
          </p:cNvSpPr>
          <p:nvPr>
            <p:ph idx="1"/>
          </p:nvPr>
        </p:nvSpPr>
        <p:spPr>
          <a:xfrm>
            <a:off x="7890882" y="1626053"/>
            <a:ext cx="4000500" cy="4446134"/>
          </a:xfrm>
        </p:spPr>
        <p:txBody>
          <a:bodyPr/>
          <a:lstStyle/>
          <a:p>
            <a:pPr marL="0" indent="0">
              <a:buNone/>
            </a:pPr>
            <a:r>
              <a:rPr lang="en-US" sz="3200" dirty="0"/>
              <a:t>An </a:t>
            </a:r>
            <a:r>
              <a:rPr lang="en-US" sz="3200" b="1" dirty="0"/>
              <a:t>unexplained</a:t>
            </a:r>
            <a:r>
              <a:rPr lang="en-US" sz="3200" dirty="0"/>
              <a:t> and </a:t>
            </a:r>
            <a:r>
              <a:rPr lang="en-US" sz="3200" b="1" dirty="0"/>
              <a:t>uncontrolled</a:t>
            </a:r>
            <a:r>
              <a:rPr lang="en-US" sz="3200" dirty="0"/>
              <a:t> fire spreading through vegetative fuels, at times involving structures. (source: Firewise glossary)</a:t>
            </a:r>
          </a:p>
          <a:p>
            <a:pPr marL="0" indent="0">
              <a:buNone/>
            </a:pPr>
            <a:endParaRPr lang="en-US" dirty="0"/>
          </a:p>
        </p:txBody>
      </p:sp>
      <p:pic>
        <p:nvPicPr>
          <p:cNvPr id="6" name="Picture 5" descr="Scene of a large fire with a big plume of smoke going into the sky on top of a hillside.">
            <a:extLst>
              <a:ext uri="{FF2B5EF4-FFF2-40B4-BE49-F238E27FC236}">
                <a16:creationId xmlns:a16="http://schemas.microsoft.com/office/drawing/2014/main" id="{828DE1E0-8448-8FD7-933B-65E515D661D8}"/>
              </a:ext>
            </a:extLst>
          </p:cNvPr>
          <p:cNvPicPr>
            <a:picLocks noChangeAspect="1"/>
          </p:cNvPicPr>
          <p:nvPr/>
        </p:nvPicPr>
        <p:blipFill>
          <a:blip r:embed="rId3"/>
          <a:stretch>
            <a:fillRect/>
          </a:stretch>
        </p:blipFill>
        <p:spPr>
          <a:xfrm>
            <a:off x="0" y="1500186"/>
            <a:ext cx="7651277" cy="4572000"/>
          </a:xfrm>
          <a:prstGeom prst="rect">
            <a:avLst/>
          </a:prstGeom>
        </p:spPr>
      </p:pic>
      <p:sp>
        <p:nvSpPr>
          <p:cNvPr id="5" name="Slide Number Placeholder 4">
            <a:extLst>
              <a:ext uri="{FF2B5EF4-FFF2-40B4-BE49-F238E27FC236}">
                <a16:creationId xmlns:a16="http://schemas.microsoft.com/office/drawing/2014/main" id="{86B51D6A-0D82-EE6B-0EBC-7954F078C546}"/>
              </a:ext>
            </a:extLst>
          </p:cNvPr>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2473978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3B61-00EE-6789-4E24-4E137FDD5707}"/>
              </a:ext>
            </a:extLst>
          </p:cNvPr>
          <p:cNvSpPr>
            <a:spLocks noGrp="1"/>
          </p:cNvSpPr>
          <p:nvPr>
            <p:ph type="title"/>
          </p:nvPr>
        </p:nvSpPr>
        <p:spPr/>
        <p:txBody>
          <a:bodyPr/>
          <a:lstStyle/>
          <a:p>
            <a:r>
              <a:rPr lang="en-US" dirty="0"/>
              <a:t>Fire Plays an Essential Role in the Ecosystem</a:t>
            </a:r>
          </a:p>
        </p:txBody>
      </p:sp>
      <p:sp>
        <p:nvSpPr>
          <p:cNvPr id="3" name="Content Placeholder 2">
            <a:extLst>
              <a:ext uri="{FF2B5EF4-FFF2-40B4-BE49-F238E27FC236}">
                <a16:creationId xmlns:a16="http://schemas.microsoft.com/office/drawing/2014/main" id="{A03CAE7A-1EFB-25EA-6706-925C2125639A}"/>
              </a:ext>
            </a:extLst>
          </p:cNvPr>
          <p:cNvSpPr>
            <a:spLocks noGrp="1"/>
          </p:cNvSpPr>
          <p:nvPr>
            <p:ph sz="half" idx="1"/>
          </p:nvPr>
        </p:nvSpPr>
        <p:spPr>
          <a:xfrm>
            <a:off x="334249" y="1950995"/>
            <a:ext cx="5181600" cy="3568061"/>
          </a:xfrm>
        </p:spPr>
        <p:txBody>
          <a:bodyPr/>
          <a:lstStyle/>
          <a:p>
            <a:pPr marL="0" indent="0">
              <a:buNone/>
            </a:pPr>
            <a:r>
              <a:rPr lang="en-US" dirty="0"/>
              <a:t>It’s a natural process that</a:t>
            </a:r>
          </a:p>
          <a:p>
            <a:r>
              <a:rPr lang="en-US" dirty="0"/>
              <a:t>Replenishes soil nutrients</a:t>
            </a:r>
          </a:p>
          <a:p>
            <a:r>
              <a:rPr lang="en-US" dirty="0"/>
              <a:t>Removes dead and dying vegetation</a:t>
            </a:r>
          </a:p>
          <a:p>
            <a:r>
              <a:rPr lang="en-US" dirty="0"/>
              <a:t>Creates conditions for healthy re-growth</a:t>
            </a:r>
          </a:p>
          <a:p>
            <a:pPr marL="0" indent="0">
              <a:buNone/>
            </a:pPr>
            <a:endParaRPr lang="en-US" dirty="0"/>
          </a:p>
        </p:txBody>
      </p:sp>
      <p:pic>
        <p:nvPicPr>
          <p:cNvPr id="8" name="Content Placeholder 7" descr="Wildland firefighter in bright yellow shirt walks with a drip torch lighting grasses on fire during a prescribed burn.">
            <a:extLst>
              <a:ext uri="{FF2B5EF4-FFF2-40B4-BE49-F238E27FC236}">
                <a16:creationId xmlns:a16="http://schemas.microsoft.com/office/drawing/2014/main" id="{51241020-A726-0A39-FA32-8B29C28D05A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16503" y="1594623"/>
            <a:ext cx="5925126" cy="3924433"/>
          </a:xfrm>
        </p:spPr>
      </p:pic>
      <p:sp>
        <p:nvSpPr>
          <p:cNvPr id="5" name="Slide Number Placeholder 4">
            <a:extLst>
              <a:ext uri="{FF2B5EF4-FFF2-40B4-BE49-F238E27FC236}">
                <a16:creationId xmlns:a16="http://schemas.microsoft.com/office/drawing/2014/main" id="{7CCAC54D-E819-3B56-FB71-1D59F2540A3A}"/>
              </a:ext>
            </a:extLst>
          </p:cNvPr>
          <p:cNvSpPr>
            <a:spLocks noGrp="1"/>
          </p:cNvSpPr>
          <p:nvPr>
            <p:ph type="sldNum" sz="quarter" idx="12"/>
          </p:nvPr>
        </p:nvSpPr>
        <p:spPr/>
        <p:txBody>
          <a:bodyPr/>
          <a:lstStyle/>
          <a:p>
            <a:fld id="{48F63A3B-78C7-47BE-AE5E-E10140E04643}" type="slidenum">
              <a:rPr lang="en-US" smtClean="0"/>
              <a:t>4</a:t>
            </a:fld>
            <a:endParaRPr lang="en-US" dirty="0"/>
          </a:p>
        </p:txBody>
      </p:sp>
    </p:spTree>
    <p:extLst>
      <p:ext uri="{BB962C8B-B14F-4D97-AF65-F5344CB8AC3E}">
        <p14:creationId xmlns:p14="http://schemas.microsoft.com/office/powerpoint/2010/main" val="420232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6F57-4528-5FA0-0D48-3171F88ECE25}"/>
              </a:ext>
            </a:extLst>
          </p:cNvPr>
          <p:cNvSpPr>
            <a:spLocks noGrp="1"/>
          </p:cNvSpPr>
          <p:nvPr>
            <p:ph type="title"/>
          </p:nvPr>
        </p:nvSpPr>
        <p:spPr/>
        <p:txBody>
          <a:bodyPr/>
          <a:lstStyle/>
          <a:p>
            <a:r>
              <a:rPr lang="en-US" dirty="0"/>
              <a:t>Impact from Climate Change</a:t>
            </a:r>
          </a:p>
        </p:txBody>
      </p:sp>
      <p:sp>
        <p:nvSpPr>
          <p:cNvPr id="3" name="Content Placeholder 2">
            <a:extLst>
              <a:ext uri="{FF2B5EF4-FFF2-40B4-BE49-F238E27FC236}">
                <a16:creationId xmlns:a16="http://schemas.microsoft.com/office/drawing/2014/main" id="{CF995092-5236-0557-B5C9-41A7B46F4C4A}"/>
              </a:ext>
            </a:extLst>
          </p:cNvPr>
          <p:cNvSpPr>
            <a:spLocks noGrp="1"/>
          </p:cNvSpPr>
          <p:nvPr>
            <p:ph idx="1"/>
          </p:nvPr>
        </p:nvSpPr>
        <p:spPr/>
        <p:txBody>
          <a:bodyPr/>
          <a:lstStyle/>
          <a:p>
            <a:pPr marL="0" indent="0">
              <a:buNone/>
            </a:pPr>
            <a:r>
              <a:rPr lang="en-US" dirty="0"/>
              <a:t>Climate change is affecting wildland fire – risk factors and fire behavior.</a:t>
            </a:r>
          </a:p>
          <a:p>
            <a:pPr marL="0" indent="0">
              <a:buNone/>
            </a:pPr>
            <a:endParaRPr lang="en-US" dirty="0"/>
          </a:p>
          <a:p>
            <a:endParaRPr lang="en-US" dirty="0"/>
          </a:p>
        </p:txBody>
      </p:sp>
      <p:graphicFrame>
        <p:nvGraphicFramePr>
          <p:cNvPr id="6" name="Table 6">
            <a:extLst>
              <a:ext uri="{FF2B5EF4-FFF2-40B4-BE49-F238E27FC236}">
                <a16:creationId xmlns:a16="http://schemas.microsoft.com/office/drawing/2014/main" id="{CF3A762B-702C-42CF-491C-9676684A0A65}"/>
              </a:ext>
            </a:extLst>
          </p:cNvPr>
          <p:cNvGraphicFramePr>
            <a:graphicFrameLocks noGrp="1"/>
          </p:cNvGraphicFramePr>
          <p:nvPr>
            <p:extLst>
              <p:ext uri="{D42A27DB-BD31-4B8C-83A1-F6EECF244321}">
                <p14:modId xmlns:p14="http://schemas.microsoft.com/office/powerpoint/2010/main" val="3088928638"/>
              </p:ext>
            </p:extLst>
          </p:nvPr>
        </p:nvGraphicFramePr>
        <p:xfrm>
          <a:off x="954313" y="2402432"/>
          <a:ext cx="9365344" cy="3495716"/>
        </p:xfrm>
        <a:graphic>
          <a:graphicData uri="http://schemas.openxmlformats.org/drawingml/2006/table">
            <a:tbl>
              <a:tblPr firstRow="1" bandRow="1">
                <a:tableStyleId>{5C22544A-7EE6-4342-B048-85BDC9FD1C3A}</a:tableStyleId>
              </a:tblPr>
              <a:tblGrid>
                <a:gridCol w="4682672">
                  <a:extLst>
                    <a:ext uri="{9D8B030D-6E8A-4147-A177-3AD203B41FA5}">
                      <a16:colId xmlns:a16="http://schemas.microsoft.com/office/drawing/2014/main" val="1368490746"/>
                    </a:ext>
                  </a:extLst>
                </a:gridCol>
                <a:gridCol w="4682672">
                  <a:extLst>
                    <a:ext uri="{9D8B030D-6E8A-4147-A177-3AD203B41FA5}">
                      <a16:colId xmlns:a16="http://schemas.microsoft.com/office/drawing/2014/main" val="1686580767"/>
                    </a:ext>
                  </a:extLst>
                </a:gridCol>
              </a:tblGrid>
              <a:tr h="407948">
                <a:tc>
                  <a:txBody>
                    <a:bodyPr/>
                    <a:lstStyle/>
                    <a:p>
                      <a:r>
                        <a:rPr lang="en-US" dirty="0"/>
                        <a:t>Wildland Fire Risk Factors</a:t>
                      </a:r>
                    </a:p>
                  </a:txBody>
                  <a:tcPr/>
                </a:tc>
                <a:tc>
                  <a:txBody>
                    <a:bodyPr/>
                    <a:lstStyle/>
                    <a:p>
                      <a:r>
                        <a:rPr lang="en-US" dirty="0"/>
                        <a:t>Fire Behavior</a:t>
                      </a:r>
                    </a:p>
                  </a:txBody>
                  <a:tcPr/>
                </a:tc>
                <a:extLst>
                  <a:ext uri="{0D108BD9-81ED-4DB2-BD59-A6C34878D82A}">
                    <a16:rowId xmlns:a16="http://schemas.microsoft.com/office/drawing/2014/main" val="1048548810"/>
                  </a:ext>
                </a:extLst>
              </a:tr>
              <a:tr h="407948">
                <a:tc>
                  <a:txBody>
                    <a:bodyPr/>
                    <a:lstStyle/>
                    <a:p>
                      <a:r>
                        <a:rPr lang="en-US" dirty="0"/>
                        <a:t>Increasing temperatures</a:t>
                      </a:r>
                    </a:p>
                  </a:txBody>
                  <a:tcPr/>
                </a:tc>
                <a:tc>
                  <a:txBody>
                    <a:bodyPr/>
                    <a:lstStyle/>
                    <a:p>
                      <a:r>
                        <a:rPr lang="en-US" dirty="0"/>
                        <a:t>More fires</a:t>
                      </a:r>
                    </a:p>
                  </a:txBody>
                  <a:tcPr/>
                </a:tc>
                <a:extLst>
                  <a:ext uri="{0D108BD9-81ED-4DB2-BD59-A6C34878D82A}">
                    <a16:rowId xmlns:a16="http://schemas.microsoft.com/office/drawing/2014/main" val="336375595"/>
                  </a:ext>
                </a:extLst>
              </a:tr>
              <a:tr h="407948">
                <a:tc>
                  <a:txBody>
                    <a:bodyPr/>
                    <a:lstStyle/>
                    <a:p>
                      <a:r>
                        <a:rPr lang="en-US" dirty="0"/>
                        <a:t>Longer snow-free seasons</a:t>
                      </a:r>
                    </a:p>
                  </a:txBody>
                  <a:tcPr/>
                </a:tc>
                <a:tc>
                  <a:txBody>
                    <a:bodyPr/>
                    <a:lstStyle/>
                    <a:p>
                      <a:r>
                        <a:rPr lang="en-US" dirty="0"/>
                        <a:t>Longer fire seasons</a:t>
                      </a:r>
                    </a:p>
                  </a:txBody>
                  <a:tcPr/>
                </a:tc>
                <a:extLst>
                  <a:ext uri="{0D108BD9-81ED-4DB2-BD59-A6C34878D82A}">
                    <a16:rowId xmlns:a16="http://schemas.microsoft.com/office/drawing/2014/main" val="3868142514"/>
                  </a:ext>
                </a:extLst>
              </a:tr>
              <a:tr h="407948">
                <a:tc>
                  <a:txBody>
                    <a:bodyPr/>
                    <a:lstStyle/>
                    <a:p>
                      <a:r>
                        <a:rPr lang="en-US" dirty="0"/>
                        <a:t>Changes in vegetation types/growth rates</a:t>
                      </a:r>
                    </a:p>
                  </a:txBody>
                  <a:tcPr/>
                </a:tc>
                <a:tc>
                  <a:txBody>
                    <a:bodyPr/>
                    <a:lstStyle/>
                    <a:p>
                      <a:r>
                        <a:rPr lang="en-US" dirty="0"/>
                        <a:t>More intense fires</a:t>
                      </a:r>
                    </a:p>
                  </a:txBody>
                  <a:tcPr/>
                </a:tc>
                <a:extLst>
                  <a:ext uri="{0D108BD9-81ED-4DB2-BD59-A6C34878D82A}">
                    <a16:rowId xmlns:a16="http://schemas.microsoft.com/office/drawing/2014/main" val="341545644"/>
                  </a:ext>
                </a:extLst>
              </a:tr>
              <a:tr h="407948">
                <a:tc>
                  <a:txBody>
                    <a:bodyPr/>
                    <a:lstStyle/>
                    <a:p>
                      <a:r>
                        <a:rPr lang="en-US" dirty="0"/>
                        <a:t>Larger swings between wet and dry periods</a:t>
                      </a:r>
                    </a:p>
                  </a:txBody>
                  <a:tcPr/>
                </a:tc>
                <a:tc>
                  <a:txBody>
                    <a:bodyPr/>
                    <a:lstStyle/>
                    <a:p>
                      <a:r>
                        <a:rPr lang="en-US" dirty="0"/>
                        <a:t>Less predictable fire behavior</a:t>
                      </a:r>
                    </a:p>
                  </a:txBody>
                  <a:tcPr/>
                </a:tc>
                <a:extLst>
                  <a:ext uri="{0D108BD9-81ED-4DB2-BD59-A6C34878D82A}">
                    <a16:rowId xmlns:a16="http://schemas.microsoft.com/office/drawing/2014/main" val="926267076"/>
                  </a:ext>
                </a:extLst>
              </a:tr>
              <a:tr h="407948">
                <a:tc>
                  <a:txBody>
                    <a:bodyPr/>
                    <a:lstStyle/>
                    <a:p>
                      <a:r>
                        <a:rPr lang="en-US" dirty="0"/>
                        <a:t>More intense wind, lightening, and storm events</a:t>
                      </a:r>
                    </a:p>
                  </a:txBody>
                  <a:tcPr/>
                </a:tc>
                <a:tc>
                  <a:txBody>
                    <a:bodyPr/>
                    <a:lstStyle/>
                    <a:p>
                      <a:r>
                        <a:rPr lang="en-US" dirty="0"/>
                        <a:t>Faster growing and dying vegetation</a:t>
                      </a:r>
                    </a:p>
                  </a:txBody>
                  <a:tcPr/>
                </a:tc>
                <a:extLst>
                  <a:ext uri="{0D108BD9-81ED-4DB2-BD59-A6C34878D82A}">
                    <a16:rowId xmlns:a16="http://schemas.microsoft.com/office/drawing/2014/main" val="1727358743"/>
                  </a:ext>
                </a:extLst>
              </a:tr>
              <a:tr h="407948">
                <a:tc>
                  <a:txBody>
                    <a:bodyPr/>
                    <a:lstStyle/>
                    <a:p>
                      <a:r>
                        <a:rPr lang="en-US" dirty="0"/>
                        <a:t>Faster drying periods</a:t>
                      </a:r>
                    </a:p>
                  </a:txBody>
                  <a:tcPr/>
                </a:tc>
                <a:tc>
                  <a:txBody>
                    <a:bodyPr/>
                    <a:lstStyle/>
                    <a:p>
                      <a:endParaRPr lang="en-US" dirty="0"/>
                    </a:p>
                  </a:txBody>
                  <a:tcPr/>
                </a:tc>
                <a:extLst>
                  <a:ext uri="{0D108BD9-81ED-4DB2-BD59-A6C34878D82A}">
                    <a16:rowId xmlns:a16="http://schemas.microsoft.com/office/drawing/2014/main" val="663593614"/>
                  </a:ext>
                </a:extLst>
              </a:tr>
              <a:tr h="407948">
                <a:tc>
                  <a:txBody>
                    <a:bodyPr/>
                    <a:lstStyle/>
                    <a:p>
                      <a:r>
                        <a:rPr lang="en-US" dirty="0"/>
                        <a:t>Increasing opportunities for insects and disease</a:t>
                      </a:r>
                    </a:p>
                  </a:txBody>
                  <a:tcPr/>
                </a:tc>
                <a:tc>
                  <a:txBody>
                    <a:bodyPr/>
                    <a:lstStyle/>
                    <a:p>
                      <a:endParaRPr lang="en-US" dirty="0"/>
                    </a:p>
                  </a:txBody>
                  <a:tcPr/>
                </a:tc>
                <a:extLst>
                  <a:ext uri="{0D108BD9-81ED-4DB2-BD59-A6C34878D82A}">
                    <a16:rowId xmlns:a16="http://schemas.microsoft.com/office/drawing/2014/main" val="1462640194"/>
                  </a:ext>
                </a:extLst>
              </a:tr>
            </a:tbl>
          </a:graphicData>
        </a:graphic>
      </p:graphicFrame>
      <p:sp>
        <p:nvSpPr>
          <p:cNvPr id="5" name="Slide Number Placeholder 4">
            <a:extLst>
              <a:ext uri="{FF2B5EF4-FFF2-40B4-BE49-F238E27FC236}">
                <a16:creationId xmlns:a16="http://schemas.microsoft.com/office/drawing/2014/main" id="{B553CF00-EC16-04D9-FC5F-A6B5539090D5}"/>
              </a:ext>
            </a:extLst>
          </p:cNvPr>
          <p:cNvSpPr>
            <a:spLocks noGrp="1"/>
          </p:cNvSpPr>
          <p:nvPr>
            <p:ph type="sldNum" sz="quarter" idx="12"/>
          </p:nvPr>
        </p:nvSpPr>
        <p:spPr/>
        <p:txBody>
          <a:bodyPr/>
          <a:lstStyle/>
          <a:p>
            <a:fld id="{48F63A3B-78C7-47BE-AE5E-E10140E04643}" type="slidenum">
              <a:rPr lang="en-US" smtClean="0"/>
              <a:t>5</a:t>
            </a:fld>
            <a:endParaRPr lang="en-US" dirty="0"/>
          </a:p>
        </p:txBody>
      </p:sp>
    </p:spTree>
    <p:extLst>
      <p:ext uri="{BB962C8B-B14F-4D97-AF65-F5344CB8AC3E}">
        <p14:creationId xmlns:p14="http://schemas.microsoft.com/office/powerpoint/2010/main" val="2243241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383F-698A-6CB8-390E-D7D4A348E77C}"/>
              </a:ext>
            </a:extLst>
          </p:cNvPr>
          <p:cNvSpPr>
            <a:spLocks noGrp="1"/>
          </p:cNvSpPr>
          <p:nvPr>
            <p:ph type="title"/>
          </p:nvPr>
        </p:nvSpPr>
        <p:spPr/>
        <p:txBody>
          <a:bodyPr/>
          <a:lstStyle/>
          <a:p>
            <a:r>
              <a:rPr lang="en-US" dirty="0"/>
              <a:t>Fire Triangles</a:t>
            </a:r>
          </a:p>
        </p:txBody>
      </p:sp>
      <p:pic>
        <p:nvPicPr>
          <p:cNvPr id="9" name="Content Placeholder 8" descr="fire triangle consists of fuel, oxygen, and heat">
            <a:extLst>
              <a:ext uri="{FF2B5EF4-FFF2-40B4-BE49-F238E27FC236}">
                <a16:creationId xmlns:a16="http://schemas.microsoft.com/office/drawing/2014/main" id="{5E25D44A-F433-EEA7-FE48-6445F1C8525F}"/>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val="0"/>
              </a:ext>
            </a:extLst>
          </a:blip>
          <a:srcRect l="-6739" r="-1715" b="-1929"/>
          <a:stretch/>
        </p:blipFill>
        <p:spPr>
          <a:xfrm>
            <a:off x="864056" y="1640113"/>
            <a:ext cx="4844880" cy="3756327"/>
          </a:xfrm>
          <a:prstGeom prst="rect">
            <a:avLst/>
          </a:prstGeom>
          <a:ln>
            <a:noFill/>
          </a:ln>
          <a:effectLst>
            <a:outerShdw blurRad="190500" algn="tl" rotWithShape="0">
              <a:srgbClr val="000000">
                <a:alpha val="70000"/>
              </a:srgbClr>
            </a:outerShdw>
          </a:effectLst>
        </p:spPr>
      </p:pic>
      <p:sp>
        <p:nvSpPr>
          <p:cNvPr id="12" name="Text Placeholder 11">
            <a:extLst>
              <a:ext uri="{FF2B5EF4-FFF2-40B4-BE49-F238E27FC236}">
                <a16:creationId xmlns:a16="http://schemas.microsoft.com/office/drawing/2014/main" id="{1766C909-B193-481D-91B5-EDCCAA4DCCDA}"/>
              </a:ext>
            </a:extLst>
          </p:cNvPr>
          <p:cNvSpPr>
            <a:spLocks noGrp="1"/>
          </p:cNvSpPr>
          <p:nvPr>
            <p:ph type="body" sz="quarter" idx="15"/>
          </p:nvPr>
        </p:nvSpPr>
        <p:spPr>
          <a:xfrm>
            <a:off x="2015257" y="5541715"/>
            <a:ext cx="2542477" cy="723900"/>
          </a:xfrm>
        </p:spPr>
        <p:txBody>
          <a:bodyPr>
            <a:normAutofit/>
          </a:bodyPr>
          <a:lstStyle/>
          <a:p>
            <a:r>
              <a:rPr lang="en-US" sz="3600" dirty="0"/>
              <a:t>Fire Triangle</a:t>
            </a:r>
          </a:p>
        </p:txBody>
      </p:sp>
      <p:pic>
        <p:nvPicPr>
          <p:cNvPr id="11" name="Content Placeholder 10" descr="fire behavior triangle consists of topography, weather, and fuel.">
            <a:extLst>
              <a:ext uri="{FF2B5EF4-FFF2-40B4-BE49-F238E27FC236}">
                <a16:creationId xmlns:a16="http://schemas.microsoft.com/office/drawing/2014/main" id="{C6E07FBF-F444-6754-0E73-B34F62753D94}"/>
              </a:ext>
            </a:extLst>
          </p:cNvPr>
          <p:cNvPicPr>
            <a:picLocks noGrp="1" noChangeAspect="1"/>
          </p:cNvPicPr>
          <p:nvPr>
            <p:ph type="pic" sz="quarter" idx="21"/>
          </p:nvPr>
        </p:nvPicPr>
        <p:blipFill rotWithShape="1">
          <a:blip r:embed="rId4" cstate="print">
            <a:extLst>
              <a:ext uri="{28A0092B-C50C-407E-A947-70E740481C1C}">
                <a14:useLocalDpi xmlns:a14="http://schemas.microsoft.com/office/drawing/2010/main" val="0"/>
              </a:ext>
            </a:extLst>
          </a:blip>
          <a:srcRect l="-5293" r="-5611" b="-4115"/>
          <a:stretch/>
        </p:blipFill>
        <p:spPr>
          <a:xfrm>
            <a:off x="6418761" y="1640113"/>
            <a:ext cx="4672089" cy="3784912"/>
          </a:xfrm>
          <a:prstGeom prst="rect">
            <a:avLst/>
          </a:prstGeom>
          <a:ln>
            <a:noFill/>
          </a:ln>
          <a:effectLst>
            <a:outerShdw blurRad="190500" algn="tl" rotWithShape="0">
              <a:srgbClr val="000000">
                <a:alpha val="70000"/>
              </a:srgbClr>
            </a:outerShdw>
          </a:effectLst>
        </p:spPr>
      </p:pic>
      <p:sp>
        <p:nvSpPr>
          <p:cNvPr id="13" name="Text Placeholder 12">
            <a:extLst>
              <a:ext uri="{FF2B5EF4-FFF2-40B4-BE49-F238E27FC236}">
                <a16:creationId xmlns:a16="http://schemas.microsoft.com/office/drawing/2014/main" id="{0704B9DA-C83D-4F99-75C2-990BDDE6B088}"/>
              </a:ext>
            </a:extLst>
          </p:cNvPr>
          <p:cNvSpPr>
            <a:spLocks noGrp="1"/>
          </p:cNvSpPr>
          <p:nvPr>
            <p:ph type="body" sz="quarter" idx="17"/>
          </p:nvPr>
        </p:nvSpPr>
        <p:spPr>
          <a:xfrm>
            <a:off x="6418761" y="5587082"/>
            <a:ext cx="4436808" cy="723900"/>
          </a:xfrm>
        </p:spPr>
        <p:txBody>
          <a:bodyPr>
            <a:normAutofit/>
          </a:bodyPr>
          <a:lstStyle/>
          <a:p>
            <a:r>
              <a:rPr lang="en-US" sz="3600" dirty="0"/>
              <a:t>Fire Behavior Triangle</a:t>
            </a:r>
          </a:p>
        </p:txBody>
      </p:sp>
      <p:sp>
        <p:nvSpPr>
          <p:cNvPr id="5" name="Slide Number Placeholder 4">
            <a:extLst>
              <a:ext uri="{FF2B5EF4-FFF2-40B4-BE49-F238E27FC236}">
                <a16:creationId xmlns:a16="http://schemas.microsoft.com/office/drawing/2014/main" id="{2E04246F-8342-EE50-0143-107E7A655F0B}"/>
              </a:ext>
            </a:extLst>
          </p:cNvPr>
          <p:cNvSpPr>
            <a:spLocks noGrp="1"/>
          </p:cNvSpPr>
          <p:nvPr>
            <p:ph type="sldNum" sz="quarter" idx="12"/>
          </p:nvPr>
        </p:nvSpPr>
        <p:spPr/>
        <p:txBody>
          <a:bodyPr/>
          <a:lstStyle/>
          <a:p>
            <a:fld id="{48F63A3B-78C7-47BE-AE5E-E10140E04643}" type="slidenum">
              <a:rPr lang="en-US" smtClean="0"/>
              <a:t>6</a:t>
            </a:fld>
            <a:endParaRPr lang="en-US" dirty="0"/>
          </a:p>
        </p:txBody>
      </p:sp>
    </p:spTree>
    <p:extLst>
      <p:ext uri="{BB962C8B-B14F-4D97-AF65-F5344CB8AC3E}">
        <p14:creationId xmlns:p14="http://schemas.microsoft.com/office/powerpoint/2010/main" val="395670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18B818A-2B94-1A5C-DCE9-57EA72211852}"/>
              </a:ext>
            </a:extLst>
          </p:cNvPr>
          <p:cNvSpPr>
            <a:spLocks noGrp="1"/>
          </p:cNvSpPr>
          <p:nvPr>
            <p:ph type="title"/>
          </p:nvPr>
        </p:nvSpPr>
        <p:spPr/>
        <p:txBody>
          <a:bodyPr/>
          <a:lstStyle/>
          <a:p>
            <a:r>
              <a:rPr lang="en-US" dirty="0"/>
              <a:t>Fire Spreads from the bottom up</a:t>
            </a:r>
          </a:p>
        </p:txBody>
      </p:sp>
      <p:pic>
        <p:nvPicPr>
          <p:cNvPr id="15" name="Content Placeholder 14" descr="picture showing fires moving from surface to ladder fuels, to the crown of a forest. ">
            <a:extLst>
              <a:ext uri="{FF2B5EF4-FFF2-40B4-BE49-F238E27FC236}">
                <a16:creationId xmlns:a16="http://schemas.microsoft.com/office/drawing/2014/main" id="{EFA8878C-577A-AB30-3FD4-E7F1333F1B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585" y="1095117"/>
            <a:ext cx="10162029" cy="5762883"/>
          </a:xfrm>
        </p:spPr>
      </p:pic>
      <p:sp>
        <p:nvSpPr>
          <p:cNvPr id="9" name="Slide Number Placeholder 8">
            <a:extLst>
              <a:ext uri="{FF2B5EF4-FFF2-40B4-BE49-F238E27FC236}">
                <a16:creationId xmlns:a16="http://schemas.microsoft.com/office/drawing/2014/main" id="{845F3417-54A4-32D5-E199-ED1252204702}"/>
              </a:ext>
            </a:extLst>
          </p:cNvPr>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3336328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B210-567E-BC77-DF6B-5F716A99D21E}"/>
              </a:ext>
            </a:extLst>
          </p:cNvPr>
          <p:cNvSpPr>
            <a:spLocks noGrp="1"/>
          </p:cNvSpPr>
          <p:nvPr>
            <p:ph type="title"/>
          </p:nvPr>
        </p:nvSpPr>
        <p:spPr/>
        <p:txBody>
          <a:bodyPr/>
          <a:lstStyle/>
          <a:p>
            <a:r>
              <a:rPr lang="en-US" dirty="0"/>
              <a:t>Research on Wildfire Ignitions</a:t>
            </a:r>
          </a:p>
        </p:txBody>
      </p:sp>
      <p:sp>
        <p:nvSpPr>
          <p:cNvPr id="3" name="Content Placeholder 2">
            <a:extLst>
              <a:ext uri="{FF2B5EF4-FFF2-40B4-BE49-F238E27FC236}">
                <a16:creationId xmlns:a16="http://schemas.microsoft.com/office/drawing/2014/main" id="{323F44AF-8241-A036-0CED-9268E54AE924}"/>
              </a:ext>
            </a:extLst>
          </p:cNvPr>
          <p:cNvSpPr>
            <a:spLocks noGrp="1"/>
          </p:cNvSpPr>
          <p:nvPr>
            <p:ph sz="half" idx="1"/>
          </p:nvPr>
        </p:nvSpPr>
        <p:spPr>
          <a:xfrm>
            <a:off x="527957" y="1774010"/>
            <a:ext cx="10515599" cy="4582339"/>
          </a:xfrm>
        </p:spPr>
        <p:txBody>
          <a:bodyPr>
            <a:normAutofit/>
          </a:bodyPr>
          <a:lstStyle/>
          <a:p>
            <a:pPr marL="0" indent="0">
              <a:buNone/>
            </a:pPr>
            <a:r>
              <a:rPr lang="en-US" dirty="0"/>
              <a:t>Experiments, models, and post-fire studies have shown homes ignite due to the condition of the home, and everything around it, up to 200’ from the foundation</a:t>
            </a:r>
          </a:p>
          <a:p>
            <a:pPr marL="0" indent="0">
              <a:buNone/>
            </a:pPr>
            <a:r>
              <a:rPr lang="en-US" dirty="0"/>
              <a:t>The top 3 potential ignition sources</a:t>
            </a:r>
          </a:p>
          <a:p>
            <a:r>
              <a:rPr lang="en-US" dirty="0"/>
              <a:t>Ember attacks (AKA Firebrands)</a:t>
            </a:r>
          </a:p>
          <a:p>
            <a:r>
              <a:rPr lang="en-US" dirty="0"/>
              <a:t>Surface Fires</a:t>
            </a:r>
          </a:p>
          <a:p>
            <a:r>
              <a:rPr lang="en-US" dirty="0"/>
              <a:t>Crown Fires</a:t>
            </a:r>
          </a:p>
        </p:txBody>
      </p:sp>
      <p:pic>
        <p:nvPicPr>
          <p:cNvPr id="7" name="Content Placeholder 6" descr="Log cabin at nighttime consumed by flames.">
            <a:extLst>
              <a:ext uri="{FF2B5EF4-FFF2-40B4-BE49-F238E27FC236}">
                <a16:creationId xmlns:a16="http://schemas.microsoft.com/office/drawing/2014/main" id="{83C0DB2F-999B-8BB6-E550-567EBED8EC8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59965" y="2753632"/>
            <a:ext cx="5404078" cy="3602718"/>
          </a:xfrm>
        </p:spPr>
      </p:pic>
      <p:sp>
        <p:nvSpPr>
          <p:cNvPr id="4" name="Slide Number Placeholder 3">
            <a:extLst>
              <a:ext uri="{FF2B5EF4-FFF2-40B4-BE49-F238E27FC236}">
                <a16:creationId xmlns:a16="http://schemas.microsoft.com/office/drawing/2014/main" id="{C8DC6B7F-986D-5294-C3CA-C0563050D36E}"/>
              </a:ext>
            </a:extLst>
          </p:cNvPr>
          <p:cNvSpPr>
            <a:spLocks noGrp="1"/>
          </p:cNvSpPr>
          <p:nvPr>
            <p:ph type="sldNum" sz="quarter" idx="12"/>
          </p:nvPr>
        </p:nvSpPr>
        <p:spPr/>
        <p:txBody>
          <a:bodyPr/>
          <a:lstStyle/>
          <a:p>
            <a:fld id="{48F63A3B-78C7-47BE-AE5E-E10140E04643}" type="slidenum">
              <a:rPr lang="en-US" smtClean="0"/>
              <a:t>8</a:t>
            </a:fld>
            <a:endParaRPr lang="en-US" dirty="0"/>
          </a:p>
        </p:txBody>
      </p:sp>
    </p:spTree>
    <p:extLst>
      <p:ext uri="{BB962C8B-B14F-4D97-AF65-F5344CB8AC3E}">
        <p14:creationId xmlns:p14="http://schemas.microsoft.com/office/powerpoint/2010/main" val="3395715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50D5-EA49-0111-6AF2-AB66C33A91AD}"/>
              </a:ext>
            </a:extLst>
          </p:cNvPr>
          <p:cNvSpPr>
            <a:spLocks noGrp="1"/>
          </p:cNvSpPr>
          <p:nvPr>
            <p:ph type="title"/>
          </p:nvPr>
        </p:nvSpPr>
        <p:spPr/>
        <p:txBody>
          <a:bodyPr/>
          <a:lstStyle/>
          <a:p>
            <a:r>
              <a:rPr lang="en-US" dirty="0"/>
              <a:t>Wildfire Risk</a:t>
            </a:r>
          </a:p>
        </p:txBody>
      </p:sp>
      <p:pic>
        <p:nvPicPr>
          <p:cNvPr id="7" name="Content Placeholder 6" descr="Risk is hazard x vulnerability. this includes likelihood, intensity, exposure, and susceptibility. ">
            <a:extLst>
              <a:ext uri="{FF2B5EF4-FFF2-40B4-BE49-F238E27FC236}">
                <a16:creationId xmlns:a16="http://schemas.microsoft.com/office/drawing/2014/main" id="{79ACA284-01F5-DC08-2C13-6243045A76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776" y="1443584"/>
            <a:ext cx="11848447" cy="4685204"/>
          </a:xfrm>
        </p:spPr>
      </p:pic>
      <p:sp>
        <p:nvSpPr>
          <p:cNvPr id="5" name="Slide Number Placeholder 4">
            <a:extLst>
              <a:ext uri="{FF2B5EF4-FFF2-40B4-BE49-F238E27FC236}">
                <a16:creationId xmlns:a16="http://schemas.microsoft.com/office/drawing/2014/main" id="{7B00D54A-E862-2732-B45D-F3C4873B5771}"/>
              </a:ext>
            </a:extLst>
          </p:cNvPr>
          <p:cNvSpPr>
            <a:spLocks noGrp="1"/>
          </p:cNvSpPr>
          <p:nvPr>
            <p:ph type="sldNum" sz="quarter" idx="12"/>
          </p:nvPr>
        </p:nvSpPr>
        <p:spPr/>
        <p:txBody>
          <a:bodyPr/>
          <a:lstStyle/>
          <a:p>
            <a:fld id="{48F63A3B-78C7-47BE-AE5E-E10140E04643}" type="slidenum">
              <a:rPr lang="en-US" smtClean="0"/>
              <a:t>9</a:t>
            </a:fld>
            <a:endParaRPr lang="en-US" dirty="0"/>
          </a:p>
        </p:txBody>
      </p:sp>
    </p:spTree>
    <p:extLst>
      <p:ext uri="{BB962C8B-B14F-4D97-AF65-F5344CB8AC3E}">
        <p14:creationId xmlns:p14="http://schemas.microsoft.com/office/powerpoint/2010/main" val="155518525"/>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3E279FB-801A-4154-A8D1-4023C574105C}" vid="{F2B862EF-D89D-4856-97F4-47BA80E78E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43A0F0779E7B4FBD7EA60D094E8847" ma:contentTypeVersion="16" ma:contentTypeDescription="Create a new document." ma:contentTypeScope="" ma:versionID="d7a3edcded8a5dc402b97c194cf63092">
  <xsd:schema xmlns:xsd="http://www.w3.org/2001/XMLSchema" xmlns:xs="http://www.w3.org/2001/XMLSchema" xmlns:p="http://schemas.microsoft.com/office/2006/metadata/properties" xmlns:ns2="dfaba85e-b469-45bd-9789-33a1068ce20c" xmlns:ns3="545e5d77-2d9b-4372-a06d-4a612e40de8f" targetNamespace="http://schemas.microsoft.com/office/2006/metadata/properties" ma:root="true" ma:fieldsID="a848c04194b6d9c61a5a05d29c7ea842" ns2:_="" ns3:_="">
    <xsd:import namespace="dfaba85e-b469-45bd-9789-33a1068ce20c"/>
    <xsd:import namespace="545e5d77-2d9b-4372-a06d-4a612e40de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aba85e-b469-45bd-9789-33a1068ce2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5e5d77-2d9b-4372-a06d-4a612e40de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5a70405f-e7c8-4a08-bd91-c909d32485b1}" ma:internalName="TaxCatchAll" ma:showField="CatchAllData" ma:web="545e5d77-2d9b-4372-a06d-4a612e40de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aba85e-b469-45bd-9789-33a1068ce20c">
      <Terms xmlns="http://schemas.microsoft.com/office/infopath/2007/PartnerControls"/>
    </lcf76f155ced4ddcb4097134ff3c332f>
    <TaxCatchAll xmlns="545e5d77-2d9b-4372-a06d-4a612e40de8f" xsi:nil="true"/>
  </documentManagement>
</p:properties>
</file>

<file path=customXml/itemProps1.xml><?xml version="1.0" encoding="utf-8"?>
<ds:datastoreItem xmlns:ds="http://schemas.openxmlformats.org/officeDocument/2006/customXml" ds:itemID="{56AD5307-1188-4AE9-81E3-DC41220B86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aba85e-b469-45bd-9789-33a1068ce20c"/>
    <ds:schemaRef ds:uri="545e5d77-2d9b-4372-a06d-4a612e40de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9678B604-9059-4F1C-B8E2-C96A71A964D2}">
  <ds:schemaRefs>
    <ds:schemaRef ds:uri="http://schemas.openxmlformats.org/package/2006/metadata/core-properties"/>
    <ds:schemaRef ds:uri="545e5d77-2d9b-4372-a06d-4a612e40de8f"/>
    <ds:schemaRef ds:uri="http://purl.org/dc/elements/1.1/"/>
    <ds:schemaRef ds:uri="dfaba85e-b469-45bd-9789-33a1068ce20c"/>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http://purl.org/dc/terms/"/>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MNDNR</Template>
  <TotalTime>423</TotalTime>
  <Words>1638</Words>
  <Application>Microsoft Office PowerPoint</Application>
  <PresentationFormat>Widescreen</PresentationFormat>
  <Paragraphs>178</Paragraphs>
  <Slides>19</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Minnesota</vt:lpstr>
      <vt:lpstr>Firewise in Your Community</vt:lpstr>
      <vt:lpstr>Agenda</vt:lpstr>
      <vt:lpstr>Wildland Fire Is…</vt:lpstr>
      <vt:lpstr>Fire Plays an Essential Role in the Ecosystem</vt:lpstr>
      <vt:lpstr>Impact from Climate Change</vt:lpstr>
      <vt:lpstr>Fire Triangles</vt:lpstr>
      <vt:lpstr>Fire Spreads from the bottom up</vt:lpstr>
      <vt:lpstr>Research on Wildfire Ignitions</vt:lpstr>
      <vt:lpstr>Wildfire Risk</vt:lpstr>
      <vt:lpstr>DNR Reported Wildfires</vt:lpstr>
      <vt:lpstr>How it starts</vt:lpstr>
      <vt:lpstr>What is Firewise?</vt:lpstr>
      <vt:lpstr>Understand your Home Ignition Zones</vt:lpstr>
      <vt:lpstr>Steps to becoming Firewise</vt:lpstr>
      <vt:lpstr>1. Home assessment</vt:lpstr>
      <vt:lpstr>2. Practice Mitigation</vt:lpstr>
      <vt:lpstr>Decide what you can do</vt:lpstr>
      <vt:lpstr>3. Community Involvement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Firewise in Your Community</dc:title>
  <dc:subject/>
  <dc:creator>Harrison, Karen (DNR)</dc:creator>
  <cp:keywords/>
  <dc:description/>
  <cp:lastModifiedBy>Harrison, Karen (DNR)</cp:lastModifiedBy>
  <cp:revision>2</cp:revision>
  <cp:lastPrinted>2017-03-14T16:27:36Z</cp:lastPrinted>
  <dcterms:created xsi:type="dcterms:W3CDTF">2024-01-08T17:24:57Z</dcterms:created>
  <dcterms:modified xsi:type="dcterms:W3CDTF">2024-03-18T20:18:32Z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2.0</vt:lpwstr>
  </property>
  <property fmtid="{D5CDD505-2E9C-101B-9397-08002B2CF9AE}" pid="3" name="ContentTypeId">
    <vt:lpwstr>0x0101000943A0F0779E7B4FBD7EA60D094E8847</vt:lpwstr>
  </property>
  <property fmtid="{D5CDD505-2E9C-101B-9397-08002B2CF9AE}" pid="4" name="MediaServiceImageTags">
    <vt:lpwstr/>
  </property>
</Properties>
</file>