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8"/>
  </p:notesMasterIdLst>
  <p:handoutMasterIdLst>
    <p:handoutMasterId r:id="rId29"/>
  </p:handoutMasterIdLst>
  <p:sldIdLst>
    <p:sldId id="275" r:id="rId5"/>
    <p:sldId id="312" r:id="rId6"/>
    <p:sldId id="270" r:id="rId7"/>
    <p:sldId id="289" r:id="rId8"/>
    <p:sldId id="266" r:id="rId9"/>
    <p:sldId id="290" r:id="rId10"/>
    <p:sldId id="293" r:id="rId11"/>
    <p:sldId id="277" r:id="rId12"/>
    <p:sldId id="297" r:id="rId13"/>
    <p:sldId id="301" r:id="rId14"/>
    <p:sldId id="313" r:id="rId15"/>
    <p:sldId id="314" r:id="rId16"/>
    <p:sldId id="300" r:id="rId17"/>
    <p:sldId id="305" r:id="rId18"/>
    <p:sldId id="306" r:id="rId19"/>
    <p:sldId id="303" r:id="rId20"/>
    <p:sldId id="304" r:id="rId21"/>
    <p:sldId id="288" r:id="rId22"/>
    <p:sldId id="315" r:id="rId23"/>
    <p:sldId id="316" r:id="rId24"/>
    <p:sldId id="287" r:id="rId25"/>
    <p:sldId id="317" r:id="rId26"/>
    <p:sldId id="268"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F2B"/>
    <a:srgbClr val="78BE21"/>
    <a:srgbClr val="5D295F"/>
    <a:srgbClr val="008EAA"/>
    <a:srgbClr val="0D5257"/>
    <a:srgbClr val="003865"/>
    <a:srgbClr val="000000"/>
    <a:srgbClr val="0D0D0D"/>
    <a:srgbClr val="E8E8E8"/>
    <a:srgbClr val="B20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6" autoAdjust="0"/>
    <p:restoredTop sz="93980" autoAdjust="0"/>
  </p:normalViewPr>
  <p:slideViewPr>
    <p:cSldViewPr snapToGrid="0">
      <p:cViewPr varScale="1">
        <p:scale>
          <a:sx n="82" d="100"/>
          <a:sy n="82" d="100"/>
        </p:scale>
        <p:origin x="38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EAE4B-C4D6-41A9-8393-32E6D34018A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78C782E-1B3A-4203-B9D4-481A87F2153B}">
      <dgm:prSet phldrT="[Text]" custT="1"/>
      <dgm:spPr/>
      <dgm:t>
        <a:bodyPr/>
        <a:lstStyle/>
        <a:p>
          <a:r>
            <a:rPr lang="en-US" sz="1600" dirty="0" smtClean="0"/>
            <a:t>Phase I </a:t>
          </a:r>
        </a:p>
        <a:p>
          <a:r>
            <a:rPr lang="en-US" sz="1600" dirty="0" smtClean="0"/>
            <a:t>(Meetings 1-2)</a:t>
          </a:r>
          <a:endParaRPr lang="en-US" sz="1600" dirty="0"/>
        </a:p>
      </dgm:t>
    </dgm:pt>
    <dgm:pt modelId="{5CA294CC-EF99-4F9A-B7B3-B68A95825BA8}" type="parTrans" cxnId="{BB1483FD-BD14-4BCE-B696-D7B95ED28EAE}">
      <dgm:prSet/>
      <dgm:spPr/>
      <dgm:t>
        <a:bodyPr/>
        <a:lstStyle/>
        <a:p>
          <a:endParaRPr lang="en-US"/>
        </a:p>
      </dgm:t>
    </dgm:pt>
    <dgm:pt modelId="{6A34CC09-CD83-4ACF-B0CE-4CABAE4686A9}" type="sibTrans" cxnId="{BB1483FD-BD14-4BCE-B696-D7B95ED28EAE}">
      <dgm:prSet/>
      <dgm:spPr/>
      <dgm:t>
        <a:bodyPr/>
        <a:lstStyle/>
        <a:p>
          <a:endParaRPr lang="en-US"/>
        </a:p>
      </dgm:t>
    </dgm:pt>
    <dgm:pt modelId="{EF2C562A-EF4C-4345-9337-23D941CACEEA}">
      <dgm:prSet phldrT="[Text]"/>
      <dgm:spPr/>
      <dgm:t>
        <a:bodyPr/>
        <a:lstStyle/>
        <a:p>
          <a:r>
            <a:rPr lang="en-US" dirty="0" smtClean="0"/>
            <a:t>Introductions</a:t>
          </a:r>
          <a:endParaRPr lang="en-US" dirty="0"/>
        </a:p>
      </dgm:t>
    </dgm:pt>
    <dgm:pt modelId="{CBE4DA27-1BBD-4FFC-8458-DD38F48A8AE6}" type="parTrans" cxnId="{71B89E60-809C-4313-BBDD-0C72F7AFC564}">
      <dgm:prSet/>
      <dgm:spPr/>
      <dgm:t>
        <a:bodyPr/>
        <a:lstStyle/>
        <a:p>
          <a:endParaRPr lang="en-US"/>
        </a:p>
      </dgm:t>
    </dgm:pt>
    <dgm:pt modelId="{41F8E99A-B7FE-4EEB-9FC1-1DC97D5792E9}" type="sibTrans" cxnId="{71B89E60-809C-4313-BBDD-0C72F7AFC564}">
      <dgm:prSet/>
      <dgm:spPr/>
      <dgm:t>
        <a:bodyPr/>
        <a:lstStyle/>
        <a:p>
          <a:endParaRPr lang="en-US"/>
        </a:p>
      </dgm:t>
    </dgm:pt>
    <dgm:pt modelId="{927618F3-00E3-41DC-9E14-3C5B2A5C35B5}">
      <dgm:prSet phldrT="[Text]"/>
      <dgm:spPr/>
      <dgm:t>
        <a:bodyPr/>
        <a:lstStyle/>
        <a:p>
          <a:r>
            <a:rPr lang="en-US" dirty="0" smtClean="0"/>
            <a:t>Define focus areas</a:t>
          </a:r>
          <a:endParaRPr lang="en-US" dirty="0"/>
        </a:p>
      </dgm:t>
    </dgm:pt>
    <dgm:pt modelId="{B1BC84B0-BCB5-44C5-8550-0E550D039ED7}" type="parTrans" cxnId="{D6BAC8CE-B171-42D2-A741-4BB55695401E}">
      <dgm:prSet/>
      <dgm:spPr/>
      <dgm:t>
        <a:bodyPr/>
        <a:lstStyle/>
        <a:p>
          <a:endParaRPr lang="en-US"/>
        </a:p>
      </dgm:t>
    </dgm:pt>
    <dgm:pt modelId="{0CACE2A4-A7E7-4262-8AA4-73A0F4FE0A9E}" type="sibTrans" cxnId="{D6BAC8CE-B171-42D2-A741-4BB55695401E}">
      <dgm:prSet/>
      <dgm:spPr/>
      <dgm:t>
        <a:bodyPr/>
        <a:lstStyle/>
        <a:p>
          <a:endParaRPr lang="en-US"/>
        </a:p>
      </dgm:t>
    </dgm:pt>
    <dgm:pt modelId="{84721EB4-6FAE-436E-AFC2-3A8472DE484A}">
      <dgm:prSet phldrT="[Text]" custT="1"/>
      <dgm:spPr/>
      <dgm:t>
        <a:bodyPr/>
        <a:lstStyle/>
        <a:p>
          <a:r>
            <a:rPr lang="en-US" sz="1600" dirty="0" smtClean="0"/>
            <a:t>Phase II</a:t>
          </a:r>
        </a:p>
        <a:p>
          <a:r>
            <a:rPr lang="en-US" sz="1600" dirty="0" smtClean="0"/>
            <a:t>(Meetings 3-5)</a:t>
          </a:r>
          <a:endParaRPr lang="en-US" sz="1600" dirty="0"/>
        </a:p>
      </dgm:t>
    </dgm:pt>
    <dgm:pt modelId="{166A0678-984E-4302-BBB5-D5FED402D457}" type="parTrans" cxnId="{6DDAF2FC-E950-4B27-A691-CB6358C46656}">
      <dgm:prSet/>
      <dgm:spPr/>
      <dgm:t>
        <a:bodyPr/>
        <a:lstStyle/>
        <a:p>
          <a:endParaRPr lang="en-US"/>
        </a:p>
      </dgm:t>
    </dgm:pt>
    <dgm:pt modelId="{0EBF4965-0743-4116-89CC-F358E2F665C1}" type="sibTrans" cxnId="{6DDAF2FC-E950-4B27-A691-CB6358C46656}">
      <dgm:prSet/>
      <dgm:spPr/>
      <dgm:t>
        <a:bodyPr/>
        <a:lstStyle/>
        <a:p>
          <a:endParaRPr lang="en-US"/>
        </a:p>
      </dgm:t>
    </dgm:pt>
    <dgm:pt modelId="{1FD057B2-BFC4-4810-A617-F5300A39D932}">
      <dgm:prSet phldrT="[Text]"/>
      <dgm:spPr/>
      <dgm:t>
        <a:bodyPr/>
        <a:lstStyle/>
        <a:p>
          <a:r>
            <a:rPr lang="en-US" dirty="0" smtClean="0"/>
            <a:t>Workgroup formation</a:t>
          </a:r>
          <a:endParaRPr lang="en-US" dirty="0"/>
        </a:p>
      </dgm:t>
    </dgm:pt>
    <dgm:pt modelId="{21297595-B509-4614-94DF-A5308FB5CC9D}" type="parTrans" cxnId="{06F69A78-3102-4C16-B1D4-A86C9C81592C}">
      <dgm:prSet/>
      <dgm:spPr/>
      <dgm:t>
        <a:bodyPr/>
        <a:lstStyle/>
        <a:p>
          <a:endParaRPr lang="en-US"/>
        </a:p>
      </dgm:t>
    </dgm:pt>
    <dgm:pt modelId="{74D6B262-A302-4B4D-93F7-DAD3F83B9EA5}" type="sibTrans" cxnId="{06F69A78-3102-4C16-B1D4-A86C9C81592C}">
      <dgm:prSet/>
      <dgm:spPr/>
      <dgm:t>
        <a:bodyPr/>
        <a:lstStyle/>
        <a:p>
          <a:endParaRPr lang="en-US"/>
        </a:p>
      </dgm:t>
    </dgm:pt>
    <dgm:pt modelId="{4A0D41DE-DE09-436F-8C9E-BFE4797CB0F7}">
      <dgm:prSet phldrT="[Text]"/>
      <dgm:spPr/>
      <dgm:t>
        <a:bodyPr/>
        <a:lstStyle/>
        <a:p>
          <a:r>
            <a:rPr lang="en-US" dirty="0" smtClean="0"/>
            <a:t>Strength, Weaknesses, Opportunities, and Threats/Challenges (SWOT/C) in Minnesota </a:t>
          </a:r>
          <a:endParaRPr lang="en-US" dirty="0"/>
        </a:p>
      </dgm:t>
    </dgm:pt>
    <dgm:pt modelId="{C3084AAB-BB6E-4908-A681-2437B6350B1A}" type="parTrans" cxnId="{55CA1728-8F94-4827-ABCD-41B623181469}">
      <dgm:prSet/>
      <dgm:spPr/>
      <dgm:t>
        <a:bodyPr/>
        <a:lstStyle/>
        <a:p>
          <a:endParaRPr lang="en-US"/>
        </a:p>
      </dgm:t>
    </dgm:pt>
    <dgm:pt modelId="{DC69CC76-735A-41C0-B155-6D9DE32F2F38}" type="sibTrans" cxnId="{55CA1728-8F94-4827-ABCD-41B623181469}">
      <dgm:prSet/>
      <dgm:spPr/>
      <dgm:t>
        <a:bodyPr/>
        <a:lstStyle/>
        <a:p>
          <a:endParaRPr lang="en-US"/>
        </a:p>
      </dgm:t>
    </dgm:pt>
    <dgm:pt modelId="{6539E36B-5948-46D7-9CBC-B03DCF4C8961}">
      <dgm:prSet phldrT="[Text]" custT="1"/>
      <dgm:spPr/>
      <dgm:t>
        <a:bodyPr/>
        <a:lstStyle/>
        <a:p>
          <a:r>
            <a:rPr lang="en-US" sz="1600" dirty="0" smtClean="0"/>
            <a:t>Phase III</a:t>
          </a:r>
        </a:p>
        <a:p>
          <a:r>
            <a:rPr lang="en-US" sz="1600" dirty="0" smtClean="0"/>
            <a:t>(Meetings 5-6)</a:t>
          </a:r>
          <a:endParaRPr lang="en-US" sz="1600" dirty="0"/>
        </a:p>
      </dgm:t>
    </dgm:pt>
    <dgm:pt modelId="{525D901D-1EBD-4209-AF84-5F386106965A}" type="parTrans" cxnId="{42CFFAE3-36A7-4BE6-9AD5-8923EF70AC7D}">
      <dgm:prSet/>
      <dgm:spPr/>
      <dgm:t>
        <a:bodyPr/>
        <a:lstStyle/>
        <a:p>
          <a:endParaRPr lang="en-US"/>
        </a:p>
      </dgm:t>
    </dgm:pt>
    <dgm:pt modelId="{7F05D030-AD51-435D-88D0-9B78CE7B7073}" type="sibTrans" cxnId="{42CFFAE3-36A7-4BE6-9AD5-8923EF70AC7D}">
      <dgm:prSet/>
      <dgm:spPr/>
      <dgm:t>
        <a:bodyPr/>
        <a:lstStyle/>
        <a:p>
          <a:endParaRPr lang="en-US"/>
        </a:p>
      </dgm:t>
    </dgm:pt>
    <dgm:pt modelId="{79282245-1A55-4E35-8B8B-EE96B774350A}">
      <dgm:prSet phldrT="[Text]"/>
      <dgm:spPr/>
      <dgm:t>
        <a:bodyPr/>
        <a:lstStyle/>
        <a:p>
          <a:r>
            <a:rPr lang="en-US" dirty="0" smtClean="0"/>
            <a:t>How are other states accomplishing this work?</a:t>
          </a:r>
          <a:endParaRPr lang="en-US" dirty="0"/>
        </a:p>
      </dgm:t>
    </dgm:pt>
    <dgm:pt modelId="{381D0261-095A-4B93-87D6-831D2758E92B}" type="parTrans" cxnId="{5065CFAA-C9AE-47D5-978C-FAC9B99AAFD7}">
      <dgm:prSet/>
      <dgm:spPr/>
      <dgm:t>
        <a:bodyPr/>
        <a:lstStyle/>
        <a:p>
          <a:endParaRPr lang="en-US"/>
        </a:p>
      </dgm:t>
    </dgm:pt>
    <dgm:pt modelId="{96812348-A85E-48ED-81C8-14ADAF7E93F0}" type="sibTrans" cxnId="{5065CFAA-C9AE-47D5-978C-FAC9B99AAFD7}">
      <dgm:prSet/>
      <dgm:spPr/>
      <dgm:t>
        <a:bodyPr/>
        <a:lstStyle/>
        <a:p>
          <a:endParaRPr lang="en-US"/>
        </a:p>
      </dgm:t>
    </dgm:pt>
    <dgm:pt modelId="{C2E471B3-B43F-4C39-BAFB-C5CB81121CA3}">
      <dgm:prSet phldrT="[Text]"/>
      <dgm:spPr/>
      <dgm:t>
        <a:bodyPr/>
        <a:lstStyle/>
        <a:p>
          <a:r>
            <a:rPr lang="en-US" dirty="0" smtClean="0"/>
            <a:t>What would work best for Minnesota?</a:t>
          </a:r>
          <a:endParaRPr lang="en-US" dirty="0"/>
        </a:p>
      </dgm:t>
    </dgm:pt>
    <dgm:pt modelId="{636ED45A-0763-4A63-B5A9-DBB64886317E}" type="parTrans" cxnId="{3C55D9D7-B588-46B6-BDE2-C53BFFA1A22C}">
      <dgm:prSet/>
      <dgm:spPr/>
      <dgm:t>
        <a:bodyPr/>
        <a:lstStyle/>
        <a:p>
          <a:endParaRPr lang="en-US"/>
        </a:p>
      </dgm:t>
    </dgm:pt>
    <dgm:pt modelId="{62D80D96-8C67-4D1E-9926-44C477695712}" type="sibTrans" cxnId="{3C55D9D7-B588-46B6-BDE2-C53BFFA1A22C}">
      <dgm:prSet/>
      <dgm:spPr/>
      <dgm:t>
        <a:bodyPr/>
        <a:lstStyle/>
        <a:p>
          <a:endParaRPr lang="en-US"/>
        </a:p>
      </dgm:t>
    </dgm:pt>
    <dgm:pt modelId="{E224D3CA-8CC2-4964-A286-AD698E912819}">
      <dgm:prSet phldrT="[Text]"/>
      <dgm:spPr/>
      <dgm:t>
        <a:bodyPr/>
        <a:lstStyle/>
        <a:p>
          <a:r>
            <a:rPr lang="en-US" dirty="0" smtClean="0"/>
            <a:t>Background</a:t>
          </a:r>
          <a:endParaRPr lang="en-US" dirty="0"/>
        </a:p>
      </dgm:t>
    </dgm:pt>
    <dgm:pt modelId="{09822E54-60C2-4BF4-AE59-C7B5A8BD8C8B}" type="parTrans" cxnId="{180376B9-0A36-4CD4-A5A2-68B8F0EE118F}">
      <dgm:prSet/>
      <dgm:spPr/>
      <dgm:t>
        <a:bodyPr/>
        <a:lstStyle/>
        <a:p>
          <a:endParaRPr lang="en-US"/>
        </a:p>
      </dgm:t>
    </dgm:pt>
    <dgm:pt modelId="{037A7EC4-507A-458E-853E-4DD2384BDFB7}" type="sibTrans" cxnId="{180376B9-0A36-4CD4-A5A2-68B8F0EE118F}">
      <dgm:prSet/>
      <dgm:spPr/>
      <dgm:t>
        <a:bodyPr/>
        <a:lstStyle/>
        <a:p>
          <a:endParaRPr lang="en-US"/>
        </a:p>
      </dgm:t>
    </dgm:pt>
    <dgm:pt modelId="{AAC19007-FE99-4876-9943-C270A1603D3C}">
      <dgm:prSet phldrT="[Text]" custT="1"/>
      <dgm:spPr/>
      <dgm:t>
        <a:bodyPr/>
        <a:lstStyle/>
        <a:p>
          <a:r>
            <a:rPr lang="en-US" sz="1600" dirty="0" smtClean="0"/>
            <a:t>Phase IV</a:t>
          </a:r>
        </a:p>
        <a:p>
          <a:r>
            <a:rPr lang="en-US" sz="1600" dirty="0" smtClean="0"/>
            <a:t>(Meetings 6-7)</a:t>
          </a:r>
          <a:endParaRPr lang="en-US" sz="1600" dirty="0"/>
        </a:p>
      </dgm:t>
    </dgm:pt>
    <dgm:pt modelId="{267E07D3-345C-424E-9DCC-DE0792660006}" type="parTrans" cxnId="{48D310EB-E196-4351-8A72-EC7EF251F895}">
      <dgm:prSet/>
      <dgm:spPr/>
      <dgm:t>
        <a:bodyPr/>
        <a:lstStyle/>
        <a:p>
          <a:endParaRPr lang="en-US"/>
        </a:p>
      </dgm:t>
    </dgm:pt>
    <dgm:pt modelId="{68F7FAD8-4EA5-4434-BF1A-736E580F128C}" type="sibTrans" cxnId="{48D310EB-E196-4351-8A72-EC7EF251F895}">
      <dgm:prSet/>
      <dgm:spPr/>
      <dgm:t>
        <a:bodyPr/>
        <a:lstStyle/>
        <a:p>
          <a:endParaRPr lang="en-US"/>
        </a:p>
      </dgm:t>
    </dgm:pt>
    <dgm:pt modelId="{FF797C84-812D-4299-8FBF-CCCDBFB23611}">
      <dgm:prSet phldrT="[Text]"/>
      <dgm:spPr/>
      <dgm:t>
        <a:bodyPr/>
        <a:lstStyle/>
        <a:p>
          <a:endParaRPr lang="en-US" dirty="0"/>
        </a:p>
      </dgm:t>
    </dgm:pt>
    <dgm:pt modelId="{2D11127C-2A45-4F7E-A906-080C56DDBDB1}" type="parTrans" cxnId="{59E8E7C9-1A61-4B37-A3A4-1AD46C878D5D}">
      <dgm:prSet/>
      <dgm:spPr/>
      <dgm:t>
        <a:bodyPr/>
        <a:lstStyle/>
        <a:p>
          <a:endParaRPr lang="en-US"/>
        </a:p>
      </dgm:t>
    </dgm:pt>
    <dgm:pt modelId="{A91E16D0-A2AD-40AA-B858-B42398862332}" type="sibTrans" cxnId="{59E8E7C9-1A61-4B37-A3A4-1AD46C878D5D}">
      <dgm:prSet/>
      <dgm:spPr/>
      <dgm:t>
        <a:bodyPr/>
        <a:lstStyle/>
        <a:p>
          <a:endParaRPr lang="en-US"/>
        </a:p>
      </dgm:t>
    </dgm:pt>
    <dgm:pt modelId="{44A91746-7B24-45D1-A3A4-48A5637CE8AB}">
      <dgm:prSet phldrT="[Text]"/>
      <dgm:spPr/>
      <dgm:t>
        <a:bodyPr/>
        <a:lstStyle/>
        <a:p>
          <a:r>
            <a:rPr lang="en-US" dirty="0" smtClean="0"/>
            <a:t>Finalize recommendations</a:t>
          </a:r>
          <a:endParaRPr lang="en-US" dirty="0"/>
        </a:p>
      </dgm:t>
    </dgm:pt>
    <dgm:pt modelId="{72B2E8C1-833F-4D83-8F19-C24FFF996EAF}" type="parTrans" cxnId="{9A27F89E-4311-4C76-9888-7421E115F799}">
      <dgm:prSet/>
      <dgm:spPr/>
      <dgm:t>
        <a:bodyPr/>
        <a:lstStyle/>
        <a:p>
          <a:endParaRPr lang="en-US"/>
        </a:p>
      </dgm:t>
    </dgm:pt>
    <dgm:pt modelId="{84A367B8-B754-416A-961A-13013EE0F47E}" type="sibTrans" cxnId="{9A27F89E-4311-4C76-9888-7421E115F799}">
      <dgm:prSet/>
      <dgm:spPr/>
      <dgm:t>
        <a:bodyPr/>
        <a:lstStyle/>
        <a:p>
          <a:endParaRPr lang="en-US"/>
        </a:p>
      </dgm:t>
    </dgm:pt>
    <dgm:pt modelId="{43C06628-2569-46B4-87F9-F579B8EC40DA}">
      <dgm:prSet phldrT="[Text]"/>
      <dgm:spPr/>
      <dgm:t>
        <a:bodyPr/>
        <a:lstStyle/>
        <a:p>
          <a:r>
            <a:rPr lang="en-US" dirty="0" smtClean="0"/>
            <a:t>Where are the gaps?</a:t>
          </a:r>
          <a:endParaRPr lang="en-US" dirty="0"/>
        </a:p>
      </dgm:t>
    </dgm:pt>
    <dgm:pt modelId="{3A3FDA1D-09A8-4B6D-8E4D-3504E7672DE1}" type="parTrans" cxnId="{5C348B65-B636-4E08-A92A-54C7AE6B7B7F}">
      <dgm:prSet/>
      <dgm:spPr/>
      <dgm:t>
        <a:bodyPr/>
        <a:lstStyle/>
        <a:p>
          <a:endParaRPr lang="en-US"/>
        </a:p>
      </dgm:t>
    </dgm:pt>
    <dgm:pt modelId="{1FAA4220-D8F0-486E-9CC0-951612E5D9B4}" type="sibTrans" cxnId="{5C348B65-B636-4E08-A92A-54C7AE6B7B7F}">
      <dgm:prSet/>
      <dgm:spPr/>
      <dgm:t>
        <a:bodyPr/>
        <a:lstStyle/>
        <a:p>
          <a:endParaRPr lang="en-US"/>
        </a:p>
      </dgm:t>
    </dgm:pt>
    <dgm:pt modelId="{D713E017-2E3C-4229-AF84-2E2AF4833E5B}" type="pres">
      <dgm:prSet presAssocID="{BF5EAE4B-C4D6-41A9-8393-32E6D34018AD}" presName="Name0" presStyleCnt="0">
        <dgm:presLayoutVars>
          <dgm:chMax val="11"/>
          <dgm:chPref val="11"/>
          <dgm:dir/>
          <dgm:resizeHandles/>
        </dgm:presLayoutVars>
      </dgm:prSet>
      <dgm:spPr/>
      <dgm:t>
        <a:bodyPr/>
        <a:lstStyle/>
        <a:p>
          <a:endParaRPr lang="en-US"/>
        </a:p>
      </dgm:t>
    </dgm:pt>
    <dgm:pt modelId="{1A675DCF-4202-4519-81D4-3BB4C52E39AD}" type="pres">
      <dgm:prSet presAssocID="{AAC19007-FE99-4876-9943-C270A1603D3C}" presName="Accent4" presStyleCnt="0"/>
      <dgm:spPr/>
    </dgm:pt>
    <dgm:pt modelId="{9A2C93C4-C498-4549-B0A8-7C0175211C3D}" type="pres">
      <dgm:prSet presAssocID="{AAC19007-FE99-4876-9943-C270A1603D3C}" presName="Accent" presStyleLbl="node1" presStyleIdx="0" presStyleCnt="4"/>
      <dgm:spPr>
        <a:solidFill>
          <a:srgbClr val="8D3F2B"/>
        </a:solidFill>
      </dgm:spPr>
    </dgm:pt>
    <dgm:pt modelId="{23E86444-E969-4FBC-A117-8A68DA30D246}" type="pres">
      <dgm:prSet presAssocID="{AAC19007-FE99-4876-9943-C270A1603D3C}" presName="ParentBackground4" presStyleCnt="0"/>
      <dgm:spPr/>
    </dgm:pt>
    <dgm:pt modelId="{2217930B-1595-465E-9540-2EFD7D573DA4}" type="pres">
      <dgm:prSet presAssocID="{AAC19007-FE99-4876-9943-C270A1603D3C}" presName="ParentBackground" presStyleLbl="fgAcc1" presStyleIdx="0" presStyleCnt="4"/>
      <dgm:spPr/>
      <dgm:t>
        <a:bodyPr/>
        <a:lstStyle/>
        <a:p>
          <a:endParaRPr lang="en-US"/>
        </a:p>
      </dgm:t>
    </dgm:pt>
    <dgm:pt modelId="{D90A816B-FC07-4589-8C1D-E2FA06B11E65}" type="pres">
      <dgm:prSet presAssocID="{AAC19007-FE99-4876-9943-C270A1603D3C}" presName="Child4" presStyleLbl="revTx" presStyleIdx="0" presStyleCnt="4">
        <dgm:presLayoutVars>
          <dgm:chMax val="0"/>
          <dgm:chPref val="0"/>
          <dgm:bulletEnabled val="1"/>
        </dgm:presLayoutVars>
      </dgm:prSet>
      <dgm:spPr/>
      <dgm:t>
        <a:bodyPr/>
        <a:lstStyle/>
        <a:p>
          <a:endParaRPr lang="en-US"/>
        </a:p>
      </dgm:t>
    </dgm:pt>
    <dgm:pt modelId="{47631E2F-FB58-4C0A-AEB2-689487892772}" type="pres">
      <dgm:prSet presAssocID="{AAC19007-FE99-4876-9943-C270A1603D3C}" presName="Parent4" presStyleLbl="revTx" presStyleIdx="0" presStyleCnt="4">
        <dgm:presLayoutVars>
          <dgm:chMax val="1"/>
          <dgm:chPref val="1"/>
          <dgm:bulletEnabled val="1"/>
        </dgm:presLayoutVars>
      </dgm:prSet>
      <dgm:spPr/>
      <dgm:t>
        <a:bodyPr/>
        <a:lstStyle/>
        <a:p>
          <a:endParaRPr lang="en-US"/>
        </a:p>
      </dgm:t>
    </dgm:pt>
    <dgm:pt modelId="{9DA9672F-8580-4584-9A45-729C0A1D02E8}" type="pres">
      <dgm:prSet presAssocID="{6539E36B-5948-46D7-9CBC-B03DCF4C8961}" presName="Accent3" presStyleCnt="0"/>
      <dgm:spPr/>
    </dgm:pt>
    <dgm:pt modelId="{9AA9C5FF-1CA9-488C-9D65-914599620D5C}" type="pres">
      <dgm:prSet presAssocID="{6539E36B-5948-46D7-9CBC-B03DCF4C8961}" presName="Accent" presStyleLbl="node1" presStyleIdx="1" presStyleCnt="4"/>
      <dgm:spPr>
        <a:solidFill>
          <a:srgbClr val="5D295F"/>
        </a:solidFill>
      </dgm:spPr>
    </dgm:pt>
    <dgm:pt modelId="{0F2826A5-B178-476F-B985-42EEC7385129}" type="pres">
      <dgm:prSet presAssocID="{6539E36B-5948-46D7-9CBC-B03DCF4C8961}" presName="ParentBackground3" presStyleCnt="0"/>
      <dgm:spPr/>
    </dgm:pt>
    <dgm:pt modelId="{2A354ECF-84B8-4814-9CFF-AF12AA770D7C}" type="pres">
      <dgm:prSet presAssocID="{6539E36B-5948-46D7-9CBC-B03DCF4C8961}" presName="ParentBackground" presStyleLbl="fgAcc1" presStyleIdx="1" presStyleCnt="4"/>
      <dgm:spPr/>
      <dgm:t>
        <a:bodyPr/>
        <a:lstStyle/>
        <a:p>
          <a:endParaRPr lang="en-US"/>
        </a:p>
      </dgm:t>
    </dgm:pt>
    <dgm:pt modelId="{1315A729-7247-4311-9064-F7D19777F947}" type="pres">
      <dgm:prSet presAssocID="{6539E36B-5948-46D7-9CBC-B03DCF4C8961}" presName="Child3" presStyleLbl="revTx" presStyleIdx="1" presStyleCnt="4">
        <dgm:presLayoutVars>
          <dgm:chMax val="0"/>
          <dgm:chPref val="0"/>
          <dgm:bulletEnabled val="1"/>
        </dgm:presLayoutVars>
      </dgm:prSet>
      <dgm:spPr/>
      <dgm:t>
        <a:bodyPr/>
        <a:lstStyle/>
        <a:p>
          <a:endParaRPr lang="en-US"/>
        </a:p>
      </dgm:t>
    </dgm:pt>
    <dgm:pt modelId="{C00ABBBA-B704-4729-B65B-DB106DC527A9}" type="pres">
      <dgm:prSet presAssocID="{6539E36B-5948-46D7-9CBC-B03DCF4C8961}" presName="Parent3" presStyleLbl="revTx" presStyleIdx="1" presStyleCnt="4">
        <dgm:presLayoutVars>
          <dgm:chMax val="1"/>
          <dgm:chPref val="1"/>
          <dgm:bulletEnabled val="1"/>
        </dgm:presLayoutVars>
      </dgm:prSet>
      <dgm:spPr/>
      <dgm:t>
        <a:bodyPr/>
        <a:lstStyle/>
        <a:p>
          <a:endParaRPr lang="en-US"/>
        </a:p>
      </dgm:t>
    </dgm:pt>
    <dgm:pt modelId="{592698A3-3003-4200-987F-9FB9EB8145D5}" type="pres">
      <dgm:prSet presAssocID="{84721EB4-6FAE-436E-AFC2-3A8472DE484A}" presName="Accent2" presStyleCnt="0"/>
      <dgm:spPr/>
    </dgm:pt>
    <dgm:pt modelId="{A4443109-DBE2-47A3-894F-D8A7CC47B4C0}" type="pres">
      <dgm:prSet presAssocID="{84721EB4-6FAE-436E-AFC2-3A8472DE484A}" presName="Accent" presStyleLbl="node1" presStyleIdx="2" presStyleCnt="4"/>
      <dgm:spPr>
        <a:solidFill>
          <a:schemeClr val="accent2"/>
        </a:solidFill>
      </dgm:spPr>
    </dgm:pt>
    <dgm:pt modelId="{163C8346-9566-4C2E-970A-A87AE8780250}" type="pres">
      <dgm:prSet presAssocID="{84721EB4-6FAE-436E-AFC2-3A8472DE484A}" presName="ParentBackground2" presStyleCnt="0"/>
      <dgm:spPr/>
    </dgm:pt>
    <dgm:pt modelId="{857BCCE4-8DDB-4DCB-AE78-7996D3047DBE}" type="pres">
      <dgm:prSet presAssocID="{84721EB4-6FAE-436E-AFC2-3A8472DE484A}" presName="ParentBackground" presStyleLbl="fgAcc1" presStyleIdx="2" presStyleCnt="4"/>
      <dgm:spPr/>
      <dgm:t>
        <a:bodyPr/>
        <a:lstStyle/>
        <a:p>
          <a:endParaRPr lang="en-US"/>
        </a:p>
      </dgm:t>
    </dgm:pt>
    <dgm:pt modelId="{B1559603-3956-43C3-87DC-AB09C072A2BE}" type="pres">
      <dgm:prSet presAssocID="{84721EB4-6FAE-436E-AFC2-3A8472DE484A}" presName="Child2" presStyleLbl="revTx" presStyleIdx="2" presStyleCnt="4">
        <dgm:presLayoutVars>
          <dgm:chMax val="0"/>
          <dgm:chPref val="0"/>
          <dgm:bulletEnabled val="1"/>
        </dgm:presLayoutVars>
      </dgm:prSet>
      <dgm:spPr/>
      <dgm:t>
        <a:bodyPr/>
        <a:lstStyle/>
        <a:p>
          <a:endParaRPr lang="en-US"/>
        </a:p>
      </dgm:t>
    </dgm:pt>
    <dgm:pt modelId="{D8FCD23D-9D1D-41AF-B3BF-35812B03E9C8}" type="pres">
      <dgm:prSet presAssocID="{84721EB4-6FAE-436E-AFC2-3A8472DE484A}" presName="Parent2" presStyleLbl="revTx" presStyleIdx="2" presStyleCnt="4">
        <dgm:presLayoutVars>
          <dgm:chMax val="1"/>
          <dgm:chPref val="1"/>
          <dgm:bulletEnabled val="1"/>
        </dgm:presLayoutVars>
      </dgm:prSet>
      <dgm:spPr/>
      <dgm:t>
        <a:bodyPr/>
        <a:lstStyle/>
        <a:p>
          <a:endParaRPr lang="en-US"/>
        </a:p>
      </dgm:t>
    </dgm:pt>
    <dgm:pt modelId="{6A4C1BA0-7B0C-428B-83CE-F199A0C49CA3}" type="pres">
      <dgm:prSet presAssocID="{778C782E-1B3A-4203-B9D4-481A87F2153B}" presName="Accent1" presStyleCnt="0"/>
      <dgm:spPr/>
    </dgm:pt>
    <dgm:pt modelId="{8843AC3E-118D-454A-A76B-AA38F74D177D}" type="pres">
      <dgm:prSet presAssocID="{778C782E-1B3A-4203-B9D4-481A87F2153B}" presName="Accent" presStyleLbl="node1" presStyleIdx="3" presStyleCnt="4"/>
      <dgm:spPr/>
    </dgm:pt>
    <dgm:pt modelId="{FFE68F0D-FC10-4EA2-818E-EEA6BF6D0502}" type="pres">
      <dgm:prSet presAssocID="{778C782E-1B3A-4203-B9D4-481A87F2153B}" presName="ParentBackground1" presStyleCnt="0"/>
      <dgm:spPr/>
    </dgm:pt>
    <dgm:pt modelId="{2F4E9D88-4944-443D-A2D8-9C3F71E53874}" type="pres">
      <dgm:prSet presAssocID="{778C782E-1B3A-4203-B9D4-481A87F2153B}" presName="ParentBackground" presStyleLbl="fgAcc1" presStyleIdx="3" presStyleCnt="4"/>
      <dgm:spPr/>
      <dgm:t>
        <a:bodyPr/>
        <a:lstStyle/>
        <a:p>
          <a:endParaRPr lang="en-US"/>
        </a:p>
      </dgm:t>
    </dgm:pt>
    <dgm:pt modelId="{BD63241A-66B3-4A6E-923B-8C2D44F575FA}" type="pres">
      <dgm:prSet presAssocID="{778C782E-1B3A-4203-B9D4-481A87F2153B}" presName="Child1" presStyleLbl="revTx" presStyleIdx="3" presStyleCnt="4">
        <dgm:presLayoutVars>
          <dgm:chMax val="0"/>
          <dgm:chPref val="0"/>
          <dgm:bulletEnabled val="1"/>
        </dgm:presLayoutVars>
      </dgm:prSet>
      <dgm:spPr/>
      <dgm:t>
        <a:bodyPr/>
        <a:lstStyle/>
        <a:p>
          <a:endParaRPr lang="en-US"/>
        </a:p>
      </dgm:t>
    </dgm:pt>
    <dgm:pt modelId="{90E504FD-6CD0-4502-9B39-686D27566169}" type="pres">
      <dgm:prSet presAssocID="{778C782E-1B3A-4203-B9D4-481A87F2153B}" presName="Parent1" presStyleLbl="revTx" presStyleIdx="3" presStyleCnt="4">
        <dgm:presLayoutVars>
          <dgm:chMax val="1"/>
          <dgm:chPref val="1"/>
          <dgm:bulletEnabled val="1"/>
        </dgm:presLayoutVars>
      </dgm:prSet>
      <dgm:spPr/>
      <dgm:t>
        <a:bodyPr/>
        <a:lstStyle/>
        <a:p>
          <a:endParaRPr lang="en-US"/>
        </a:p>
      </dgm:t>
    </dgm:pt>
  </dgm:ptLst>
  <dgm:cxnLst>
    <dgm:cxn modelId="{E0269FDF-ED22-487A-819C-38395833C2CE}" type="presOf" srcId="{778C782E-1B3A-4203-B9D4-481A87F2153B}" destId="{90E504FD-6CD0-4502-9B39-686D27566169}" srcOrd="1" destOrd="0" presId="urn:microsoft.com/office/officeart/2011/layout/CircleProcess"/>
    <dgm:cxn modelId="{3C55D9D7-B588-46B6-BDE2-C53BFFA1A22C}" srcId="{6539E36B-5948-46D7-9CBC-B03DCF4C8961}" destId="{C2E471B3-B43F-4C39-BAFB-C5CB81121CA3}" srcOrd="1" destOrd="0" parTransId="{636ED45A-0763-4A63-B5A9-DBB64886317E}" sibTransId="{62D80D96-8C67-4D1E-9926-44C477695712}"/>
    <dgm:cxn modelId="{6E2E8ABE-2A5D-4B3B-BAFB-C9FE9DB060EC}" type="presOf" srcId="{AAC19007-FE99-4876-9943-C270A1603D3C}" destId="{47631E2F-FB58-4C0A-AEB2-689487892772}" srcOrd="1" destOrd="0" presId="urn:microsoft.com/office/officeart/2011/layout/CircleProcess"/>
    <dgm:cxn modelId="{E08520DD-9DDF-4D0C-8640-515E4AE088D7}" type="presOf" srcId="{BF5EAE4B-C4D6-41A9-8393-32E6D34018AD}" destId="{D713E017-2E3C-4229-AF84-2E2AF4833E5B}" srcOrd="0" destOrd="0" presId="urn:microsoft.com/office/officeart/2011/layout/CircleProcess"/>
    <dgm:cxn modelId="{78E1FDA6-CFCE-4344-A9FF-698D75FB36DB}" type="presOf" srcId="{84721EB4-6FAE-436E-AFC2-3A8472DE484A}" destId="{857BCCE4-8DDB-4DCB-AE78-7996D3047DBE}" srcOrd="0" destOrd="0" presId="urn:microsoft.com/office/officeart/2011/layout/CircleProcess"/>
    <dgm:cxn modelId="{71B89E60-809C-4313-BBDD-0C72F7AFC564}" srcId="{778C782E-1B3A-4203-B9D4-481A87F2153B}" destId="{EF2C562A-EF4C-4345-9337-23D941CACEEA}" srcOrd="0" destOrd="0" parTransId="{CBE4DA27-1BBD-4FFC-8458-DD38F48A8AE6}" sibTransId="{41F8E99A-B7FE-4EEB-9FC1-1DC97D5792E9}"/>
    <dgm:cxn modelId="{DCFFCB7C-D173-484F-91E3-B6ED2B0480BE}" type="presOf" srcId="{79282245-1A55-4E35-8B8B-EE96B774350A}" destId="{1315A729-7247-4311-9064-F7D19777F947}" srcOrd="0" destOrd="0" presId="urn:microsoft.com/office/officeart/2011/layout/CircleProcess"/>
    <dgm:cxn modelId="{620E1E64-D11D-4A2A-8288-5A8B93B9C33C}" type="presOf" srcId="{C2E471B3-B43F-4C39-BAFB-C5CB81121CA3}" destId="{1315A729-7247-4311-9064-F7D19777F947}" srcOrd="0" destOrd="1" presId="urn:microsoft.com/office/officeart/2011/layout/CircleProcess"/>
    <dgm:cxn modelId="{00D801B1-FD52-4D25-8B49-9E5D8741A289}" type="presOf" srcId="{778C782E-1B3A-4203-B9D4-481A87F2153B}" destId="{2F4E9D88-4944-443D-A2D8-9C3F71E53874}" srcOrd="0" destOrd="0" presId="urn:microsoft.com/office/officeart/2011/layout/CircleProcess"/>
    <dgm:cxn modelId="{59E8E7C9-1A61-4B37-A3A4-1AD46C878D5D}" srcId="{6539E36B-5948-46D7-9CBC-B03DCF4C8961}" destId="{FF797C84-812D-4299-8FBF-CCCDBFB23611}" srcOrd="2" destOrd="0" parTransId="{2D11127C-2A45-4F7E-A906-080C56DDBDB1}" sibTransId="{A91E16D0-A2AD-40AA-B858-B42398862332}"/>
    <dgm:cxn modelId="{5AC5F89D-452A-4EF3-8F05-7D297CCC6C73}" type="presOf" srcId="{43C06628-2569-46B4-87F9-F579B8EC40DA}" destId="{B1559603-3956-43C3-87DC-AB09C072A2BE}" srcOrd="0" destOrd="2" presId="urn:microsoft.com/office/officeart/2011/layout/CircleProcess"/>
    <dgm:cxn modelId="{06F69A78-3102-4C16-B1D4-A86C9C81592C}" srcId="{84721EB4-6FAE-436E-AFC2-3A8472DE484A}" destId="{1FD057B2-BFC4-4810-A617-F5300A39D932}" srcOrd="0" destOrd="0" parTransId="{21297595-B509-4614-94DF-A5308FB5CC9D}" sibTransId="{74D6B262-A302-4B4D-93F7-DAD3F83B9EA5}"/>
    <dgm:cxn modelId="{0E3C4CA1-5FE8-4173-B0AB-88C7BBBF83ED}" type="presOf" srcId="{EF2C562A-EF4C-4345-9337-23D941CACEEA}" destId="{BD63241A-66B3-4A6E-923B-8C2D44F575FA}" srcOrd="0" destOrd="0" presId="urn:microsoft.com/office/officeart/2011/layout/CircleProcess"/>
    <dgm:cxn modelId="{42CFFAE3-36A7-4BE6-9AD5-8923EF70AC7D}" srcId="{BF5EAE4B-C4D6-41A9-8393-32E6D34018AD}" destId="{6539E36B-5948-46D7-9CBC-B03DCF4C8961}" srcOrd="2" destOrd="0" parTransId="{525D901D-1EBD-4209-AF84-5F386106965A}" sibTransId="{7F05D030-AD51-435D-88D0-9B78CE7B7073}"/>
    <dgm:cxn modelId="{4D138FD4-CCAE-4BD1-B356-21BE02129772}" type="presOf" srcId="{4A0D41DE-DE09-436F-8C9E-BFE4797CB0F7}" destId="{B1559603-3956-43C3-87DC-AB09C072A2BE}" srcOrd="0" destOrd="1" presId="urn:microsoft.com/office/officeart/2011/layout/CircleProcess"/>
    <dgm:cxn modelId="{F2ACB22A-DD69-4087-90F9-F0207A7DC521}" type="presOf" srcId="{FF797C84-812D-4299-8FBF-CCCDBFB23611}" destId="{1315A729-7247-4311-9064-F7D19777F947}" srcOrd="0" destOrd="2" presId="urn:microsoft.com/office/officeart/2011/layout/CircleProcess"/>
    <dgm:cxn modelId="{6DDAF2FC-E950-4B27-A691-CB6358C46656}" srcId="{BF5EAE4B-C4D6-41A9-8393-32E6D34018AD}" destId="{84721EB4-6FAE-436E-AFC2-3A8472DE484A}" srcOrd="1" destOrd="0" parTransId="{166A0678-984E-4302-BBB5-D5FED402D457}" sibTransId="{0EBF4965-0743-4116-89CC-F358E2F665C1}"/>
    <dgm:cxn modelId="{5065CFAA-C9AE-47D5-978C-FAC9B99AAFD7}" srcId="{6539E36B-5948-46D7-9CBC-B03DCF4C8961}" destId="{79282245-1A55-4E35-8B8B-EE96B774350A}" srcOrd="0" destOrd="0" parTransId="{381D0261-095A-4B93-87D6-831D2758E92B}" sibTransId="{96812348-A85E-48ED-81C8-14ADAF7E93F0}"/>
    <dgm:cxn modelId="{CD230565-A6B0-4E1A-93F3-CFEEE8264830}" type="presOf" srcId="{E224D3CA-8CC2-4964-A286-AD698E912819}" destId="{BD63241A-66B3-4A6E-923B-8C2D44F575FA}" srcOrd="0" destOrd="1" presId="urn:microsoft.com/office/officeart/2011/layout/CircleProcess"/>
    <dgm:cxn modelId="{94EFFF48-511F-46A2-B4E4-95215CCA99BB}" type="presOf" srcId="{AAC19007-FE99-4876-9943-C270A1603D3C}" destId="{2217930B-1595-465E-9540-2EFD7D573DA4}" srcOrd="0" destOrd="0" presId="urn:microsoft.com/office/officeart/2011/layout/CircleProcess"/>
    <dgm:cxn modelId="{55CA1728-8F94-4827-ABCD-41B623181469}" srcId="{84721EB4-6FAE-436E-AFC2-3A8472DE484A}" destId="{4A0D41DE-DE09-436F-8C9E-BFE4797CB0F7}" srcOrd="1" destOrd="0" parTransId="{C3084AAB-BB6E-4908-A681-2437B6350B1A}" sibTransId="{DC69CC76-735A-41C0-B155-6D9DE32F2F38}"/>
    <dgm:cxn modelId="{33DED949-CA7C-4FD8-9703-003B1D8B8BB9}" type="presOf" srcId="{44A91746-7B24-45D1-A3A4-48A5637CE8AB}" destId="{D90A816B-FC07-4589-8C1D-E2FA06B11E65}" srcOrd="0" destOrd="0" presId="urn:microsoft.com/office/officeart/2011/layout/CircleProcess"/>
    <dgm:cxn modelId="{BB1483FD-BD14-4BCE-B696-D7B95ED28EAE}" srcId="{BF5EAE4B-C4D6-41A9-8393-32E6D34018AD}" destId="{778C782E-1B3A-4203-B9D4-481A87F2153B}" srcOrd="0" destOrd="0" parTransId="{5CA294CC-EF99-4F9A-B7B3-B68A95825BA8}" sibTransId="{6A34CC09-CD83-4ACF-B0CE-4CABAE4686A9}"/>
    <dgm:cxn modelId="{A4039636-9CF1-4B58-8ED6-E45B6245A66E}" type="presOf" srcId="{927618F3-00E3-41DC-9E14-3C5B2A5C35B5}" destId="{BD63241A-66B3-4A6E-923B-8C2D44F575FA}" srcOrd="0" destOrd="2" presId="urn:microsoft.com/office/officeart/2011/layout/CircleProcess"/>
    <dgm:cxn modelId="{D6BAC8CE-B171-42D2-A741-4BB55695401E}" srcId="{778C782E-1B3A-4203-B9D4-481A87F2153B}" destId="{927618F3-00E3-41DC-9E14-3C5B2A5C35B5}" srcOrd="2" destOrd="0" parTransId="{B1BC84B0-BCB5-44C5-8550-0E550D039ED7}" sibTransId="{0CACE2A4-A7E7-4262-8AA4-73A0F4FE0A9E}"/>
    <dgm:cxn modelId="{48D310EB-E196-4351-8A72-EC7EF251F895}" srcId="{BF5EAE4B-C4D6-41A9-8393-32E6D34018AD}" destId="{AAC19007-FE99-4876-9943-C270A1603D3C}" srcOrd="3" destOrd="0" parTransId="{267E07D3-345C-424E-9DCC-DE0792660006}" sibTransId="{68F7FAD8-4EA5-4434-BF1A-736E580F128C}"/>
    <dgm:cxn modelId="{D6EEF5B2-B18D-4E30-A6A8-FB3440C9336E}" type="presOf" srcId="{84721EB4-6FAE-436E-AFC2-3A8472DE484A}" destId="{D8FCD23D-9D1D-41AF-B3BF-35812B03E9C8}" srcOrd="1" destOrd="0" presId="urn:microsoft.com/office/officeart/2011/layout/CircleProcess"/>
    <dgm:cxn modelId="{180376B9-0A36-4CD4-A5A2-68B8F0EE118F}" srcId="{778C782E-1B3A-4203-B9D4-481A87F2153B}" destId="{E224D3CA-8CC2-4964-A286-AD698E912819}" srcOrd="1" destOrd="0" parTransId="{09822E54-60C2-4BF4-AE59-C7B5A8BD8C8B}" sibTransId="{037A7EC4-507A-458E-853E-4DD2384BDFB7}"/>
    <dgm:cxn modelId="{77DB0BC0-0C7B-47CA-B0F9-812914725D8F}" type="presOf" srcId="{6539E36B-5948-46D7-9CBC-B03DCF4C8961}" destId="{2A354ECF-84B8-4814-9CFF-AF12AA770D7C}" srcOrd="0" destOrd="0" presId="urn:microsoft.com/office/officeart/2011/layout/CircleProcess"/>
    <dgm:cxn modelId="{D149778C-555A-4897-B9D2-B714D97B1D41}" type="presOf" srcId="{6539E36B-5948-46D7-9CBC-B03DCF4C8961}" destId="{C00ABBBA-B704-4729-B65B-DB106DC527A9}" srcOrd="1" destOrd="0" presId="urn:microsoft.com/office/officeart/2011/layout/CircleProcess"/>
    <dgm:cxn modelId="{9A27F89E-4311-4C76-9888-7421E115F799}" srcId="{AAC19007-FE99-4876-9943-C270A1603D3C}" destId="{44A91746-7B24-45D1-A3A4-48A5637CE8AB}" srcOrd="0" destOrd="0" parTransId="{72B2E8C1-833F-4D83-8F19-C24FFF996EAF}" sibTransId="{84A367B8-B754-416A-961A-13013EE0F47E}"/>
    <dgm:cxn modelId="{5C348B65-B636-4E08-A92A-54C7AE6B7B7F}" srcId="{84721EB4-6FAE-436E-AFC2-3A8472DE484A}" destId="{43C06628-2569-46B4-87F9-F579B8EC40DA}" srcOrd="2" destOrd="0" parTransId="{3A3FDA1D-09A8-4B6D-8E4D-3504E7672DE1}" sibTransId="{1FAA4220-D8F0-486E-9CC0-951612E5D9B4}"/>
    <dgm:cxn modelId="{AC938C69-DC2B-43E9-B866-3FAE85C2A540}" type="presOf" srcId="{1FD057B2-BFC4-4810-A617-F5300A39D932}" destId="{B1559603-3956-43C3-87DC-AB09C072A2BE}" srcOrd="0" destOrd="0" presId="urn:microsoft.com/office/officeart/2011/layout/CircleProcess"/>
    <dgm:cxn modelId="{3C73479F-E5E3-4EBE-AF24-E09B4FA9193A}" type="presParOf" srcId="{D713E017-2E3C-4229-AF84-2E2AF4833E5B}" destId="{1A675DCF-4202-4519-81D4-3BB4C52E39AD}" srcOrd="0" destOrd="0" presId="urn:microsoft.com/office/officeart/2011/layout/CircleProcess"/>
    <dgm:cxn modelId="{7A9A58DF-569F-4597-9F20-8E3890A7CB32}" type="presParOf" srcId="{1A675DCF-4202-4519-81D4-3BB4C52E39AD}" destId="{9A2C93C4-C498-4549-B0A8-7C0175211C3D}" srcOrd="0" destOrd="0" presId="urn:microsoft.com/office/officeart/2011/layout/CircleProcess"/>
    <dgm:cxn modelId="{C67EAB84-8364-46B1-979E-3EBB4054DD1B}" type="presParOf" srcId="{D713E017-2E3C-4229-AF84-2E2AF4833E5B}" destId="{23E86444-E969-4FBC-A117-8A68DA30D246}" srcOrd="1" destOrd="0" presId="urn:microsoft.com/office/officeart/2011/layout/CircleProcess"/>
    <dgm:cxn modelId="{6E6C1B22-8D5C-4D14-B0F4-FA2D54A83009}" type="presParOf" srcId="{23E86444-E969-4FBC-A117-8A68DA30D246}" destId="{2217930B-1595-465E-9540-2EFD7D573DA4}" srcOrd="0" destOrd="0" presId="urn:microsoft.com/office/officeart/2011/layout/CircleProcess"/>
    <dgm:cxn modelId="{F4C92353-9CA5-4578-9668-44BA577A88B2}" type="presParOf" srcId="{D713E017-2E3C-4229-AF84-2E2AF4833E5B}" destId="{D90A816B-FC07-4589-8C1D-E2FA06B11E65}" srcOrd="2" destOrd="0" presId="urn:microsoft.com/office/officeart/2011/layout/CircleProcess"/>
    <dgm:cxn modelId="{079738FF-C496-4001-A6D9-17FC8D71B4A9}" type="presParOf" srcId="{D713E017-2E3C-4229-AF84-2E2AF4833E5B}" destId="{47631E2F-FB58-4C0A-AEB2-689487892772}" srcOrd="3" destOrd="0" presId="urn:microsoft.com/office/officeart/2011/layout/CircleProcess"/>
    <dgm:cxn modelId="{3356086B-1363-4F10-A212-872A7F7BD565}" type="presParOf" srcId="{D713E017-2E3C-4229-AF84-2E2AF4833E5B}" destId="{9DA9672F-8580-4584-9A45-729C0A1D02E8}" srcOrd="4" destOrd="0" presId="urn:microsoft.com/office/officeart/2011/layout/CircleProcess"/>
    <dgm:cxn modelId="{AC3E9D38-D1FB-463B-9A7F-6D3DF5EBFABB}" type="presParOf" srcId="{9DA9672F-8580-4584-9A45-729C0A1D02E8}" destId="{9AA9C5FF-1CA9-488C-9D65-914599620D5C}" srcOrd="0" destOrd="0" presId="urn:microsoft.com/office/officeart/2011/layout/CircleProcess"/>
    <dgm:cxn modelId="{A1602BC4-D07C-403D-A416-6349BD301166}" type="presParOf" srcId="{D713E017-2E3C-4229-AF84-2E2AF4833E5B}" destId="{0F2826A5-B178-476F-B985-42EEC7385129}" srcOrd="5" destOrd="0" presId="urn:microsoft.com/office/officeart/2011/layout/CircleProcess"/>
    <dgm:cxn modelId="{71204CF1-3604-4427-A8F2-5B51C8F72D60}" type="presParOf" srcId="{0F2826A5-B178-476F-B985-42EEC7385129}" destId="{2A354ECF-84B8-4814-9CFF-AF12AA770D7C}" srcOrd="0" destOrd="0" presId="urn:microsoft.com/office/officeart/2011/layout/CircleProcess"/>
    <dgm:cxn modelId="{3313568B-5594-447F-A245-CCCCD792302C}" type="presParOf" srcId="{D713E017-2E3C-4229-AF84-2E2AF4833E5B}" destId="{1315A729-7247-4311-9064-F7D19777F947}" srcOrd="6" destOrd="0" presId="urn:microsoft.com/office/officeart/2011/layout/CircleProcess"/>
    <dgm:cxn modelId="{F0BDB71A-5E21-45B2-9BCA-E486CABE6172}" type="presParOf" srcId="{D713E017-2E3C-4229-AF84-2E2AF4833E5B}" destId="{C00ABBBA-B704-4729-B65B-DB106DC527A9}" srcOrd="7" destOrd="0" presId="urn:microsoft.com/office/officeart/2011/layout/CircleProcess"/>
    <dgm:cxn modelId="{C6E904AB-25A8-415B-9647-2C284F3ABE52}" type="presParOf" srcId="{D713E017-2E3C-4229-AF84-2E2AF4833E5B}" destId="{592698A3-3003-4200-987F-9FB9EB8145D5}" srcOrd="8" destOrd="0" presId="urn:microsoft.com/office/officeart/2011/layout/CircleProcess"/>
    <dgm:cxn modelId="{9AFF66BD-1EAF-403C-8725-950E52CCD656}" type="presParOf" srcId="{592698A3-3003-4200-987F-9FB9EB8145D5}" destId="{A4443109-DBE2-47A3-894F-D8A7CC47B4C0}" srcOrd="0" destOrd="0" presId="urn:microsoft.com/office/officeart/2011/layout/CircleProcess"/>
    <dgm:cxn modelId="{8480333D-E4B6-4695-BCD0-6252EB5F1D4F}" type="presParOf" srcId="{D713E017-2E3C-4229-AF84-2E2AF4833E5B}" destId="{163C8346-9566-4C2E-970A-A87AE8780250}" srcOrd="9" destOrd="0" presId="urn:microsoft.com/office/officeart/2011/layout/CircleProcess"/>
    <dgm:cxn modelId="{183B5E76-F765-4112-813D-FABEA16122BA}" type="presParOf" srcId="{163C8346-9566-4C2E-970A-A87AE8780250}" destId="{857BCCE4-8DDB-4DCB-AE78-7996D3047DBE}" srcOrd="0" destOrd="0" presId="urn:microsoft.com/office/officeart/2011/layout/CircleProcess"/>
    <dgm:cxn modelId="{57F24767-1AC0-4E73-A909-05E7A9362B6B}" type="presParOf" srcId="{D713E017-2E3C-4229-AF84-2E2AF4833E5B}" destId="{B1559603-3956-43C3-87DC-AB09C072A2BE}" srcOrd="10" destOrd="0" presId="urn:microsoft.com/office/officeart/2011/layout/CircleProcess"/>
    <dgm:cxn modelId="{D7A68701-E06D-4134-9B80-75CFEBC2C59E}" type="presParOf" srcId="{D713E017-2E3C-4229-AF84-2E2AF4833E5B}" destId="{D8FCD23D-9D1D-41AF-B3BF-35812B03E9C8}" srcOrd="11" destOrd="0" presId="urn:microsoft.com/office/officeart/2011/layout/CircleProcess"/>
    <dgm:cxn modelId="{07F1E2FC-28AE-48BE-BE49-303419A41E0C}" type="presParOf" srcId="{D713E017-2E3C-4229-AF84-2E2AF4833E5B}" destId="{6A4C1BA0-7B0C-428B-83CE-F199A0C49CA3}" srcOrd="12" destOrd="0" presId="urn:microsoft.com/office/officeart/2011/layout/CircleProcess"/>
    <dgm:cxn modelId="{991BBE57-48FA-42E3-A3BC-3A46FCD03CB1}" type="presParOf" srcId="{6A4C1BA0-7B0C-428B-83CE-F199A0C49CA3}" destId="{8843AC3E-118D-454A-A76B-AA38F74D177D}" srcOrd="0" destOrd="0" presId="urn:microsoft.com/office/officeart/2011/layout/CircleProcess"/>
    <dgm:cxn modelId="{3A317421-8FAF-438F-8ECD-E67C24B5162A}" type="presParOf" srcId="{D713E017-2E3C-4229-AF84-2E2AF4833E5B}" destId="{FFE68F0D-FC10-4EA2-818E-EEA6BF6D0502}" srcOrd="13" destOrd="0" presId="urn:microsoft.com/office/officeart/2011/layout/CircleProcess"/>
    <dgm:cxn modelId="{D985643E-736C-4498-9291-CCCF9C140C46}" type="presParOf" srcId="{FFE68F0D-FC10-4EA2-818E-EEA6BF6D0502}" destId="{2F4E9D88-4944-443D-A2D8-9C3F71E53874}" srcOrd="0" destOrd="0" presId="urn:microsoft.com/office/officeart/2011/layout/CircleProcess"/>
    <dgm:cxn modelId="{7DE58613-6024-44FC-B22A-AF37AF5842DA}" type="presParOf" srcId="{D713E017-2E3C-4229-AF84-2E2AF4833E5B}" destId="{BD63241A-66B3-4A6E-923B-8C2D44F575FA}" srcOrd="14" destOrd="0" presId="urn:microsoft.com/office/officeart/2011/layout/CircleProcess"/>
    <dgm:cxn modelId="{0DC6FB52-AC37-47CA-8D1D-5458272C7436}" type="presParOf" srcId="{D713E017-2E3C-4229-AF84-2E2AF4833E5B}" destId="{90E504FD-6CD0-4502-9B39-686D27566169}" srcOrd="1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EAE4B-C4D6-41A9-8393-32E6D34018A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FD057B2-BFC4-4810-A617-F5300A39D932}">
      <dgm:prSet phldrT="[Text]"/>
      <dgm:spPr/>
      <dgm:t>
        <a:bodyPr/>
        <a:lstStyle/>
        <a:p>
          <a:endParaRPr lang="en-US" dirty="0"/>
        </a:p>
      </dgm:t>
    </dgm:pt>
    <dgm:pt modelId="{21297595-B509-4614-94DF-A5308FB5CC9D}" type="parTrans" cxnId="{06F69A78-3102-4C16-B1D4-A86C9C81592C}">
      <dgm:prSet/>
      <dgm:spPr/>
      <dgm:t>
        <a:bodyPr/>
        <a:lstStyle/>
        <a:p>
          <a:endParaRPr lang="en-US"/>
        </a:p>
      </dgm:t>
    </dgm:pt>
    <dgm:pt modelId="{74D6B262-A302-4B4D-93F7-DAD3F83B9EA5}" type="sibTrans" cxnId="{06F69A78-3102-4C16-B1D4-A86C9C81592C}">
      <dgm:prSet/>
      <dgm:spPr/>
      <dgm:t>
        <a:bodyPr/>
        <a:lstStyle/>
        <a:p>
          <a:endParaRPr lang="en-US"/>
        </a:p>
      </dgm:t>
    </dgm:pt>
    <dgm:pt modelId="{84721EB4-6FAE-436E-AFC2-3A8472DE484A}">
      <dgm:prSet phldrT="[Text]" custT="1"/>
      <dgm:spPr/>
      <dgm:t>
        <a:bodyPr/>
        <a:lstStyle/>
        <a:p>
          <a:r>
            <a:rPr lang="en-US" sz="2800" dirty="0" smtClean="0"/>
            <a:t>Phase II</a:t>
          </a:r>
        </a:p>
        <a:p>
          <a:r>
            <a:rPr lang="en-US" sz="2800" dirty="0" smtClean="0"/>
            <a:t>(Meetings 3-5)</a:t>
          </a:r>
          <a:endParaRPr lang="en-US" sz="2800" dirty="0"/>
        </a:p>
      </dgm:t>
    </dgm:pt>
    <dgm:pt modelId="{0EBF4965-0743-4116-89CC-F358E2F665C1}" type="sibTrans" cxnId="{6DDAF2FC-E950-4B27-A691-CB6358C46656}">
      <dgm:prSet/>
      <dgm:spPr/>
      <dgm:t>
        <a:bodyPr/>
        <a:lstStyle/>
        <a:p>
          <a:endParaRPr lang="en-US"/>
        </a:p>
      </dgm:t>
    </dgm:pt>
    <dgm:pt modelId="{166A0678-984E-4302-BBB5-D5FED402D457}" type="parTrans" cxnId="{6DDAF2FC-E950-4B27-A691-CB6358C46656}">
      <dgm:prSet/>
      <dgm:spPr/>
      <dgm:t>
        <a:bodyPr/>
        <a:lstStyle/>
        <a:p>
          <a:endParaRPr lang="en-US"/>
        </a:p>
      </dgm:t>
    </dgm:pt>
    <dgm:pt modelId="{D713E017-2E3C-4229-AF84-2E2AF4833E5B}" type="pres">
      <dgm:prSet presAssocID="{BF5EAE4B-C4D6-41A9-8393-32E6D34018AD}" presName="Name0" presStyleCnt="0">
        <dgm:presLayoutVars>
          <dgm:chMax val="11"/>
          <dgm:chPref val="11"/>
          <dgm:dir/>
          <dgm:resizeHandles/>
        </dgm:presLayoutVars>
      </dgm:prSet>
      <dgm:spPr/>
      <dgm:t>
        <a:bodyPr/>
        <a:lstStyle/>
        <a:p>
          <a:endParaRPr lang="en-US"/>
        </a:p>
      </dgm:t>
    </dgm:pt>
    <dgm:pt modelId="{2678DD38-6338-4059-836D-3CED6FC0E3C9}" type="pres">
      <dgm:prSet presAssocID="{84721EB4-6FAE-436E-AFC2-3A8472DE484A}" presName="Accent1" presStyleCnt="0"/>
      <dgm:spPr/>
    </dgm:pt>
    <dgm:pt modelId="{A4443109-DBE2-47A3-894F-D8A7CC47B4C0}" type="pres">
      <dgm:prSet presAssocID="{84721EB4-6FAE-436E-AFC2-3A8472DE484A}" presName="Accent" presStyleLbl="node1" presStyleIdx="0" presStyleCnt="1"/>
      <dgm:spPr>
        <a:solidFill>
          <a:schemeClr val="accent2"/>
        </a:solidFill>
      </dgm:spPr>
      <dgm:extLst>
        <a:ext uri="{E40237B7-FDA0-4F09-8148-C483321AD2D9}">
          <dgm14:cNvPr xmlns:dgm14="http://schemas.microsoft.com/office/drawing/2010/diagram" id="0" name="" title="Timeline graphic for Phase 3"/>
        </a:ext>
      </dgm:extLst>
    </dgm:pt>
    <dgm:pt modelId="{F9445512-0F12-427A-9177-5E5CD809A7C2}" type="pres">
      <dgm:prSet presAssocID="{84721EB4-6FAE-436E-AFC2-3A8472DE484A}" presName="ParentBackground1" presStyleCnt="0"/>
      <dgm:spPr/>
    </dgm:pt>
    <dgm:pt modelId="{857BCCE4-8DDB-4DCB-AE78-7996D3047DBE}" type="pres">
      <dgm:prSet presAssocID="{84721EB4-6FAE-436E-AFC2-3A8472DE484A}" presName="ParentBackground" presStyleLbl="fgAcc1" presStyleIdx="0" presStyleCnt="1"/>
      <dgm:spPr/>
      <dgm:t>
        <a:bodyPr/>
        <a:lstStyle/>
        <a:p>
          <a:endParaRPr lang="en-US"/>
        </a:p>
      </dgm:t>
    </dgm:pt>
    <dgm:pt modelId="{A44526D6-EA65-45E7-8A56-331AE662E40D}" type="pres">
      <dgm:prSet presAssocID="{84721EB4-6FAE-436E-AFC2-3A8472DE484A}" presName="Child1" presStyleLbl="revTx" presStyleIdx="0" presStyleCnt="1">
        <dgm:presLayoutVars>
          <dgm:chMax val="0"/>
          <dgm:chPref val="0"/>
          <dgm:bulletEnabled val="1"/>
        </dgm:presLayoutVars>
      </dgm:prSet>
      <dgm:spPr/>
      <dgm:t>
        <a:bodyPr/>
        <a:lstStyle/>
        <a:p>
          <a:endParaRPr lang="en-US"/>
        </a:p>
      </dgm:t>
    </dgm:pt>
    <dgm:pt modelId="{13C1D56D-A2ED-49E3-89D3-0A9C3BB4157E}" type="pres">
      <dgm:prSet presAssocID="{84721EB4-6FAE-436E-AFC2-3A8472DE484A}" presName="Parent1" presStyleLbl="revTx" presStyleIdx="0" presStyleCnt="1">
        <dgm:presLayoutVars>
          <dgm:chMax val="1"/>
          <dgm:chPref val="1"/>
          <dgm:bulletEnabled val="1"/>
        </dgm:presLayoutVars>
      </dgm:prSet>
      <dgm:spPr/>
      <dgm:t>
        <a:bodyPr/>
        <a:lstStyle/>
        <a:p>
          <a:endParaRPr lang="en-US"/>
        </a:p>
      </dgm:t>
    </dgm:pt>
  </dgm:ptLst>
  <dgm:cxnLst>
    <dgm:cxn modelId="{6DDAF2FC-E950-4B27-A691-CB6358C46656}" srcId="{BF5EAE4B-C4D6-41A9-8393-32E6D34018AD}" destId="{84721EB4-6FAE-436E-AFC2-3A8472DE484A}" srcOrd="0" destOrd="0" parTransId="{166A0678-984E-4302-BBB5-D5FED402D457}" sibTransId="{0EBF4965-0743-4116-89CC-F358E2F665C1}"/>
    <dgm:cxn modelId="{06F69A78-3102-4C16-B1D4-A86C9C81592C}" srcId="{84721EB4-6FAE-436E-AFC2-3A8472DE484A}" destId="{1FD057B2-BFC4-4810-A617-F5300A39D932}" srcOrd="0" destOrd="0" parTransId="{21297595-B509-4614-94DF-A5308FB5CC9D}" sibTransId="{74D6B262-A302-4B4D-93F7-DAD3F83B9EA5}"/>
    <dgm:cxn modelId="{D05045EA-841C-48BB-A435-11C88EF4C42B}" type="presOf" srcId="{84721EB4-6FAE-436E-AFC2-3A8472DE484A}" destId="{13C1D56D-A2ED-49E3-89D3-0A9C3BB4157E}" srcOrd="1" destOrd="0" presId="urn:microsoft.com/office/officeart/2011/layout/CircleProcess"/>
    <dgm:cxn modelId="{6B572EA8-F043-4425-B5D6-B73B37E65693}" type="presOf" srcId="{84721EB4-6FAE-436E-AFC2-3A8472DE484A}" destId="{857BCCE4-8DDB-4DCB-AE78-7996D3047DBE}" srcOrd="0" destOrd="0" presId="urn:microsoft.com/office/officeart/2011/layout/CircleProcess"/>
    <dgm:cxn modelId="{BBBF75C8-48F8-452C-BCF9-4C6297AEBCFF}" type="presOf" srcId="{1FD057B2-BFC4-4810-A617-F5300A39D932}" destId="{A44526D6-EA65-45E7-8A56-331AE662E40D}" srcOrd="0" destOrd="0" presId="urn:microsoft.com/office/officeart/2011/layout/CircleProcess"/>
    <dgm:cxn modelId="{E08520DD-9DDF-4D0C-8640-515E4AE088D7}" type="presOf" srcId="{BF5EAE4B-C4D6-41A9-8393-32E6D34018AD}" destId="{D713E017-2E3C-4229-AF84-2E2AF4833E5B}" srcOrd="0" destOrd="0" presId="urn:microsoft.com/office/officeart/2011/layout/CircleProcess"/>
    <dgm:cxn modelId="{A204D0D1-144F-4F83-80EB-720838ECE1D2}" type="presParOf" srcId="{D713E017-2E3C-4229-AF84-2E2AF4833E5B}" destId="{2678DD38-6338-4059-836D-3CED6FC0E3C9}" srcOrd="0" destOrd="0" presId="urn:microsoft.com/office/officeart/2011/layout/CircleProcess"/>
    <dgm:cxn modelId="{DE9D4A4C-43F2-4608-B413-B50AFA61CC31}" type="presParOf" srcId="{2678DD38-6338-4059-836D-3CED6FC0E3C9}" destId="{A4443109-DBE2-47A3-894F-D8A7CC47B4C0}" srcOrd="0" destOrd="0" presId="urn:microsoft.com/office/officeart/2011/layout/CircleProcess"/>
    <dgm:cxn modelId="{DA74C4FA-B0C8-4079-AC1C-144A13BC15F3}" type="presParOf" srcId="{D713E017-2E3C-4229-AF84-2E2AF4833E5B}" destId="{F9445512-0F12-427A-9177-5E5CD809A7C2}" srcOrd="1" destOrd="0" presId="urn:microsoft.com/office/officeart/2011/layout/CircleProcess"/>
    <dgm:cxn modelId="{BE23A460-B978-49D3-B8E0-111416C2B743}" type="presParOf" srcId="{F9445512-0F12-427A-9177-5E5CD809A7C2}" destId="{857BCCE4-8DDB-4DCB-AE78-7996D3047DBE}" srcOrd="0" destOrd="0" presId="urn:microsoft.com/office/officeart/2011/layout/CircleProcess"/>
    <dgm:cxn modelId="{3F309D5E-5DDA-477D-B373-DE66A5421068}" type="presParOf" srcId="{D713E017-2E3C-4229-AF84-2E2AF4833E5B}" destId="{A44526D6-EA65-45E7-8A56-331AE662E40D}" srcOrd="2" destOrd="0" presId="urn:microsoft.com/office/officeart/2011/layout/CircleProcess"/>
    <dgm:cxn modelId="{6DB1A323-11A6-4CF5-B7CD-D34BC1169320}" type="presParOf" srcId="{D713E017-2E3C-4229-AF84-2E2AF4833E5B}" destId="{13C1D56D-A2ED-49E3-89D3-0A9C3BB4157E}" srcOrd="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F4F05-AEAF-4DBA-8D68-4F7792AA7801}"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0531704E-A522-4A5F-AD1D-683939FD1D15}">
      <dgm:prSet phldrT="[Text]"/>
      <dgm:spPr/>
      <dgm:t>
        <a:bodyPr/>
        <a:lstStyle/>
        <a:p>
          <a:r>
            <a:rPr lang="en-US" dirty="0" smtClean="0"/>
            <a:t>Workgroup SWOT</a:t>
          </a:r>
          <a:endParaRPr lang="en-US" dirty="0"/>
        </a:p>
      </dgm:t>
    </dgm:pt>
    <dgm:pt modelId="{28876FC6-DDBC-441A-AAD1-EC06F08A50D3}" type="parTrans" cxnId="{3C30E22E-A8C9-434B-8C4F-5B08EABF2A01}">
      <dgm:prSet/>
      <dgm:spPr/>
      <dgm:t>
        <a:bodyPr/>
        <a:lstStyle/>
        <a:p>
          <a:endParaRPr lang="en-US"/>
        </a:p>
      </dgm:t>
    </dgm:pt>
    <dgm:pt modelId="{49B3385F-EA49-413D-808E-471556915922}" type="sibTrans" cxnId="{3C30E22E-A8C9-434B-8C4F-5B08EABF2A01}">
      <dgm:prSet/>
      <dgm:spPr/>
      <dgm:t>
        <a:bodyPr/>
        <a:lstStyle/>
        <a:p>
          <a:endParaRPr lang="en-US"/>
        </a:p>
      </dgm:t>
    </dgm:pt>
    <dgm:pt modelId="{8E39C62D-1616-496A-8CA7-4BBC482961CC}">
      <dgm:prSet phldrT="[Text]"/>
      <dgm:spPr/>
      <dgm:t>
        <a:bodyPr/>
        <a:lstStyle/>
        <a:p>
          <a:r>
            <a:rPr lang="en-US" dirty="0" smtClean="0"/>
            <a:t>Independent SWOT</a:t>
          </a:r>
          <a:endParaRPr lang="en-US" dirty="0"/>
        </a:p>
      </dgm:t>
    </dgm:pt>
    <dgm:pt modelId="{6817A605-7AF1-4018-B735-5C17861E247F}" type="parTrans" cxnId="{D77197C2-E2D7-41FA-A796-95969F18891B}">
      <dgm:prSet/>
      <dgm:spPr/>
      <dgm:t>
        <a:bodyPr/>
        <a:lstStyle/>
        <a:p>
          <a:endParaRPr lang="en-US"/>
        </a:p>
      </dgm:t>
    </dgm:pt>
    <dgm:pt modelId="{CDA1B991-7F05-40FE-9545-1594F1846625}" type="sibTrans" cxnId="{D77197C2-E2D7-41FA-A796-95969F18891B}">
      <dgm:prSet/>
      <dgm:spPr/>
      <dgm:t>
        <a:bodyPr/>
        <a:lstStyle/>
        <a:p>
          <a:endParaRPr lang="en-US"/>
        </a:p>
      </dgm:t>
    </dgm:pt>
    <dgm:pt modelId="{8312F6B7-D9A5-4E08-8E88-3E2DAC4C4CB3}">
      <dgm:prSet phldrT="[Text]"/>
      <dgm:spPr/>
      <dgm:t>
        <a:bodyPr/>
        <a:lstStyle/>
        <a:p>
          <a:r>
            <a:rPr lang="en-US" dirty="0" smtClean="0"/>
            <a:t>Independent SWOT</a:t>
          </a:r>
          <a:endParaRPr lang="en-US" dirty="0"/>
        </a:p>
      </dgm:t>
    </dgm:pt>
    <dgm:pt modelId="{5A811B81-875A-4929-B164-58C33C25CB41}" type="parTrans" cxnId="{1FB7DE23-6276-4F93-9D4E-6771C9BB2ED7}">
      <dgm:prSet/>
      <dgm:spPr/>
      <dgm:t>
        <a:bodyPr/>
        <a:lstStyle/>
        <a:p>
          <a:endParaRPr lang="en-US"/>
        </a:p>
      </dgm:t>
    </dgm:pt>
    <dgm:pt modelId="{FAA206D8-8C4C-49A0-B2C5-D6BE71721D6A}" type="sibTrans" cxnId="{1FB7DE23-6276-4F93-9D4E-6771C9BB2ED7}">
      <dgm:prSet/>
      <dgm:spPr/>
      <dgm:t>
        <a:bodyPr/>
        <a:lstStyle/>
        <a:p>
          <a:endParaRPr lang="en-US"/>
        </a:p>
      </dgm:t>
    </dgm:pt>
    <dgm:pt modelId="{4D0117A2-6E21-43D6-ABA1-3ADF0AF284AE}">
      <dgm:prSet phldrT="[Text]"/>
      <dgm:spPr/>
      <dgm:t>
        <a:bodyPr/>
        <a:lstStyle/>
        <a:p>
          <a:r>
            <a:rPr lang="en-US" dirty="0" smtClean="0"/>
            <a:t>Independent SWOT</a:t>
          </a:r>
          <a:endParaRPr lang="en-US" dirty="0"/>
        </a:p>
      </dgm:t>
    </dgm:pt>
    <dgm:pt modelId="{2D1B0FC3-BF48-4A7C-A74A-C7D814B9038A}" type="parTrans" cxnId="{EB98CF5D-FB57-4DBD-AC9C-C14A0C930418}">
      <dgm:prSet/>
      <dgm:spPr/>
      <dgm:t>
        <a:bodyPr/>
        <a:lstStyle/>
        <a:p>
          <a:endParaRPr lang="en-US"/>
        </a:p>
      </dgm:t>
    </dgm:pt>
    <dgm:pt modelId="{70352748-ACB7-4B18-853B-32767672C912}" type="sibTrans" cxnId="{EB98CF5D-FB57-4DBD-AC9C-C14A0C930418}">
      <dgm:prSet/>
      <dgm:spPr/>
      <dgm:t>
        <a:bodyPr/>
        <a:lstStyle/>
        <a:p>
          <a:endParaRPr lang="en-US"/>
        </a:p>
      </dgm:t>
    </dgm:pt>
    <dgm:pt modelId="{C75D8B92-7C54-485C-85F4-203E3601DA8C}">
      <dgm:prSet phldrT="[Text]"/>
      <dgm:spPr/>
      <dgm:t>
        <a:bodyPr/>
        <a:lstStyle/>
        <a:p>
          <a:r>
            <a:rPr lang="en-US" dirty="0" smtClean="0"/>
            <a:t>Share Workgroup SWOT with Task Force</a:t>
          </a:r>
          <a:endParaRPr lang="en-US" dirty="0"/>
        </a:p>
      </dgm:t>
    </dgm:pt>
    <dgm:pt modelId="{3A2BD6DB-283F-4DE3-9AD0-373BC46D1D52}" type="parTrans" cxnId="{32249CDA-DBB6-4727-84A4-43978B755CB0}">
      <dgm:prSet/>
      <dgm:spPr/>
      <dgm:t>
        <a:bodyPr/>
        <a:lstStyle/>
        <a:p>
          <a:endParaRPr lang="en-US"/>
        </a:p>
      </dgm:t>
    </dgm:pt>
    <dgm:pt modelId="{34D004C8-6DF1-4129-A76E-52FD3D0E1F66}" type="sibTrans" cxnId="{32249CDA-DBB6-4727-84A4-43978B755CB0}">
      <dgm:prSet/>
      <dgm:spPr/>
      <dgm:t>
        <a:bodyPr/>
        <a:lstStyle/>
        <a:p>
          <a:endParaRPr lang="en-US"/>
        </a:p>
      </dgm:t>
    </dgm:pt>
    <dgm:pt modelId="{1F50C8C5-401A-4F88-9C28-EF069B0B17E8}" type="pres">
      <dgm:prSet presAssocID="{A27F4F05-AEAF-4DBA-8D68-4F7792AA7801}" presName="Name0" presStyleCnt="0">
        <dgm:presLayoutVars>
          <dgm:chMax/>
          <dgm:chPref val="1"/>
          <dgm:dir/>
          <dgm:animOne val="branch"/>
          <dgm:animLvl val="lvl"/>
          <dgm:resizeHandles/>
        </dgm:presLayoutVars>
      </dgm:prSet>
      <dgm:spPr/>
      <dgm:t>
        <a:bodyPr/>
        <a:lstStyle/>
        <a:p>
          <a:endParaRPr lang="en-US"/>
        </a:p>
      </dgm:t>
    </dgm:pt>
    <dgm:pt modelId="{B3916095-A407-4F8A-905B-5B681C1248D7}" type="pres">
      <dgm:prSet presAssocID="{0531704E-A522-4A5F-AD1D-683939FD1D15}" presName="composite" presStyleCnt="0"/>
      <dgm:spPr/>
    </dgm:pt>
    <dgm:pt modelId="{87FAA5E9-BAA2-484D-86DC-725D57FCDDBD}" type="pres">
      <dgm:prSet presAssocID="{0531704E-A522-4A5F-AD1D-683939FD1D15}" presName="ParentAccent1" presStyleLbl="alignNode1" presStyleIdx="0" presStyleCnt="45"/>
      <dgm:spPr/>
    </dgm:pt>
    <dgm:pt modelId="{FC37EFAA-CE7C-4BEF-91F8-3E4BD63D1AE6}" type="pres">
      <dgm:prSet presAssocID="{0531704E-A522-4A5F-AD1D-683939FD1D15}" presName="ParentAccent2" presStyleLbl="alignNode1" presStyleIdx="1" presStyleCnt="45"/>
      <dgm:spPr/>
    </dgm:pt>
    <dgm:pt modelId="{CA001CEE-12B0-43E5-86F2-5AB22F2BB122}" type="pres">
      <dgm:prSet presAssocID="{0531704E-A522-4A5F-AD1D-683939FD1D15}" presName="ParentAccent3" presStyleLbl="alignNode1" presStyleIdx="2" presStyleCnt="45"/>
      <dgm:spPr/>
    </dgm:pt>
    <dgm:pt modelId="{FDA3E1A1-D041-4592-9C01-A2B93D96F0B2}" type="pres">
      <dgm:prSet presAssocID="{0531704E-A522-4A5F-AD1D-683939FD1D15}" presName="ParentAccent4" presStyleLbl="alignNode1" presStyleIdx="3" presStyleCnt="45"/>
      <dgm:spPr/>
    </dgm:pt>
    <dgm:pt modelId="{11079456-E9C6-4895-848D-79AFF13841E8}" type="pres">
      <dgm:prSet presAssocID="{0531704E-A522-4A5F-AD1D-683939FD1D15}" presName="ParentAccent5" presStyleLbl="alignNode1" presStyleIdx="4" presStyleCnt="45"/>
      <dgm:spPr/>
    </dgm:pt>
    <dgm:pt modelId="{3E459E74-F55C-419C-A90C-8CE2DE18C714}" type="pres">
      <dgm:prSet presAssocID="{0531704E-A522-4A5F-AD1D-683939FD1D15}" presName="ParentAccent6" presStyleLbl="alignNode1" presStyleIdx="5" presStyleCnt="45"/>
      <dgm:spPr/>
    </dgm:pt>
    <dgm:pt modelId="{E8E836C2-CB45-4EEE-93E8-B5D8A6DEBAF5}" type="pres">
      <dgm:prSet presAssocID="{0531704E-A522-4A5F-AD1D-683939FD1D15}" presName="ParentAccent7" presStyleLbl="alignNode1" presStyleIdx="6" presStyleCnt="45"/>
      <dgm:spPr/>
    </dgm:pt>
    <dgm:pt modelId="{2DE5CE4D-0DDD-4D19-BB33-9F352C2BAD7B}" type="pres">
      <dgm:prSet presAssocID="{0531704E-A522-4A5F-AD1D-683939FD1D15}" presName="ParentAccent8" presStyleLbl="alignNode1" presStyleIdx="7" presStyleCnt="45"/>
      <dgm:spPr/>
    </dgm:pt>
    <dgm:pt modelId="{47AA4331-5DB0-442B-89F6-3E3EE01566E9}" type="pres">
      <dgm:prSet presAssocID="{0531704E-A522-4A5F-AD1D-683939FD1D15}" presName="ParentAccent9" presStyleLbl="alignNode1" presStyleIdx="8" presStyleCnt="45"/>
      <dgm:spPr/>
    </dgm:pt>
    <dgm:pt modelId="{21962AD3-0367-4601-ADD7-A9021F6EE0E1}" type="pres">
      <dgm:prSet presAssocID="{0531704E-A522-4A5F-AD1D-683939FD1D15}" presName="ParentAccent10" presStyleLbl="alignNode1" presStyleIdx="9" presStyleCnt="45"/>
      <dgm:spPr/>
    </dgm:pt>
    <dgm:pt modelId="{DC9BD802-43BC-4D18-8516-E589CB89F8B3}" type="pres">
      <dgm:prSet presAssocID="{0531704E-A522-4A5F-AD1D-683939FD1D15}" presName="Parent" presStyleLbl="alignNode1" presStyleIdx="10" presStyleCnt="45">
        <dgm:presLayoutVars>
          <dgm:chMax val="5"/>
          <dgm:chPref val="3"/>
          <dgm:bulletEnabled val="1"/>
        </dgm:presLayoutVars>
      </dgm:prSet>
      <dgm:spPr/>
      <dgm:t>
        <a:bodyPr/>
        <a:lstStyle/>
        <a:p>
          <a:endParaRPr lang="en-US"/>
        </a:p>
      </dgm:t>
    </dgm:pt>
    <dgm:pt modelId="{1D3EA4A8-6703-4DD6-A7E4-87A05F8D0E1B}" type="pres">
      <dgm:prSet presAssocID="{8E39C62D-1616-496A-8CA7-4BBC482961CC}" presName="Child1Accent1" presStyleLbl="alignNode1" presStyleIdx="11" presStyleCnt="45"/>
      <dgm:spPr/>
    </dgm:pt>
    <dgm:pt modelId="{9B8191D9-6B29-4E10-9EE7-11BE30ED4D6E}" type="pres">
      <dgm:prSet presAssocID="{8E39C62D-1616-496A-8CA7-4BBC482961CC}" presName="Child1Accent2" presStyleLbl="alignNode1" presStyleIdx="12" presStyleCnt="45"/>
      <dgm:spPr/>
    </dgm:pt>
    <dgm:pt modelId="{F7728521-D95A-4C17-9202-5A310CCB4AAE}" type="pres">
      <dgm:prSet presAssocID="{8E39C62D-1616-496A-8CA7-4BBC482961CC}" presName="Child1Accent3" presStyleLbl="alignNode1" presStyleIdx="13" presStyleCnt="45"/>
      <dgm:spPr/>
    </dgm:pt>
    <dgm:pt modelId="{C00F6FCA-31C2-456D-BF8F-6343CF504226}" type="pres">
      <dgm:prSet presAssocID="{8E39C62D-1616-496A-8CA7-4BBC482961CC}" presName="Child1Accent4" presStyleLbl="alignNode1" presStyleIdx="14" presStyleCnt="45"/>
      <dgm:spPr/>
    </dgm:pt>
    <dgm:pt modelId="{C1F8D87C-B727-4DD4-9B1F-A83D620F6227}" type="pres">
      <dgm:prSet presAssocID="{8E39C62D-1616-496A-8CA7-4BBC482961CC}" presName="Child1Accent5" presStyleLbl="alignNode1" presStyleIdx="15" presStyleCnt="45"/>
      <dgm:spPr/>
    </dgm:pt>
    <dgm:pt modelId="{61AF73EC-6D18-43B1-92F7-B062E2FC7E28}" type="pres">
      <dgm:prSet presAssocID="{8E39C62D-1616-496A-8CA7-4BBC482961CC}" presName="Child1Accent6" presStyleLbl="alignNode1" presStyleIdx="16" presStyleCnt="45"/>
      <dgm:spPr/>
    </dgm:pt>
    <dgm:pt modelId="{2F58CD9E-42DE-4EDB-80B2-0C0F159EEA04}" type="pres">
      <dgm:prSet presAssocID="{8E39C62D-1616-496A-8CA7-4BBC482961CC}" presName="Child1Accent7" presStyleLbl="alignNode1" presStyleIdx="17" presStyleCnt="45"/>
      <dgm:spPr/>
    </dgm:pt>
    <dgm:pt modelId="{A6993F05-5F1B-4D52-B240-99D7B7E87F67}" type="pres">
      <dgm:prSet presAssocID="{8E39C62D-1616-496A-8CA7-4BBC482961CC}" presName="Child1Accent8" presStyleLbl="alignNode1" presStyleIdx="18" presStyleCnt="45"/>
      <dgm:spPr/>
    </dgm:pt>
    <dgm:pt modelId="{4D1C7D54-E9B2-46B3-892E-7515DBC6F9F8}" type="pres">
      <dgm:prSet presAssocID="{8E39C62D-1616-496A-8CA7-4BBC482961CC}" presName="Child1Accent9" presStyleLbl="alignNode1" presStyleIdx="19" presStyleCnt="45"/>
      <dgm:spPr/>
    </dgm:pt>
    <dgm:pt modelId="{C60D06B9-98C8-4D5D-B8B5-DA51F21C04C9}" type="pres">
      <dgm:prSet presAssocID="{8E39C62D-1616-496A-8CA7-4BBC482961CC}" presName="Child1" presStyleLbl="revTx" presStyleIdx="0" presStyleCnt="3">
        <dgm:presLayoutVars>
          <dgm:chMax/>
          <dgm:chPref val="0"/>
          <dgm:bulletEnabled val="1"/>
        </dgm:presLayoutVars>
      </dgm:prSet>
      <dgm:spPr/>
      <dgm:t>
        <a:bodyPr/>
        <a:lstStyle/>
        <a:p>
          <a:endParaRPr lang="en-US"/>
        </a:p>
      </dgm:t>
    </dgm:pt>
    <dgm:pt modelId="{56372589-5C66-4D79-8339-AA7E4C161B40}" type="pres">
      <dgm:prSet presAssocID="{8312F6B7-D9A5-4E08-8E88-3E2DAC4C4CB3}" presName="Child2Accent1" presStyleLbl="alignNode1" presStyleIdx="20" presStyleCnt="45"/>
      <dgm:spPr/>
    </dgm:pt>
    <dgm:pt modelId="{3F8608AB-7BA6-4045-9377-F42B6A12EF51}" type="pres">
      <dgm:prSet presAssocID="{8312F6B7-D9A5-4E08-8E88-3E2DAC4C4CB3}" presName="Child2Accent2" presStyleLbl="alignNode1" presStyleIdx="21" presStyleCnt="45"/>
      <dgm:spPr/>
    </dgm:pt>
    <dgm:pt modelId="{C593D47A-1054-4E7F-92A1-4309D99A04D0}" type="pres">
      <dgm:prSet presAssocID="{8312F6B7-D9A5-4E08-8E88-3E2DAC4C4CB3}" presName="Child2Accent3" presStyleLbl="alignNode1" presStyleIdx="22" presStyleCnt="45"/>
      <dgm:spPr/>
    </dgm:pt>
    <dgm:pt modelId="{141B9772-BB77-491D-9B98-3639F210C977}" type="pres">
      <dgm:prSet presAssocID="{8312F6B7-D9A5-4E08-8E88-3E2DAC4C4CB3}" presName="Child2Accent4" presStyleLbl="alignNode1" presStyleIdx="23" presStyleCnt="45"/>
      <dgm:spPr/>
    </dgm:pt>
    <dgm:pt modelId="{A2C77EB8-BA52-4031-8312-3716098B4EAC}" type="pres">
      <dgm:prSet presAssocID="{8312F6B7-D9A5-4E08-8E88-3E2DAC4C4CB3}" presName="Child2Accent5" presStyleLbl="alignNode1" presStyleIdx="24" presStyleCnt="45"/>
      <dgm:spPr/>
    </dgm:pt>
    <dgm:pt modelId="{84C4D02B-069E-4DDA-A1E6-4068E6B4189B}" type="pres">
      <dgm:prSet presAssocID="{8312F6B7-D9A5-4E08-8E88-3E2DAC4C4CB3}" presName="Child2Accent6" presStyleLbl="alignNode1" presStyleIdx="25" presStyleCnt="45"/>
      <dgm:spPr/>
    </dgm:pt>
    <dgm:pt modelId="{F49A19AF-D84E-4B91-9A5D-4FB99F79A896}" type="pres">
      <dgm:prSet presAssocID="{8312F6B7-D9A5-4E08-8E88-3E2DAC4C4CB3}" presName="Child2Accent7" presStyleLbl="alignNode1" presStyleIdx="26" presStyleCnt="45"/>
      <dgm:spPr/>
    </dgm:pt>
    <dgm:pt modelId="{F66B4B7F-2E3F-4EC0-A00F-D2A3E3BF6BE3}" type="pres">
      <dgm:prSet presAssocID="{8312F6B7-D9A5-4E08-8E88-3E2DAC4C4CB3}" presName="Child2" presStyleLbl="revTx" presStyleIdx="1" presStyleCnt="3" custScaleX="151840" custScaleY="97648">
        <dgm:presLayoutVars>
          <dgm:chMax/>
          <dgm:chPref val="0"/>
          <dgm:bulletEnabled val="1"/>
        </dgm:presLayoutVars>
      </dgm:prSet>
      <dgm:spPr/>
      <dgm:t>
        <a:bodyPr/>
        <a:lstStyle/>
        <a:p>
          <a:endParaRPr lang="en-US"/>
        </a:p>
      </dgm:t>
    </dgm:pt>
    <dgm:pt modelId="{77F0DE47-EBF0-49C7-8009-EE94F82057F9}" type="pres">
      <dgm:prSet presAssocID="{4D0117A2-6E21-43D6-ABA1-3ADF0AF284AE}" presName="Child3Accent1" presStyleLbl="alignNode1" presStyleIdx="27" presStyleCnt="45"/>
      <dgm:spPr/>
    </dgm:pt>
    <dgm:pt modelId="{4C319AED-D344-47F7-BA8C-89A775D6FD35}" type="pres">
      <dgm:prSet presAssocID="{4D0117A2-6E21-43D6-ABA1-3ADF0AF284AE}" presName="Child3Accent2" presStyleLbl="alignNode1" presStyleIdx="28" presStyleCnt="45"/>
      <dgm:spPr/>
    </dgm:pt>
    <dgm:pt modelId="{169A8659-D6D2-4CB7-BF09-F686C515857A}" type="pres">
      <dgm:prSet presAssocID="{4D0117A2-6E21-43D6-ABA1-3ADF0AF284AE}" presName="Child3Accent3" presStyleLbl="alignNode1" presStyleIdx="29" presStyleCnt="45"/>
      <dgm:spPr/>
    </dgm:pt>
    <dgm:pt modelId="{75096136-CCC8-43E9-8533-E422C8DF5A79}" type="pres">
      <dgm:prSet presAssocID="{4D0117A2-6E21-43D6-ABA1-3ADF0AF284AE}" presName="Child3Accent4" presStyleLbl="alignNode1" presStyleIdx="30" presStyleCnt="45"/>
      <dgm:spPr/>
    </dgm:pt>
    <dgm:pt modelId="{8FB5A9FA-5E56-4F12-8862-FFD37CBAB191}" type="pres">
      <dgm:prSet presAssocID="{4D0117A2-6E21-43D6-ABA1-3ADF0AF284AE}" presName="Child3Accent5" presStyleLbl="alignNode1" presStyleIdx="31" presStyleCnt="45"/>
      <dgm:spPr/>
    </dgm:pt>
    <dgm:pt modelId="{7C899744-9778-4757-A4C8-7C182ED79BFB}" type="pres">
      <dgm:prSet presAssocID="{4D0117A2-6E21-43D6-ABA1-3ADF0AF284AE}" presName="Child3Accent6" presStyleLbl="alignNode1" presStyleIdx="32" presStyleCnt="45"/>
      <dgm:spPr/>
    </dgm:pt>
    <dgm:pt modelId="{C36589F9-2C57-4188-97A3-21323F0B9BF1}" type="pres">
      <dgm:prSet presAssocID="{4D0117A2-6E21-43D6-ABA1-3ADF0AF284AE}" presName="Child3Accent7" presStyleLbl="alignNode1" presStyleIdx="33" presStyleCnt="45"/>
      <dgm:spPr/>
    </dgm:pt>
    <dgm:pt modelId="{2449A9F0-86EB-4844-A47F-05321AD86DF9}" type="pres">
      <dgm:prSet presAssocID="{4D0117A2-6E21-43D6-ABA1-3ADF0AF284AE}" presName="Child3" presStyleLbl="revTx" presStyleIdx="2" presStyleCnt="3">
        <dgm:presLayoutVars>
          <dgm:chMax/>
          <dgm:chPref val="0"/>
          <dgm:bulletEnabled val="1"/>
        </dgm:presLayoutVars>
      </dgm:prSet>
      <dgm:spPr/>
      <dgm:t>
        <a:bodyPr/>
        <a:lstStyle/>
        <a:p>
          <a:endParaRPr lang="en-US"/>
        </a:p>
      </dgm:t>
    </dgm:pt>
    <dgm:pt modelId="{99E5D5E2-DA81-4A69-894C-F214B74EA6F9}" type="pres">
      <dgm:prSet presAssocID="{49B3385F-EA49-413D-808E-471556915922}" presName="sibTrans" presStyleCnt="0"/>
      <dgm:spPr/>
    </dgm:pt>
    <dgm:pt modelId="{6FAC52F3-E54B-4A71-91B7-989A43F7241C}" type="pres">
      <dgm:prSet presAssocID="{C75D8B92-7C54-485C-85F4-203E3601DA8C}" presName="composite" presStyleCnt="0"/>
      <dgm:spPr/>
    </dgm:pt>
    <dgm:pt modelId="{41C6C95D-4D3F-45C5-B0CA-72DB010C2E3F}" type="pres">
      <dgm:prSet presAssocID="{C75D8B92-7C54-485C-85F4-203E3601DA8C}" presName="ParentAccent1" presStyleLbl="alignNode1" presStyleIdx="34" presStyleCnt="45"/>
      <dgm:spPr/>
    </dgm:pt>
    <dgm:pt modelId="{1A9AEA92-3215-4418-B41C-42FEE92F5E69}" type="pres">
      <dgm:prSet presAssocID="{C75D8B92-7C54-485C-85F4-203E3601DA8C}" presName="ParentAccent2" presStyleLbl="alignNode1" presStyleIdx="35" presStyleCnt="45"/>
      <dgm:spPr/>
    </dgm:pt>
    <dgm:pt modelId="{901F8815-3C27-48E9-B3FF-9D40D45E7186}" type="pres">
      <dgm:prSet presAssocID="{C75D8B92-7C54-485C-85F4-203E3601DA8C}" presName="ParentAccent3" presStyleLbl="alignNode1" presStyleIdx="36" presStyleCnt="45"/>
      <dgm:spPr/>
    </dgm:pt>
    <dgm:pt modelId="{3259E311-7D17-41ED-86BD-05BE53C8D461}" type="pres">
      <dgm:prSet presAssocID="{C75D8B92-7C54-485C-85F4-203E3601DA8C}" presName="ParentAccent4" presStyleLbl="alignNode1" presStyleIdx="37" presStyleCnt="45"/>
      <dgm:spPr/>
    </dgm:pt>
    <dgm:pt modelId="{1F9C1D6D-AA94-4B14-A089-752F1D4BF680}" type="pres">
      <dgm:prSet presAssocID="{C75D8B92-7C54-485C-85F4-203E3601DA8C}" presName="ParentAccent5" presStyleLbl="alignNode1" presStyleIdx="38" presStyleCnt="45"/>
      <dgm:spPr/>
    </dgm:pt>
    <dgm:pt modelId="{7044F62A-F93D-4F7F-8F72-9DF9D68B627A}" type="pres">
      <dgm:prSet presAssocID="{C75D8B92-7C54-485C-85F4-203E3601DA8C}" presName="ParentAccent6" presStyleLbl="alignNode1" presStyleIdx="39" presStyleCnt="45"/>
      <dgm:spPr/>
    </dgm:pt>
    <dgm:pt modelId="{C4D07802-5146-435D-93AD-AC887ADDB049}" type="pres">
      <dgm:prSet presAssocID="{C75D8B92-7C54-485C-85F4-203E3601DA8C}" presName="ParentAccent7" presStyleLbl="alignNode1" presStyleIdx="40" presStyleCnt="45"/>
      <dgm:spPr/>
    </dgm:pt>
    <dgm:pt modelId="{D646AEC2-CAC0-4F78-B1B4-0C3454A0E454}" type="pres">
      <dgm:prSet presAssocID="{C75D8B92-7C54-485C-85F4-203E3601DA8C}" presName="ParentAccent8" presStyleLbl="alignNode1" presStyleIdx="41" presStyleCnt="45"/>
      <dgm:spPr/>
    </dgm:pt>
    <dgm:pt modelId="{553FD26F-DBE7-4474-9A15-848AB9F248EE}" type="pres">
      <dgm:prSet presAssocID="{C75D8B92-7C54-485C-85F4-203E3601DA8C}" presName="ParentAccent9" presStyleLbl="alignNode1" presStyleIdx="42" presStyleCnt="45"/>
      <dgm:spPr/>
    </dgm:pt>
    <dgm:pt modelId="{45B1CCE9-664D-4977-8C16-863B6712F3B6}" type="pres">
      <dgm:prSet presAssocID="{C75D8B92-7C54-485C-85F4-203E3601DA8C}" presName="ParentAccent10" presStyleLbl="alignNode1" presStyleIdx="43" presStyleCnt="45"/>
      <dgm:spPr/>
    </dgm:pt>
    <dgm:pt modelId="{2EFC53F3-534F-4A9D-9B6E-1181FDF6CBA1}" type="pres">
      <dgm:prSet presAssocID="{C75D8B92-7C54-485C-85F4-203E3601DA8C}" presName="Parent" presStyleLbl="alignNode1" presStyleIdx="44" presStyleCnt="45">
        <dgm:presLayoutVars>
          <dgm:chMax val="5"/>
          <dgm:chPref val="3"/>
          <dgm:bulletEnabled val="1"/>
        </dgm:presLayoutVars>
      </dgm:prSet>
      <dgm:spPr/>
      <dgm:t>
        <a:bodyPr/>
        <a:lstStyle/>
        <a:p>
          <a:endParaRPr lang="en-US"/>
        </a:p>
      </dgm:t>
    </dgm:pt>
  </dgm:ptLst>
  <dgm:cxnLst>
    <dgm:cxn modelId="{1FB7DE23-6276-4F93-9D4E-6771C9BB2ED7}" srcId="{0531704E-A522-4A5F-AD1D-683939FD1D15}" destId="{8312F6B7-D9A5-4E08-8E88-3E2DAC4C4CB3}" srcOrd="1" destOrd="0" parTransId="{5A811B81-875A-4929-B164-58C33C25CB41}" sibTransId="{FAA206D8-8C4C-49A0-B2C5-D6BE71721D6A}"/>
    <dgm:cxn modelId="{EB98CF5D-FB57-4DBD-AC9C-C14A0C930418}" srcId="{0531704E-A522-4A5F-AD1D-683939FD1D15}" destId="{4D0117A2-6E21-43D6-ABA1-3ADF0AF284AE}" srcOrd="2" destOrd="0" parTransId="{2D1B0FC3-BF48-4A7C-A74A-C7D814B9038A}" sibTransId="{70352748-ACB7-4B18-853B-32767672C912}"/>
    <dgm:cxn modelId="{7B779216-C546-4393-9994-05E9987BB71A}" type="presOf" srcId="{C75D8B92-7C54-485C-85F4-203E3601DA8C}" destId="{2EFC53F3-534F-4A9D-9B6E-1181FDF6CBA1}" srcOrd="0" destOrd="0" presId="urn:microsoft.com/office/officeart/2011/layout/ConvergingText"/>
    <dgm:cxn modelId="{27A8A994-79AC-4711-B63A-6956E113BC60}" type="presOf" srcId="{8E39C62D-1616-496A-8CA7-4BBC482961CC}" destId="{C60D06B9-98C8-4D5D-B8B5-DA51F21C04C9}" srcOrd="0" destOrd="0" presId="urn:microsoft.com/office/officeart/2011/layout/ConvergingText"/>
    <dgm:cxn modelId="{2A771DFE-C4AB-4C1C-B602-1025A115FD93}" type="presOf" srcId="{0531704E-A522-4A5F-AD1D-683939FD1D15}" destId="{DC9BD802-43BC-4D18-8516-E589CB89F8B3}" srcOrd="0" destOrd="0" presId="urn:microsoft.com/office/officeart/2011/layout/ConvergingText"/>
    <dgm:cxn modelId="{3C30E22E-A8C9-434B-8C4F-5B08EABF2A01}" srcId="{A27F4F05-AEAF-4DBA-8D68-4F7792AA7801}" destId="{0531704E-A522-4A5F-AD1D-683939FD1D15}" srcOrd="0" destOrd="0" parTransId="{28876FC6-DDBC-441A-AAD1-EC06F08A50D3}" sibTransId="{49B3385F-EA49-413D-808E-471556915922}"/>
    <dgm:cxn modelId="{D77197C2-E2D7-41FA-A796-95969F18891B}" srcId="{0531704E-A522-4A5F-AD1D-683939FD1D15}" destId="{8E39C62D-1616-496A-8CA7-4BBC482961CC}" srcOrd="0" destOrd="0" parTransId="{6817A605-7AF1-4018-B735-5C17861E247F}" sibTransId="{CDA1B991-7F05-40FE-9545-1594F1846625}"/>
    <dgm:cxn modelId="{8F1EEEB4-A075-476B-AEAF-64D6FD955620}" type="presOf" srcId="{4D0117A2-6E21-43D6-ABA1-3ADF0AF284AE}" destId="{2449A9F0-86EB-4844-A47F-05321AD86DF9}" srcOrd="0" destOrd="0" presId="urn:microsoft.com/office/officeart/2011/layout/ConvergingText"/>
    <dgm:cxn modelId="{B9D62AE4-26CF-4839-8859-C6326744DE34}" type="presOf" srcId="{8312F6B7-D9A5-4E08-8E88-3E2DAC4C4CB3}" destId="{F66B4B7F-2E3F-4EC0-A00F-D2A3E3BF6BE3}" srcOrd="0" destOrd="0" presId="urn:microsoft.com/office/officeart/2011/layout/ConvergingText"/>
    <dgm:cxn modelId="{7251FB5D-C36E-4721-A033-4F37F013117B}" type="presOf" srcId="{A27F4F05-AEAF-4DBA-8D68-4F7792AA7801}" destId="{1F50C8C5-401A-4F88-9C28-EF069B0B17E8}" srcOrd="0" destOrd="0" presId="urn:microsoft.com/office/officeart/2011/layout/ConvergingText"/>
    <dgm:cxn modelId="{32249CDA-DBB6-4727-84A4-43978B755CB0}" srcId="{A27F4F05-AEAF-4DBA-8D68-4F7792AA7801}" destId="{C75D8B92-7C54-485C-85F4-203E3601DA8C}" srcOrd="1" destOrd="0" parTransId="{3A2BD6DB-283F-4DE3-9AD0-373BC46D1D52}" sibTransId="{34D004C8-6DF1-4129-A76E-52FD3D0E1F66}"/>
    <dgm:cxn modelId="{D2A6641F-8058-4020-933D-F9113D3379C5}" type="presParOf" srcId="{1F50C8C5-401A-4F88-9C28-EF069B0B17E8}" destId="{B3916095-A407-4F8A-905B-5B681C1248D7}" srcOrd="0" destOrd="0" presId="urn:microsoft.com/office/officeart/2011/layout/ConvergingText"/>
    <dgm:cxn modelId="{45654059-A558-486A-80D0-7C31E07DAEAF}" type="presParOf" srcId="{B3916095-A407-4F8A-905B-5B681C1248D7}" destId="{87FAA5E9-BAA2-484D-86DC-725D57FCDDBD}" srcOrd="0" destOrd="0" presId="urn:microsoft.com/office/officeart/2011/layout/ConvergingText"/>
    <dgm:cxn modelId="{AD067E4E-6CC4-4C1A-AD8D-6B1ED54F30E5}" type="presParOf" srcId="{B3916095-A407-4F8A-905B-5B681C1248D7}" destId="{FC37EFAA-CE7C-4BEF-91F8-3E4BD63D1AE6}" srcOrd="1" destOrd="0" presId="urn:microsoft.com/office/officeart/2011/layout/ConvergingText"/>
    <dgm:cxn modelId="{5F6D4593-5DA1-475C-B3F8-6782FD9402EB}" type="presParOf" srcId="{B3916095-A407-4F8A-905B-5B681C1248D7}" destId="{CA001CEE-12B0-43E5-86F2-5AB22F2BB122}" srcOrd="2" destOrd="0" presId="urn:microsoft.com/office/officeart/2011/layout/ConvergingText"/>
    <dgm:cxn modelId="{88CD804C-71B8-4A86-AC7E-88FCB322F67C}" type="presParOf" srcId="{B3916095-A407-4F8A-905B-5B681C1248D7}" destId="{FDA3E1A1-D041-4592-9C01-A2B93D96F0B2}" srcOrd="3" destOrd="0" presId="urn:microsoft.com/office/officeart/2011/layout/ConvergingText"/>
    <dgm:cxn modelId="{3E971350-F0AA-4451-8674-639F42F45BD8}" type="presParOf" srcId="{B3916095-A407-4F8A-905B-5B681C1248D7}" destId="{11079456-E9C6-4895-848D-79AFF13841E8}" srcOrd="4" destOrd="0" presId="urn:microsoft.com/office/officeart/2011/layout/ConvergingText"/>
    <dgm:cxn modelId="{1186A8C7-211E-4A78-B1FC-C8EE8AB8F15A}" type="presParOf" srcId="{B3916095-A407-4F8A-905B-5B681C1248D7}" destId="{3E459E74-F55C-419C-A90C-8CE2DE18C714}" srcOrd="5" destOrd="0" presId="urn:microsoft.com/office/officeart/2011/layout/ConvergingText"/>
    <dgm:cxn modelId="{8963C2F2-A55D-4923-8A68-F95878BF4CDC}" type="presParOf" srcId="{B3916095-A407-4F8A-905B-5B681C1248D7}" destId="{E8E836C2-CB45-4EEE-93E8-B5D8A6DEBAF5}" srcOrd="6" destOrd="0" presId="urn:microsoft.com/office/officeart/2011/layout/ConvergingText"/>
    <dgm:cxn modelId="{127F2DD8-3340-4A69-8668-C4F9A6BA6456}" type="presParOf" srcId="{B3916095-A407-4F8A-905B-5B681C1248D7}" destId="{2DE5CE4D-0DDD-4D19-BB33-9F352C2BAD7B}" srcOrd="7" destOrd="0" presId="urn:microsoft.com/office/officeart/2011/layout/ConvergingText"/>
    <dgm:cxn modelId="{D78B8592-FC93-4D32-8F6F-F5CAF072E068}" type="presParOf" srcId="{B3916095-A407-4F8A-905B-5B681C1248D7}" destId="{47AA4331-5DB0-442B-89F6-3E3EE01566E9}" srcOrd="8" destOrd="0" presId="urn:microsoft.com/office/officeart/2011/layout/ConvergingText"/>
    <dgm:cxn modelId="{84E56BF9-2019-42D5-9B05-B3862B4FAAD9}" type="presParOf" srcId="{B3916095-A407-4F8A-905B-5B681C1248D7}" destId="{21962AD3-0367-4601-ADD7-A9021F6EE0E1}" srcOrd="9" destOrd="0" presId="urn:microsoft.com/office/officeart/2011/layout/ConvergingText"/>
    <dgm:cxn modelId="{9B221AC7-0C79-47B9-B8C9-D6FEE82927EE}" type="presParOf" srcId="{B3916095-A407-4F8A-905B-5B681C1248D7}" destId="{DC9BD802-43BC-4D18-8516-E589CB89F8B3}" srcOrd="10" destOrd="0" presId="urn:microsoft.com/office/officeart/2011/layout/ConvergingText"/>
    <dgm:cxn modelId="{A15815D2-44CC-4C20-80CE-C686CC03656F}" type="presParOf" srcId="{B3916095-A407-4F8A-905B-5B681C1248D7}" destId="{1D3EA4A8-6703-4DD6-A7E4-87A05F8D0E1B}" srcOrd="11" destOrd="0" presId="urn:microsoft.com/office/officeart/2011/layout/ConvergingText"/>
    <dgm:cxn modelId="{210CE9F0-EFBF-4815-AC36-C4E088EE2166}" type="presParOf" srcId="{B3916095-A407-4F8A-905B-5B681C1248D7}" destId="{9B8191D9-6B29-4E10-9EE7-11BE30ED4D6E}" srcOrd="12" destOrd="0" presId="urn:microsoft.com/office/officeart/2011/layout/ConvergingText"/>
    <dgm:cxn modelId="{72606B74-3BE3-4CB5-8D63-0A1010B9EC79}" type="presParOf" srcId="{B3916095-A407-4F8A-905B-5B681C1248D7}" destId="{F7728521-D95A-4C17-9202-5A310CCB4AAE}" srcOrd="13" destOrd="0" presId="urn:microsoft.com/office/officeart/2011/layout/ConvergingText"/>
    <dgm:cxn modelId="{E734A167-BC23-40CF-8869-58E8FD763643}" type="presParOf" srcId="{B3916095-A407-4F8A-905B-5B681C1248D7}" destId="{C00F6FCA-31C2-456D-BF8F-6343CF504226}" srcOrd="14" destOrd="0" presId="urn:microsoft.com/office/officeart/2011/layout/ConvergingText"/>
    <dgm:cxn modelId="{1BD44BE8-3020-4A85-AF47-CC74CDD7E3B3}" type="presParOf" srcId="{B3916095-A407-4F8A-905B-5B681C1248D7}" destId="{C1F8D87C-B727-4DD4-9B1F-A83D620F6227}" srcOrd="15" destOrd="0" presId="urn:microsoft.com/office/officeart/2011/layout/ConvergingText"/>
    <dgm:cxn modelId="{C01F9B4F-3360-4D98-8CCE-911FD697FE52}" type="presParOf" srcId="{B3916095-A407-4F8A-905B-5B681C1248D7}" destId="{61AF73EC-6D18-43B1-92F7-B062E2FC7E28}" srcOrd="16" destOrd="0" presId="urn:microsoft.com/office/officeart/2011/layout/ConvergingText"/>
    <dgm:cxn modelId="{8368B9F4-CA0A-40BD-A132-7517A5882C16}" type="presParOf" srcId="{B3916095-A407-4F8A-905B-5B681C1248D7}" destId="{2F58CD9E-42DE-4EDB-80B2-0C0F159EEA04}" srcOrd="17" destOrd="0" presId="urn:microsoft.com/office/officeart/2011/layout/ConvergingText"/>
    <dgm:cxn modelId="{1466086A-8293-4944-917B-FA7FE6FD92C6}" type="presParOf" srcId="{B3916095-A407-4F8A-905B-5B681C1248D7}" destId="{A6993F05-5F1B-4D52-B240-99D7B7E87F67}" srcOrd="18" destOrd="0" presId="urn:microsoft.com/office/officeart/2011/layout/ConvergingText"/>
    <dgm:cxn modelId="{B56B12DC-0337-4631-A7E0-01E23860AB85}" type="presParOf" srcId="{B3916095-A407-4F8A-905B-5B681C1248D7}" destId="{4D1C7D54-E9B2-46B3-892E-7515DBC6F9F8}" srcOrd="19" destOrd="0" presId="urn:microsoft.com/office/officeart/2011/layout/ConvergingText"/>
    <dgm:cxn modelId="{91DB1944-7809-4F49-9665-E213B40BF97E}" type="presParOf" srcId="{B3916095-A407-4F8A-905B-5B681C1248D7}" destId="{C60D06B9-98C8-4D5D-B8B5-DA51F21C04C9}" srcOrd="20" destOrd="0" presId="urn:microsoft.com/office/officeart/2011/layout/ConvergingText"/>
    <dgm:cxn modelId="{7395D8F3-C05F-4C13-A768-4324FC9B7F53}" type="presParOf" srcId="{B3916095-A407-4F8A-905B-5B681C1248D7}" destId="{56372589-5C66-4D79-8339-AA7E4C161B40}" srcOrd="21" destOrd="0" presId="urn:microsoft.com/office/officeart/2011/layout/ConvergingText"/>
    <dgm:cxn modelId="{5CF153EB-FB41-4CF1-BB4D-E949C5941E72}" type="presParOf" srcId="{B3916095-A407-4F8A-905B-5B681C1248D7}" destId="{3F8608AB-7BA6-4045-9377-F42B6A12EF51}" srcOrd="22" destOrd="0" presId="urn:microsoft.com/office/officeart/2011/layout/ConvergingText"/>
    <dgm:cxn modelId="{4093B158-0BD4-486E-9E26-BD3A83082BD1}" type="presParOf" srcId="{B3916095-A407-4F8A-905B-5B681C1248D7}" destId="{C593D47A-1054-4E7F-92A1-4309D99A04D0}" srcOrd="23" destOrd="0" presId="urn:microsoft.com/office/officeart/2011/layout/ConvergingText"/>
    <dgm:cxn modelId="{63BDCE72-9208-4089-80B3-19049C3CF46D}" type="presParOf" srcId="{B3916095-A407-4F8A-905B-5B681C1248D7}" destId="{141B9772-BB77-491D-9B98-3639F210C977}" srcOrd="24" destOrd="0" presId="urn:microsoft.com/office/officeart/2011/layout/ConvergingText"/>
    <dgm:cxn modelId="{3124CA5D-FD04-473B-8CBE-46F7110C85DE}" type="presParOf" srcId="{B3916095-A407-4F8A-905B-5B681C1248D7}" destId="{A2C77EB8-BA52-4031-8312-3716098B4EAC}" srcOrd="25" destOrd="0" presId="urn:microsoft.com/office/officeart/2011/layout/ConvergingText"/>
    <dgm:cxn modelId="{34B3B906-998A-4FDE-87F4-03286662EE49}" type="presParOf" srcId="{B3916095-A407-4F8A-905B-5B681C1248D7}" destId="{84C4D02B-069E-4DDA-A1E6-4068E6B4189B}" srcOrd="26" destOrd="0" presId="urn:microsoft.com/office/officeart/2011/layout/ConvergingText"/>
    <dgm:cxn modelId="{3FCB1130-BD9A-4D18-8AF9-2EFEA46E3EC2}" type="presParOf" srcId="{B3916095-A407-4F8A-905B-5B681C1248D7}" destId="{F49A19AF-D84E-4B91-9A5D-4FB99F79A896}" srcOrd="27" destOrd="0" presId="urn:microsoft.com/office/officeart/2011/layout/ConvergingText"/>
    <dgm:cxn modelId="{D7A5F90E-A2F4-469A-9D61-8EEFB0377D38}" type="presParOf" srcId="{B3916095-A407-4F8A-905B-5B681C1248D7}" destId="{F66B4B7F-2E3F-4EC0-A00F-D2A3E3BF6BE3}" srcOrd="28" destOrd="0" presId="urn:microsoft.com/office/officeart/2011/layout/ConvergingText"/>
    <dgm:cxn modelId="{DC517827-027D-4C61-8634-BC8B1E270A60}" type="presParOf" srcId="{B3916095-A407-4F8A-905B-5B681C1248D7}" destId="{77F0DE47-EBF0-49C7-8009-EE94F82057F9}" srcOrd="29" destOrd="0" presId="urn:microsoft.com/office/officeart/2011/layout/ConvergingText"/>
    <dgm:cxn modelId="{E0835157-AC77-462D-A945-E11E13AB985D}" type="presParOf" srcId="{B3916095-A407-4F8A-905B-5B681C1248D7}" destId="{4C319AED-D344-47F7-BA8C-89A775D6FD35}" srcOrd="30" destOrd="0" presId="urn:microsoft.com/office/officeart/2011/layout/ConvergingText"/>
    <dgm:cxn modelId="{D1D82306-A899-4E0B-9C92-FC662F6EABDB}" type="presParOf" srcId="{B3916095-A407-4F8A-905B-5B681C1248D7}" destId="{169A8659-D6D2-4CB7-BF09-F686C515857A}" srcOrd="31" destOrd="0" presId="urn:microsoft.com/office/officeart/2011/layout/ConvergingText"/>
    <dgm:cxn modelId="{A3F21BA7-75EA-4B8B-8D09-3383E6D8FEB5}" type="presParOf" srcId="{B3916095-A407-4F8A-905B-5B681C1248D7}" destId="{75096136-CCC8-43E9-8533-E422C8DF5A79}" srcOrd="32" destOrd="0" presId="urn:microsoft.com/office/officeart/2011/layout/ConvergingText"/>
    <dgm:cxn modelId="{B52A5161-42B1-44EF-8914-443357A6CA58}" type="presParOf" srcId="{B3916095-A407-4F8A-905B-5B681C1248D7}" destId="{8FB5A9FA-5E56-4F12-8862-FFD37CBAB191}" srcOrd="33" destOrd="0" presId="urn:microsoft.com/office/officeart/2011/layout/ConvergingText"/>
    <dgm:cxn modelId="{9FCDA6B1-6BF7-422C-A6BE-51B624D02B1D}" type="presParOf" srcId="{B3916095-A407-4F8A-905B-5B681C1248D7}" destId="{7C899744-9778-4757-A4C8-7C182ED79BFB}" srcOrd="34" destOrd="0" presId="urn:microsoft.com/office/officeart/2011/layout/ConvergingText"/>
    <dgm:cxn modelId="{C4D04E97-EBF7-47D9-81BA-69BC8A871157}" type="presParOf" srcId="{B3916095-A407-4F8A-905B-5B681C1248D7}" destId="{C36589F9-2C57-4188-97A3-21323F0B9BF1}" srcOrd="35" destOrd="0" presId="urn:microsoft.com/office/officeart/2011/layout/ConvergingText"/>
    <dgm:cxn modelId="{968E9CB8-E53D-4998-BF2C-0C88EE15B47D}" type="presParOf" srcId="{B3916095-A407-4F8A-905B-5B681C1248D7}" destId="{2449A9F0-86EB-4844-A47F-05321AD86DF9}" srcOrd="36" destOrd="0" presId="urn:microsoft.com/office/officeart/2011/layout/ConvergingText"/>
    <dgm:cxn modelId="{D8B0A433-4C8B-44A7-AA4F-B3DEFC2DA885}" type="presParOf" srcId="{1F50C8C5-401A-4F88-9C28-EF069B0B17E8}" destId="{99E5D5E2-DA81-4A69-894C-F214B74EA6F9}" srcOrd="1" destOrd="0" presId="urn:microsoft.com/office/officeart/2011/layout/ConvergingText"/>
    <dgm:cxn modelId="{C74CB44F-4813-4954-9E12-BEE39F2CB6A5}" type="presParOf" srcId="{1F50C8C5-401A-4F88-9C28-EF069B0B17E8}" destId="{6FAC52F3-E54B-4A71-91B7-989A43F7241C}" srcOrd="2" destOrd="0" presId="urn:microsoft.com/office/officeart/2011/layout/ConvergingText"/>
    <dgm:cxn modelId="{F7C66F43-30D7-45A3-B9E0-2EEB44746F50}" type="presParOf" srcId="{6FAC52F3-E54B-4A71-91B7-989A43F7241C}" destId="{41C6C95D-4D3F-45C5-B0CA-72DB010C2E3F}" srcOrd="0" destOrd="0" presId="urn:microsoft.com/office/officeart/2011/layout/ConvergingText"/>
    <dgm:cxn modelId="{F37EFDF6-B5F9-455C-AC5D-586FC7F0DB8A}" type="presParOf" srcId="{6FAC52F3-E54B-4A71-91B7-989A43F7241C}" destId="{1A9AEA92-3215-4418-B41C-42FEE92F5E69}" srcOrd="1" destOrd="0" presId="urn:microsoft.com/office/officeart/2011/layout/ConvergingText"/>
    <dgm:cxn modelId="{B2703DF9-D32F-4B07-A232-53BC8740AF15}" type="presParOf" srcId="{6FAC52F3-E54B-4A71-91B7-989A43F7241C}" destId="{901F8815-3C27-48E9-B3FF-9D40D45E7186}" srcOrd="2" destOrd="0" presId="urn:microsoft.com/office/officeart/2011/layout/ConvergingText"/>
    <dgm:cxn modelId="{BADC5E90-5660-46BE-9E03-0D5980798AF7}" type="presParOf" srcId="{6FAC52F3-E54B-4A71-91B7-989A43F7241C}" destId="{3259E311-7D17-41ED-86BD-05BE53C8D461}" srcOrd="3" destOrd="0" presId="urn:microsoft.com/office/officeart/2011/layout/ConvergingText"/>
    <dgm:cxn modelId="{3C835976-1216-4F72-B0F4-C785C5F35EFB}" type="presParOf" srcId="{6FAC52F3-E54B-4A71-91B7-989A43F7241C}" destId="{1F9C1D6D-AA94-4B14-A089-752F1D4BF680}" srcOrd="4" destOrd="0" presId="urn:microsoft.com/office/officeart/2011/layout/ConvergingText"/>
    <dgm:cxn modelId="{CB4ED3CA-C47F-46B8-A746-A0D8243D61FE}" type="presParOf" srcId="{6FAC52F3-E54B-4A71-91B7-989A43F7241C}" destId="{7044F62A-F93D-4F7F-8F72-9DF9D68B627A}" srcOrd="5" destOrd="0" presId="urn:microsoft.com/office/officeart/2011/layout/ConvergingText"/>
    <dgm:cxn modelId="{EF99A216-3A3A-401D-8852-84B57B379AF6}" type="presParOf" srcId="{6FAC52F3-E54B-4A71-91B7-989A43F7241C}" destId="{C4D07802-5146-435D-93AD-AC887ADDB049}" srcOrd="6" destOrd="0" presId="urn:microsoft.com/office/officeart/2011/layout/ConvergingText"/>
    <dgm:cxn modelId="{E33B7381-8CF1-4C56-9C68-7CC09895F847}" type="presParOf" srcId="{6FAC52F3-E54B-4A71-91B7-989A43F7241C}" destId="{D646AEC2-CAC0-4F78-B1B4-0C3454A0E454}" srcOrd="7" destOrd="0" presId="urn:microsoft.com/office/officeart/2011/layout/ConvergingText"/>
    <dgm:cxn modelId="{6A137725-7E1D-45F5-A498-A596FD655107}" type="presParOf" srcId="{6FAC52F3-E54B-4A71-91B7-989A43F7241C}" destId="{553FD26F-DBE7-4474-9A15-848AB9F248EE}" srcOrd="8" destOrd="0" presId="urn:microsoft.com/office/officeart/2011/layout/ConvergingText"/>
    <dgm:cxn modelId="{D06D1F0C-17D5-4C41-A16F-7E8E490218CB}" type="presParOf" srcId="{6FAC52F3-E54B-4A71-91B7-989A43F7241C}" destId="{45B1CCE9-664D-4977-8C16-863B6712F3B6}" srcOrd="9" destOrd="0" presId="urn:microsoft.com/office/officeart/2011/layout/ConvergingText"/>
    <dgm:cxn modelId="{38A498DD-E4E9-4E51-9D1B-CBF484AA8795}" type="presParOf" srcId="{6FAC52F3-E54B-4A71-91B7-989A43F7241C}" destId="{2EFC53F3-534F-4A9D-9B6E-1181FDF6CBA1}"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C93C4-C498-4549-B0A8-7C0175211C3D}">
      <dsp:nvSpPr>
        <dsp:cNvPr id="0" name=""/>
        <dsp:cNvSpPr/>
      </dsp:nvSpPr>
      <dsp:spPr>
        <a:xfrm>
          <a:off x="7700297" y="559392"/>
          <a:ext cx="2297295" cy="2297413"/>
        </a:xfrm>
        <a:prstGeom prst="ellipse">
          <a:avLst/>
        </a:prstGeom>
        <a:solidFill>
          <a:srgbClr val="8D3F2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7930B-1595-465E-9540-2EFD7D573DA4}">
      <dsp:nvSpPr>
        <dsp:cNvPr id="0" name=""/>
        <dsp:cNvSpPr/>
      </dsp:nvSpPr>
      <dsp:spPr>
        <a:xfrm>
          <a:off x="7777137" y="635986"/>
          <a:ext cx="2144602" cy="214422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Phase IV</a:t>
          </a:r>
        </a:p>
        <a:p>
          <a:pPr lvl="0" algn="ctr" defTabSz="711200">
            <a:lnSpc>
              <a:spcPct val="90000"/>
            </a:lnSpc>
            <a:spcBef>
              <a:spcPct val="0"/>
            </a:spcBef>
            <a:spcAft>
              <a:spcPct val="35000"/>
            </a:spcAft>
          </a:pPr>
          <a:r>
            <a:rPr lang="en-US" sz="1600" kern="1200" dirty="0" smtClean="0"/>
            <a:t>(Meetings 6-7)</a:t>
          </a:r>
          <a:endParaRPr lang="en-US" sz="1600" kern="1200" dirty="0"/>
        </a:p>
      </dsp:txBody>
      <dsp:txXfrm>
        <a:off x="8083508" y="942361"/>
        <a:ext cx="1531858" cy="1531474"/>
      </dsp:txXfrm>
    </dsp:sp>
    <dsp:sp modelId="{D90A816B-FC07-4589-8C1D-E2FA06B11E65}">
      <dsp:nvSpPr>
        <dsp:cNvPr id="0" name=""/>
        <dsp:cNvSpPr/>
      </dsp:nvSpPr>
      <dsp:spPr>
        <a:xfrm>
          <a:off x="7777137" y="2899133"/>
          <a:ext cx="2144602" cy="125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Finalize recommendations</a:t>
          </a:r>
          <a:endParaRPr lang="en-US" sz="1200" kern="1200" dirty="0"/>
        </a:p>
      </dsp:txBody>
      <dsp:txXfrm>
        <a:off x="7777137" y="2899133"/>
        <a:ext cx="2144602" cy="1259364"/>
      </dsp:txXfrm>
    </dsp:sp>
    <dsp:sp modelId="{9AA9C5FF-1CA9-488C-9D65-914599620D5C}">
      <dsp:nvSpPr>
        <dsp:cNvPr id="0" name=""/>
        <dsp:cNvSpPr/>
      </dsp:nvSpPr>
      <dsp:spPr>
        <a:xfrm rot="2700000">
          <a:off x="5316293" y="559230"/>
          <a:ext cx="2297333" cy="2297333"/>
        </a:xfrm>
        <a:prstGeom prst="teardrop">
          <a:avLst>
            <a:gd name="adj" fmla="val 100000"/>
          </a:avLst>
        </a:prstGeom>
        <a:solidFill>
          <a:srgbClr val="5D295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54ECF-84B8-4814-9CFF-AF12AA770D7C}">
      <dsp:nvSpPr>
        <dsp:cNvPr id="0" name=""/>
        <dsp:cNvSpPr/>
      </dsp:nvSpPr>
      <dsp:spPr>
        <a:xfrm>
          <a:off x="5403002" y="635986"/>
          <a:ext cx="2144602" cy="214422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Phase III</a:t>
          </a:r>
        </a:p>
        <a:p>
          <a:pPr lvl="0" algn="ctr" defTabSz="711200">
            <a:lnSpc>
              <a:spcPct val="90000"/>
            </a:lnSpc>
            <a:spcBef>
              <a:spcPct val="0"/>
            </a:spcBef>
            <a:spcAft>
              <a:spcPct val="35000"/>
            </a:spcAft>
          </a:pPr>
          <a:r>
            <a:rPr lang="en-US" sz="1600" kern="1200" dirty="0" smtClean="0"/>
            <a:t>(Meetings 5-6)</a:t>
          </a:r>
          <a:endParaRPr lang="en-US" sz="1600" kern="1200" dirty="0"/>
        </a:p>
      </dsp:txBody>
      <dsp:txXfrm>
        <a:off x="5709374" y="942361"/>
        <a:ext cx="1531858" cy="1531474"/>
      </dsp:txXfrm>
    </dsp:sp>
    <dsp:sp modelId="{1315A729-7247-4311-9064-F7D19777F947}">
      <dsp:nvSpPr>
        <dsp:cNvPr id="0" name=""/>
        <dsp:cNvSpPr/>
      </dsp:nvSpPr>
      <dsp:spPr>
        <a:xfrm>
          <a:off x="5403002" y="2899133"/>
          <a:ext cx="2144602" cy="125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How are other states accomplishing this work?</a:t>
          </a:r>
          <a:endParaRPr lang="en-US" sz="1200" kern="1200" dirty="0"/>
        </a:p>
        <a:p>
          <a:pPr marL="114300" lvl="1" indent="-114300" algn="l" defTabSz="533400">
            <a:lnSpc>
              <a:spcPct val="90000"/>
            </a:lnSpc>
            <a:spcBef>
              <a:spcPct val="0"/>
            </a:spcBef>
            <a:spcAft>
              <a:spcPct val="15000"/>
            </a:spcAft>
            <a:buChar char="••"/>
          </a:pPr>
          <a:r>
            <a:rPr lang="en-US" sz="1200" kern="1200" dirty="0" smtClean="0"/>
            <a:t>What would work best for Minnesota?</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403002" y="2899133"/>
        <a:ext cx="2144602" cy="1259364"/>
      </dsp:txXfrm>
    </dsp:sp>
    <dsp:sp modelId="{A4443109-DBE2-47A3-894F-D8A7CC47B4C0}">
      <dsp:nvSpPr>
        <dsp:cNvPr id="0" name=""/>
        <dsp:cNvSpPr/>
      </dsp:nvSpPr>
      <dsp:spPr>
        <a:xfrm rot="2700000">
          <a:off x="2952009" y="559230"/>
          <a:ext cx="2297333" cy="2297333"/>
        </a:xfrm>
        <a:prstGeom prst="teardrop">
          <a:avLst>
            <a:gd name="adj" fmla="val 10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BCCE4-8DDB-4DCB-AE78-7996D3047DBE}">
      <dsp:nvSpPr>
        <dsp:cNvPr id="0" name=""/>
        <dsp:cNvSpPr/>
      </dsp:nvSpPr>
      <dsp:spPr>
        <a:xfrm>
          <a:off x="3028867" y="635986"/>
          <a:ext cx="2144602" cy="214422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Phase II</a:t>
          </a:r>
        </a:p>
        <a:p>
          <a:pPr lvl="0" algn="ctr" defTabSz="711200">
            <a:lnSpc>
              <a:spcPct val="90000"/>
            </a:lnSpc>
            <a:spcBef>
              <a:spcPct val="0"/>
            </a:spcBef>
            <a:spcAft>
              <a:spcPct val="35000"/>
            </a:spcAft>
          </a:pPr>
          <a:r>
            <a:rPr lang="en-US" sz="1600" kern="1200" dirty="0" smtClean="0"/>
            <a:t>(Meetings 3-5)</a:t>
          </a:r>
          <a:endParaRPr lang="en-US" sz="1600" kern="1200" dirty="0"/>
        </a:p>
      </dsp:txBody>
      <dsp:txXfrm>
        <a:off x="3335239" y="942361"/>
        <a:ext cx="1531858" cy="1531474"/>
      </dsp:txXfrm>
    </dsp:sp>
    <dsp:sp modelId="{B1559603-3956-43C3-87DC-AB09C072A2BE}">
      <dsp:nvSpPr>
        <dsp:cNvPr id="0" name=""/>
        <dsp:cNvSpPr/>
      </dsp:nvSpPr>
      <dsp:spPr>
        <a:xfrm>
          <a:off x="3028867" y="2899133"/>
          <a:ext cx="2144602" cy="125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Workgroup formation</a:t>
          </a:r>
          <a:endParaRPr lang="en-US" sz="1200" kern="1200" dirty="0"/>
        </a:p>
        <a:p>
          <a:pPr marL="114300" lvl="1" indent="-114300" algn="l" defTabSz="533400">
            <a:lnSpc>
              <a:spcPct val="90000"/>
            </a:lnSpc>
            <a:spcBef>
              <a:spcPct val="0"/>
            </a:spcBef>
            <a:spcAft>
              <a:spcPct val="15000"/>
            </a:spcAft>
            <a:buChar char="••"/>
          </a:pPr>
          <a:r>
            <a:rPr lang="en-US" sz="1200" kern="1200" dirty="0" smtClean="0"/>
            <a:t>Strength, Weaknesses, Opportunities, and Threats/Challenges (SWOT/C) in Minnesota </a:t>
          </a:r>
          <a:endParaRPr lang="en-US" sz="1200" kern="1200" dirty="0"/>
        </a:p>
        <a:p>
          <a:pPr marL="114300" lvl="1" indent="-114300" algn="l" defTabSz="533400">
            <a:lnSpc>
              <a:spcPct val="90000"/>
            </a:lnSpc>
            <a:spcBef>
              <a:spcPct val="0"/>
            </a:spcBef>
            <a:spcAft>
              <a:spcPct val="15000"/>
            </a:spcAft>
            <a:buChar char="••"/>
          </a:pPr>
          <a:r>
            <a:rPr lang="en-US" sz="1200" kern="1200" dirty="0" smtClean="0"/>
            <a:t>Where are the gaps?</a:t>
          </a:r>
          <a:endParaRPr lang="en-US" sz="1200" kern="1200" dirty="0"/>
        </a:p>
      </dsp:txBody>
      <dsp:txXfrm>
        <a:off x="3028867" y="2899133"/>
        <a:ext cx="2144602" cy="1259364"/>
      </dsp:txXfrm>
    </dsp:sp>
    <dsp:sp modelId="{8843AC3E-118D-454A-A76B-AA38F74D177D}">
      <dsp:nvSpPr>
        <dsp:cNvPr id="0" name=""/>
        <dsp:cNvSpPr/>
      </dsp:nvSpPr>
      <dsp:spPr>
        <a:xfrm rot="2700000">
          <a:off x="577874" y="559230"/>
          <a:ext cx="2297333" cy="2297333"/>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E9D88-4944-443D-A2D8-9C3F71E53874}">
      <dsp:nvSpPr>
        <dsp:cNvPr id="0" name=""/>
        <dsp:cNvSpPr/>
      </dsp:nvSpPr>
      <dsp:spPr>
        <a:xfrm>
          <a:off x="654732" y="635986"/>
          <a:ext cx="2144602" cy="2144225"/>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Phase I </a:t>
          </a:r>
        </a:p>
        <a:p>
          <a:pPr lvl="0" algn="ctr" defTabSz="711200">
            <a:lnSpc>
              <a:spcPct val="90000"/>
            </a:lnSpc>
            <a:spcBef>
              <a:spcPct val="0"/>
            </a:spcBef>
            <a:spcAft>
              <a:spcPct val="35000"/>
            </a:spcAft>
          </a:pPr>
          <a:r>
            <a:rPr lang="en-US" sz="1600" kern="1200" dirty="0" smtClean="0"/>
            <a:t>(Meetings 1-2)</a:t>
          </a:r>
          <a:endParaRPr lang="en-US" sz="1600" kern="1200" dirty="0"/>
        </a:p>
      </dsp:txBody>
      <dsp:txXfrm>
        <a:off x="961104" y="942361"/>
        <a:ext cx="1531858" cy="1531474"/>
      </dsp:txXfrm>
    </dsp:sp>
    <dsp:sp modelId="{BD63241A-66B3-4A6E-923B-8C2D44F575FA}">
      <dsp:nvSpPr>
        <dsp:cNvPr id="0" name=""/>
        <dsp:cNvSpPr/>
      </dsp:nvSpPr>
      <dsp:spPr>
        <a:xfrm>
          <a:off x="654732" y="2899133"/>
          <a:ext cx="2144602" cy="125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Introductions</a:t>
          </a:r>
          <a:endParaRPr lang="en-US" sz="1200" kern="1200" dirty="0"/>
        </a:p>
        <a:p>
          <a:pPr marL="114300" lvl="1" indent="-114300" algn="l" defTabSz="533400">
            <a:lnSpc>
              <a:spcPct val="90000"/>
            </a:lnSpc>
            <a:spcBef>
              <a:spcPct val="0"/>
            </a:spcBef>
            <a:spcAft>
              <a:spcPct val="15000"/>
            </a:spcAft>
            <a:buChar char="••"/>
          </a:pPr>
          <a:r>
            <a:rPr lang="en-US" sz="1200" kern="1200" dirty="0" smtClean="0"/>
            <a:t>Background</a:t>
          </a:r>
          <a:endParaRPr lang="en-US" sz="1200" kern="1200" dirty="0"/>
        </a:p>
        <a:p>
          <a:pPr marL="114300" lvl="1" indent="-114300" algn="l" defTabSz="533400">
            <a:lnSpc>
              <a:spcPct val="90000"/>
            </a:lnSpc>
            <a:spcBef>
              <a:spcPct val="0"/>
            </a:spcBef>
            <a:spcAft>
              <a:spcPct val="15000"/>
            </a:spcAft>
            <a:buChar char="••"/>
          </a:pPr>
          <a:r>
            <a:rPr lang="en-US" sz="1200" kern="1200" dirty="0" smtClean="0"/>
            <a:t>Define focus areas</a:t>
          </a:r>
          <a:endParaRPr lang="en-US" sz="1200" kern="1200" dirty="0"/>
        </a:p>
      </dsp:txBody>
      <dsp:txXfrm>
        <a:off x="654732" y="2899133"/>
        <a:ext cx="2144602" cy="1259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43109-DBE2-47A3-894F-D8A7CC47B4C0}">
      <dsp:nvSpPr>
        <dsp:cNvPr id="0" name=""/>
        <dsp:cNvSpPr/>
      </dsp:nvSpPr>
      <dsp:spPr>
        <a:xfrm>
          <a:off x="2118816" y="0"/>
          <a:ext cx="3737967" cy="3737967"/>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BCCE4-8DDB-4DCB-AE78-7996D3047DBE}">
      <dsp:nvSpPr>
        <dsp:cNvPr id="0" name=""/>
        <dsp:cNvSpPr/>
      </dsp:nvSpPr>
      <dsp:spPr>
        <a:xfrm>
          <a:off x="2243290" y="124735"/>
          <a:ext cx="3488645" cy="3488496"/>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Phase II</a:t>
          </a:r>
        </a:p>
        <a:p>
          <a:pPr lvl="0" algn="ctr" defTabSz="1244600">
            <a:lnSpc>
              <a:spcPct val="90000"/>
            </a:lnSpc>
            <a:spcBef>
              <a:spcPct val="0"/>
            </a:spcBef>
            <a:spcAft>
              <a:spcPct val="35000"/>
            </a:spcAft>
          </a:pPr>
          <a:r>
            <a:rPr lang="en-US" sz="2800" kern="1200" dirty="0" smtClean="0"/>
            <a:t>(Meetings 3-5)</a:t>
          </a:r>
          <a:endParaRPr lang="en-US" sz="2800" kern="1200" dirty="0"/>
        </a:p>
      </dsp:txBody>
      <dsp:txXfrm>
        <a:off x="2741935" y="623092"/>
        <a:ext cx="2492103" cy="2491783"/>
      </dsp:txXfrm>
    </dsp:sp>
    <dsp:sp modelId="{A44526D6-EA65-45E7-8A56-331AE662E40D}">
      <dsp:nvSpPr>
        <dsp:cNvPr id="0" name=""/>
        <dsp:cNvSpPr/>
      </dsp:nvSpPr>
      <dsp:spPr>
        <a:xfrm>
          <a:off x="2243290" y="3849819"/>
          <a:ext cx="3488645" cy="200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2243290" y="3849819"/>
        <a:ext cx="3488645" cy="2006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A5E9-BAA2-484D-86DC-725D57FCDDBD}">
      <dsp:nvSpPr>
        <dsp:cNvPr id="0" name=""/>
        <dsp:cNvSpPr/>
      </dsp:nvSpPr>
      <dsp:spPr>
        <a:xfrm>
          <a:off x="4750305"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7EFAA-CE7C-4BEF-91F8-3E4BD63D1AE6}">
      <dsp:nvSpPr>
        <dsp:cNvPr id="0" name=""/>
        <dsp:cNvSpPr/>
      </dsp:nvSpPr>
      <dsp:spPr>
        <a:xfrm>
          <a:off x="4509637"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01CEE-12B0-43E5-86F2-5AB22F2BB122}">
      <dsp:nvSpPr>
        <dsp:cNvPr id="0" name=""/>
        <dsp:cNvSpPr/>
      </dsp:nvSpPr>
      <dsp:spPr>
        <a:xfrm>
          <a:off x="4268968"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3E1A1-D041-4592-9C01-A2B93D96F0B2}">
      <dsp:nvSpPr>
        <dsp:cNvPr id="0" name=""/>
        <dsp:cNvSpPr/>
      </dsp:nvSpPr>
      <dsp:spPr>
        <a:xfrm>
          <a:off x="4028757"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79456-E9C6-4895-848D-79AFF13841E8}">
      <dsp:nvSpPr>
        <dsp:cNvPr id="0" name=""/>
        <dsp:cNvSpPr/>
      </dsp:nvSpPr>
      <dsp:spPr>
        <a:xfrm>
          <a:off x="3788088"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59E74-F55C-419C-A90C-8CE2DE18C714}">
      <dsp:nvSpPr>
        <dsp:cNvPr id="0" name=""/>
        <dsp:cNvSpPr/>
      </dsp:nvSpPr>
      <dsp:spPr>
        <a:xfrm>
          <a:off x="3416103" y="3230047"/>
          <a:ext cx="262631" cy="26284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836C2-CB45-4EEE-93E8-B5D8A6DEBAF5}">
      <dsp:nvSpPr>
        <dsp:cNvPr id="0" name=""/>
        <dsp:cNvSpPr/>
      </dsp:nvSpPr>
      <dsp:spPr>
        <a:xfrm>
          <a:off x="4536174" y="3024438"/>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5CE4D-0DDD-4D19-BB33-9F352C2BAD7B}">
      <dsp:nvSpPr>
        <dsp:cNvPr id="0" name=""/>
        <dsp:cNvSpPr/>
      </dsp:nvSpPr>
      <dsp:spPr>
        <a:xfrm>
          <a:off x="4536174" y="356891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AA4331-5DB0-442B-89F6-3E3EE01566E9}">
      <dsp:nvSpPr>
        <dsp:cNvPr id="0" name=""/>
        <dsp:cNvSpPr/>
      </dsp:nvSpPr>
      <dsp:spPr>
        <a:xfrm>
          <a:off x="4653306" y="3142361"/>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62AD3-0367-4601-ADD7-A9021F6EE0E1}">
      <dsp:nvSpPr>
        <dsp:cNvPr id="0" name=""/>
        <dsp:cNvSpPr/>
      </dsp:nvSpPr>
      <dsp:spPr>
        <a:xfrm>
          <a:off x="4661084" y="3451638"/>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BD802-43BC-4D18-8516-E589CB89F8B3}">
      <dsp:nvSpPr>
        <dsp:cNvPr id="0" name=""/>
        <dsp:cNvSpPr/>
      </dsp:nvSpPr>
      <dsp:spPr>
        <a:xfrm>
          <a:off x="1977581" y="2696586"/>
          <a:ext cx="1329626" cy="1329764"/>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Workgroup SWOT</a:t>
          </a:r>
          <a:endParaRPr lang="en-US" sz="1500" kern="1200" dirty="0"/>
        </a:p>
      </dsp:txBody>
      <dsp:txXfrm>
        <a:off x="2172300" y="2891325"/>
        <a:ext cx="940188" cy="940286"/>
      </dsp:txXfrm>
    </dsp:sp>
    <dsp:sp modelId="{1D3EA4A8-6703-4DD6-A7E4-87A05F8D0E1B}">
      <dsp:nvSpPr>
        <dsp:cNvPr id="0" name=""/>
        <dsp:cNvSpPr/>
      </dsp:nvSpPr>
      <dsp:spPr>
        <a:xfrm>
          <a:off x="1878294" y="2582983"/>
          <a:ext cx="262631" cy="26284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191D9-6B29-4E10-9EE7-11BE30ED4D6E}">
      <dsp:nvSpPr>
        <dsp:cNvPr id="0" name=""/>
        <dsp:cNvSpPr/>
      </dsp:nvSpPr>
      <dsp:spPr>
        <a:xfrm>
          <a:off x="1709917"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28521-D95A-4C17-9202-5A310CCB4AAE}">
      <dsp:nvSpPr>
        <dsp:cNvPr id="0" name=""/>
        <dsp:cNvSpPr/>
      </dsp:nvSpPr>
      <dsp:spPr>
        <a:xfrm>
          <a:off x="1429442"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F6FCA-31C2-456D-BF8F-6343CF504226}">
      <dsp:nvSpPr>
        <dsp:cNvPr id="0" name=""/>
        <dsp:cNvSpPr/>
      </dsp:nvSpPr>
      <dsp:spPr>
        <a:xfrm>
          <a:off x="1148966"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8D87C-B727-4DD4-9B1F-A83D620F6227}">
      <dsp:nvSpPr>
        <dsp:cNvPr id="0" name=""/>
        <dsp:cNvSpPr/>
      </dsp:nvSpPr>
      <dsp:spPr>
        <a:xfrm>
          <a:off x="868491"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F73EC-6D18-43B1-92F7-B062E2FC7E28}">
      <dsp:nvSpPr>
        <dsp:cNvPr id="0" name=""/>
        <dsp:cNvSpPr/>
      </dsp:nvSpPr>
      <dsp:spPr>
        <a:xfrm>
          <a:off x="587558"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8CD9E-42DE-4EDB-80B2-0C0F159EEA04}">
      <dsp:nvSpPr>
        <dsp:cNvPr id="0" name=""/>
        <dsp:cNvSpPr/>
      </dsp:nvSpPr>
      <dsp:spPr>
        <a:xfrm>
          <a:off x="307083" y="2444326"/>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D06B9-98C8-4D5D-B8B5-DA51F21C04C9}">
      <dsp:nvSpPr>
        <dsp:cNvPr id="0" name=""/>
        <dsp:cNvSpPr/>
      </dsp:nvSpPr>
      <dsp:spPr>
        <a:xfrm>
          <a:off x="306168" y="2105460"/>
          <a:ext cx="1539182" cy="33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Independent SWOT</a:t>
          </a:r>
          <a:endParaRPr lang="en-US" sz="1500" kern="1200" dirty="0"/>
        </a:p>
      </dsp:txBody>
      <dsp:txXfrm>
        <a:off x="306168" y="2105460"/>
        <a:ext cx="1539182" cy="337786"/>
      </dsp:txXfrm>
    </dsp:sp>
    <dsp:sp modelId="{56372589-5C66-4D79-8339-AA7E4C161B40}">
      <dsp:nvSpPr>
        <dsp:cNvPr id="0" name=""/>
        <dsp:cNvSpPr/>
      </dsp:nvSpPr>
      <dsp:spPr>
        <a:xfrm>
          <a:off x="1605597" y="3230047"/>
          <a:ext cx="262631" cy="26284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608AB-7BA6-4045-9377-F42B6A12EF51}">
      <dsp:nvSpPr>
        <dsp:cNvPr id="0" name=""/>
        <dsp:cNvSpPr/>
      </dsp:nvSpPr>
      <dsp:spPr>
        <a:xfrm>
          <a:off x="1345711"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3D47A-1054-4E7F-92A1-4309D99A04D0}">
      <dsp:nvSpPr>
        <dsp:cNvPr id="0" name=""/>
        <dsp:cNvSpPr/>
      </dsp:nvSpPr>
      <dsp:spPr>
        <a:xfrm>
          <a:off x="1086283"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B9772-BB77-491D-9B98-3639F210C977}">
      <dsp:nvSpPr>
        <dsp:cNvPr id="0" name=""/>
        <dsp:cNvSpPr/>
      </dsp:nvSpPr>
      <dsp:spPr>
        <a:xfrm>
          <a:off x="826397"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77EB8-BA52-4031-8312-3716098B4EAC}">
      <dsp:nvSpPr>
        <dsp:cNvPr id="0" name=""/>
        <dsp:cNvSpPr/>
      </dsp:nvSpPr>
      <dsp:spPr>
        <a:xfrm>
          <a:off x="566969"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4D02B-069E-4DDA-A1E6-4068E6B4189B}">
      <dsp:nvSpPr>
        <dsp:cNvPr id="0" name=""/>
        <dsp:cNvSpPr/>
      </dsp:nvSpPr>
      <dsp:spPr>
        <a:xfrm>
          <a:off x="307083" y="3295704"/>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B4B7F-2E3F-4EC0-A00F-D2A3E3BF6BE3}">
      <dsp:nvSpPr>
        <dsp:cNvPr id="0" name=""/>
        <dsp:cNvSpPr/>
      </dsp:nvSpPr>
      <dsp:spPr>
        <a:xfrm>
          <a:off x="4460" y="2963617"/>
          <a:ext cx="1767410" cy="32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Independent SWOT</a:t>
          </a:r>
          <a:endParaRPr lang="en-US" sz="1500" kern="1200" dirty="0"/>
        </a:p>
      </dsp:txBody>
      <dsp:txXfrm>
        <a:off x="4460" y="2963617"/>
        <a:ext cx="1767410" cy="329841"/>
      </dsp:txXfrm>
    </dsp:sp>
    <dsp:sp modelId="{77F0DE47-EBF0-49C7-8009-EE94F82057F9}">
      <dsp:nvSpPr>
        <dsp:cNvPr id="0" name=""/>
        <dsp:cNvSpPr/>
      </dsp:nvSpPr>
      <dsp:spPr>
        <a:xfrm>
          <a:off x="1878294" y="3866313"/>
          <a:ext cx="262631" cy="26284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19AED-D344-47F7-BA8C-89A775D6FD35}">
      <dsp:nvSpPr>
        <dsp:cNvPr id="0" name=""/>
        <dsp:cNvSpPr/>
      </dsp:nvSpPr>
      <dsp:spPr>
        <a:xfrm>
          <a:off x="1709917"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A8659-D6D2-4CB7-BF09-F686C515857A}">
      <dsp:nvSpPr>
        <dsp:cNvPr id="0" name=""/>
        <dsp:cNvSpPr/>
      </dsp:nvSpPr>
      <dsp:spPr>
        <a:xfrm>
          <a:off x="1429442"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96136-CCC8-43E9-8533-E422C8DF5A79}">
      <dsp:nvSpPr>
        <dsp:cNvPr id="0" name=""/>
        <dsp:cNvSpPr/>
      </dsp:nvSpPr>
      <dsp:spPr>
        <a:xfrm>
          <a:off x="1148966"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5A9FA-5E56-4F12-8862-FFD37CBAB191}">
      <dsp:nvSpPr>
        <dsp:cNvPr id="0" name=""/>
        <dsp:cNvSpPr/>
      </dsp:nvSpPr>
      <dsp:spPr>
        <a:xfrm>
          <a:off x="868491"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99744-9778-4757-A4C8-7C182ED79BFB}">
      <dsp:nvSpPr>
        <dsp:cNvPr id="0" name=""/>
        <dsp:cNvSpPr/>
      </dsp:nvSpPr>
      <dsp:spPr>
        <a:xfrm>
          <a:off x="587558"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589F9-2C57-4188-97A3-21323F0B9BF1}">
      <dsp:nvSpPr>
        <dsp:cNvPr id="0" name=""/>
        <dsp:cNvSpPr/>
      </dsp:nvSpPr>
      <dsp:spPr>
        <a:xfrm>
          <a:off x="307083" y="4133907"/>
          <a:ext cx="131315" cy="131313"/>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9A9F0-86EB-4844-A47F-05321AD86DF9}">
      <dsp:nvSpPr>
        <dsp:cNvPr id="0" name=""/>
        <dsp:cNvSpPr/>
      </dsp:nvSpPr>
      <dsp:spPr>
        <a:xfrm>
          <a:off x="306168" y="3794824"/>
          <a:ext cx="1539182" cy="33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Independent SWOT</a:t>
          </a:r>
          <a:endParaRPr lang="en-US" sz="1500" kern="1200" dirty="0"/>
        </a:p>
      </dsp:txBody>
      <dsp:txXfrm>
        <a:off x="306168" y="3794824"/>
        <a:ext cx="1539182" cy="337786"/>
      </dsp:txXfrm>
    </dsp:sp>
    <dsp:sp modelId="{41C6C95D-4D3F-45C5-B0CA-72DB010C2E3F}">
      <dsp:nvSpPr>
        <dsp:cNvPr id="0" name=""/>
        <dsp:cNvSpPr/>
      </dsp:nvSpPr>
      <dsp:spPr>
        <a:xfrm>
          <a:off x="9471258" y="307800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AEA92-3215-4418-B41C-42FEE92F5E69}">
      <dsp:nvSpPr>
        <dsp:cNvPr id="0" name=""/>
        <dsp:cNvSpPr/>
      </dsp:nvSpPr>
      <dsp:spPr>
        <a:xfrm>
          <a:off x="9106594" y="307800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8815-3C27-48E9-B3FF-9D40D45E7186}">
      <dsp:nvSpPr>
        <dsp:cNvPr id="0" name=""/>
        <dsp:cNvSpPr/>
      </dsp:nvSpPr>
      <dsp:spPr>
        <a:xfrm>
          <a:off x="8741931" y="307800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9E311-7D17-41ED-86BD-05BE53C8D461}">
      <dsp:nvSpPr>
        <dsp:cNvPr id="0" name=""/>
        <dsp:cNvSpPr/>
      </dsp:nvSpPr>
      <dsp:spPr>
        <a:xfrm>
          <a:off x="8377267" y="307800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C1D6D-AA94-4B14-A089-752F1D4BF680}">
      <dsp:nvSpPr>
        <dsp:cNvPr id="0" name=""/>
        <dsp:cNvSpPr/>
      </dsp:nvSpPr>
      <dsp:spPr>
        <a:xfrm>
          <a:off x="8012603" y="307800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4F62A-F93D-4F7F-8F72-9DF9D68B627A}">
      <dsp:nvSpPr>
        <dsp:cNvPr id="0" name=""/>
        <dsp:cNvSpPr/>
      </dsp:nvSpPr>
      <dsp:spPr>
        <a:xfrm>
          <a:off x="7432894" y="2970679"/>
          <a:ext cx="429635" cy="42932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07802-5146-435D-93AD-AC887ADDB049}">
      <dsp:nvSpPr>
        <dsp:cNvPr id="0" name=""/>
        <dsp:cNvSpPr/>
      </dsp:nvSpPr>
      <dsp:spPr>
        <a:xfrm>
          <a:off x="9121236" y="2634565"/>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6AEC2-CAC0-4F78-B1B4-0C3454A0E454}">
      <dsp:nvSpPr>
        <dsp:cNvPr id="0" name=""/>
        <dsp:cNvSpPr/>
      </dsp:nvSpPr>
      <dsp:spPr>
        <a:xfrm>
          <a:off x="9121236" y="3524713"/>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FD26F-DBE7-4474-9A15-848AB9F248EE}">
      <dsp:nvSpPr>
        <dsp:cNvPr id="0" name=""/>
        <dsp:cNvSpPr/>
      </dsp:nvSpPr>
      <dsp:spPr>
        <a:xfrm>
          <a:off x="9312947" y="2827499"/>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1CCE9-664D-4977-8C16-863B6712F3B6}">
      <dsp:nvSpPr>
        <dsp:cNvPr id="0" name=""/>
        <dsp:cNvSpPr/>
      </dsp:nvSpPr>
      <dsp:spPr>
        <a:xfrm>
          <a:off x="9325759" y="3332865"/>
          <a:ext cx="214588" cy="2146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C53F3-534F-4A9D-9B6E-1181FDF6CBA1}">
      <dsp:nvSpPr>
        <dsp:cNvPr id="0" name=""/>
        <dsp:cNvSpPr/>
      </dsp:nvSpPr>
      <dsp:spPr>
        <a:xfrm>
          <a:off x="5110394" y="2098999"/>
          <a:ext cx="2172882" cy="2172682"/>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Share Workgroup SWOT with Task Force</a:t>
          </a:r>
          <a:endParaRPr lang="en-US" sz="1500" kern="1200" dirty="0"/>
        </a:p>
      </dsp:txBody>
      <dsp:txXfrm>
        <a:off x="5428605" y="2417181"/>
        <a:ext cx="1536460" cy="153631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F2A04DE5-F1A9-4D45-BF54-BEFDBA739CA2}" type="datetimeFigureOut">
              <a:rPr lang="en-US" smtClean="0">
                <a:latin typeface="NeueHaasGroteskText Std" panose="020B0504020202020204" pitchFamily="34" charset="0"/>
              </a:rPr>
              <a:t>5/18/2020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atin typeface="NeueHaasGroteskText Std" panose="020B0504020202020204" pitchFamily="34" charset="0"/>
              </a:defRPr>
            </a:lvl1pPr>
          </a:lstStyle>
          <a:p>
            <a:fld id="{A50CD39D-89B0-4C68-805A-35C75A7C20C8}" type="datetimeFigureOut">
              <a:rPr lang="en-US" smtClean="0"/>
              <a:pPr/>
              <a:t>5/18/2020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Hello</a:t>
            </a:r>
            <a:r>
              <a:rPr lang="en-US" baseline="0" dirty="0" smtClean="0"/>
              <a:t> everyone! Welcome to the second Minnesota Outdoor Recreation Task Force meeting!</a:t>
            </a:r>
          </a:p>
          <a:p>
            <a:endParaRPr lang="en-US" baseline="0" dirty="0" smtClean="0"/>
          </a:p>
          <a:p>
            <a:r>
              <a:rPr lang="en-US" baseline="0" dirty="0" smtClean="0"/>
              <a:t>As a refresher, my name is Gratia Joice and I am planner with the Parks and Trails Division of the Minnesota Department of Natural Resources. I am doing project management and administrative support for the task force process along with Andrew Korsberg who you will hear from a little bit later today. </a:t>
            </a:r>
          </a:p>
          <a:p>
            <a:endParaRPr lang="en-US" baseline="0" dirty="0" smtClean="0"/>
          </a:p>
          <a:p>
            <a:r>
              <a:rPr lang="en-US" baseline="0" dirty="0" smtClean="0"/>
              <a:t>But for now, I will pass it over to the chairs to say a few opening remarks to kick off today’s meeting.</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62452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I am going to go through</a:t>
            </a:r>
            <a:r>
              <a:rPr lang="en-US" baseline="0" dirty="0" smtClean="0"/>
              <a:t> category by category and talk briefly about the ideas you all put forth. After I have run through these categories, I will come back to each one for us to discuss in more detail. </a:t>
            </a:r>
            <a:endParaRPr lang="en-US" dirty="0" smtClean="0"/>
          </a:p>
          <a:p>
            <a:endParaRPr lang="en-US" dirty="0" smtClean="0"/>
          </a:p>
          <a:p>
            <a:r>
              <a:rPr lang="en-US" dirty="0" smtClean="0"/>
              <a:t>Two sides</a:t>
            </a:r>
            <a:r>
              <a:rPr lang="en-US" baseline="0" dirty="0" smtClean="0"/>
              <a:t> that we saw: inclusive and equitable access to different groups of people and different types of users; more opportunities—more trails, more parks, more offerings </a:t>
            </a:r>
          </a:p>
          <a:p>
            <a:endParaRPr lang="en-US" baseline="0" dirty="0" smtClean="0"/>
          </a:p>
          <a:p>
            <a:r>
              <a:rPr lang="en-US" baseline="0" dirty="0" smtClean="0"/>
              <a:t>These were some of the responses we categorized as “Equitable and inclusive access”</a:t>
            </a:r>
          </a:p>
          <a:p>
            <a:pPr marL="171450" indent="-171450">
              <a:buFont typeface="Arial" panose="020B0604020202020204" pitchFamily="34" charset="0"/>
              <a:buChar char="•"/>
            </a:pPr>
            <a:r>
              <a:rPr lang="en-US" baseline="0" dirty="0" smtClean="0"/>
              <a:t>Access to outdoor recreation opportunities for underserved communities, Minnesotans with fewer financial resources, Minnesotans with disabilities, </a:t>
            </a:r>
          </a:p>
          <a:p>
            <a:pPr marL="171450" indent="-171450">
              <a:buFont typeface="Arial" panose="020B0604020202020204" pitchFamily="34" charset="0"/>
              <a:buChar char="•"/>
            </a:pPr>
            <a:r>
              <a:rPr lang="en-US" baseline="0" dirty="0" smtClean="0"/>
              <a:t>Access to health and quality of life benefits of outdoor recreation</a:t>
            </a:r>
          </a:p>
          <a:p>
            <a:pPr marL="171450" indent="-171450">
              <a:buFont typeface="Arial" panose="020B0604020202020204" pitchFamily="34" charset="0"/>
              <a:buChar char="•"/>
            </a:pPr>
            <a:r>
              <a:rPr lang="en-US" baseline="0" dirty="0" smtClean="0"/>
              <a:t>More </a:t>
            </a:r>
            <a:r>
              <a:rPr lang="en-US" sz="1200" b="0" i="0" kern="1200" dirty="0" smtClean="0">
                <a:solidFill>
                  <a:schemeClr val="tx1"/>
                </a:solidFill>
                <a:effectLst/>
                <a:latin typeface="NeueHaasGroteskText Std" panose="020B0504020202020204" pitchFamily="34" charset="0"/>
                <a:ea typeface="+mn-ea"/>
                <a:cs typeface="+mn-cs"/>
              </a:rPr>
              <a:t>Black, Indigenous, People of Color</a:t>
            </a:r>
            <a:r>
              <a:rPr lang="en-US" sz="1200" b="0" i="0" kern="1200" baseline="0" dirty="0" smtClean="0">
                <a:solidFill>
                  <a:schemeClr val="tx1"/>
                </a:solidFill>
                <a:effectLst/>
                <a:latin typeface="NeueHaasGroteskText Std" panose="020B0504020202020204" pitchFamily="34" charset="0"/>
                <a:ea typeface="+mn-ea"/>
                <a:cs typeface="+mn-cs"/>
              </a:rPr>
              <a:t> staffing and programming </a:t>
            </a:r>
          </a:p>
          <a:p>
            <a:pPr marL="171450" indent="-171450">
              <a:buFont typeface="Arial" panose="020B0604020202020204" pitchFamily="34" charset="0"/>
              <a:buChar char="•"/>
            </a:pPr>
            <a:r>
              <a:rPr lang="en-US" sz="1200" b="0" i="0" kern="1200" baseline="0" dirty="0" smtClean="0">
                <a:solidFill>
                  <a:schemeClr val="tx1"/>
                </a:solidFill>
                <a:effectLst/>
                <a:latin typeface="NeueHaasGroteskText Std" panose="020B0504020202020204" pitchFamily="34" charset="0"/>
                <a:ea typeface="+mn-ea"/>
                <a:cs typeface="+mn-cs"/>
              </a:rPr>
              <a:t>More funding for BIPOC and underrepresented communities </a:t>
            </a:r>
          </a:p>
          <a:p>
            <a:pPr marL="171450" indent="-171450">
              <a:buFont typeface="Arial" panose="020B0604020202020204" pitchFamily="34" charset="0"/>
              <a:buChar char="•"/>
            </a:pPr>
            <a:r>
              <a:rPr lang="en-US" sz="1200" b="0" i="0" kern="1200" baseline="0" dirty="0" smtClean="0">
                <a:solidFill>
                  <a:schemeClr val="tx1"/>
                </a:solidFill>
                <a:effectLst/>
                <a:latin typeface="NeueHaasGroteskText Std" panose="020B0504020202020204" pitchFamily="34" charset="0"/>
                <a:ea typeface="+mn-ea"/>
                <a:cs typeface="+mn-cs"/>
              </a:rPr>
              <a:t>Growing exposure to and utilization of the outdoors with stewardship acknowledgement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Access to gear and equipment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So now that</a:t>
            </a:r>
            <a:r>
              <a:rPr lang="en-US" baseline="0" dirty="0" smtClean="0"/>
              <a:t> you have gotten to see how we sliced the pie, so to speak, let’s discuss each category in a bit more depth to decide on if this will be a focus area for the task force. Things we are wondering: Is this the right name for the category? Do all of these ideas fit into this category? How do they interact with other ideas? Is there anything missing? Should there be a workgroup formed to dive into “access” in Minnesota in order to develop recommendations on how to more effectively advance and coordination OR statewide? </a:t>
            </a:r>
            <a:endParaRPr lang="en-US" dirty="0" smtClean="0"/>
          </a:p>
          <a:p>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51316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saw a category of access related to increasing or creating more opportunities; this included:</a:t>
            </a:r>
          </a:p>
          <a:p>
            <a:pPr marL="171450" indent="-171450">
              <a:buFont typeface="Arial" panose="020B0604020202020204" pitchFamily="34" charset="0"/>
              <a:buChar char="•"/>
            </a:pPr>
            <a:r>
              <a:rPr lang="en-US" dirty="0" smtClean="0"/>
              <a:t>Increasing opportunities in areas of the</a:t>
            </a:r>
            <a:r>
              <a:rPr lang="en-US" baseline="0" dirty="0" smtClean="0"/>
              <a:t> state that lack them and/or could benefit from economic development.</a:t>
            </a:r>
          </a:p>
          <a:p>
            <a:pPr marL="171450" indent="-171450">
              <a:buFont typeface="Arial" panose="020B0604020202020204" pitchFamily="34" charset="0"/>
              <a:buChar char="•"/>
            </a:pPr>
            <a:r>
              <a:rPr lang="en-US" baseline="0" dirty="0" smtClean="0"/>
              <a:t>Creating quality opportunities</a:t>
            </a:r>
          </a:p>
          <a:p>
            <a:pPr marL="171450" indent="-171450">
              <a:buFont typeface="Arial" panose="020B0604020202020204" pitchFamily="34" charset="0"/>
              <a:buChar char="•"/>
            </a:pPr>
            <a:r>
              <a:rPr lang="en-US" baseline="0" dirty="0" smtClean="0"/>
              <a:t>Create opportunities that get more people outside</a:t>
            </a:r>
          </a:p>
          <a:p>
            <a:pPr marL="171450" indent="-171450">
              <a:buFont typeface="Arial" panose="020B0604020202020204" pitchFamily="34" charset="0"/>
              <a:buChar char="•"/>
            </a:pPr>
            <a:r>
              <a:rPr lang="en-US" baseline="0" dirty="0" smtClean="0"/>
              <a:t>Modernizing infrastructure </a:t>
            </a:r>
          </a:p>
          <a:p>
            <a:pPr marL="171450" indent="-171450">
              <a:buFont typeface="Arial" panose="020B0604020202020204" pitchFamily="34" charset="0"/>
              <a:buChar char="•"/>
            </a:pPr>
            <a:r>
              <a:rPr lang="en-US" baseline="0" dirty="0" smtClean="0"/>
              <a:t>Increasing silent sport opportunities across demographics</a:t>
            </a:r>
          </a:p>
          <a:p>
            <a:pPr marL="171450" indent="-171450">
              <a:buFont typeface="Arial" panose="020B0604020202020204" pitchFamily="34" charset="0"/>
              <a:buChar char="•"/>
            </a:pPr>
            <a:r>
              <a:rPr lang="en-US" baseline="0" dirty="0" smtClean="0"/>
              <a:t>Completing and connecting trails </a:t>
            </a:r>
          </a:p>
          <a:p>
            <a:pPr marL="171450" indent="-171450">
              <a:buFont typeface="Arial" panose="020B0604020202020204" pitchFamily="34" charset="0"/>
              <a:buChar char="•"/>
            </a:pPr>
            <a:r>
              <a:rPr lang="en-US" baseline="0" dirty="0" smtClean="0"/>
              <a:t>Funding </a:t>
            </a:r>
            <a:r>
              <a:rPr lang="en-US" baseline="0" smtClean="0"/>
              <a:t>the sec</a:t>
            </a:r>
            <a:endParaRPr lang="en-US" dirty="0" smtClean="0"/>
          </a:p>
          <a:p>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74414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saw this idea of collaboration emerge; some of these ideas related</a:t>
            </a:r>
            <a:r>
              <a:rPr lang="en-US" baseline="0" dirty="0" smtClean="0"/>
              <a:t> to:</a:t>
            </a:r>
          </a:p>
          <a:p>
            <a:pPr marL="171450" indent="-171450">
              <a:buFont typeface="Arial" panose="020B0604020202020204" pitchFamily="34" charset="0"/>
              <a:buChar char="•"/>
            </a:pPr>
            <a:r>
              <a:rPr lang="en-US" baseline="0" dirty="0" smtClean="0"/>
              <a:t>How user groups connect and solve </a:t>
            </a:r>
            <a:r>
              <a:rPr lang="en-US" baseline="0" dirty="0" err="1" smtClean="0"/>
              <a:t>problelms</a:t>
            </a:r>
            <a:endParaRPr lang="en-US" baseline="0" dirty="0" smtClean="0"/>
          </a:p>
          <a:p>
            <a:pPr marL="171450" indent="-171450">
              <a:buFont typeface="Arial" panose="020B0604020202020204" pitchFamily="34" charset="0"/>
              <a:buChar char="•"/>
            </a:pPr>
            <a:r>
              <a:rPr lang="en-US" baseline="0" dirty="0" smtClean="0"/>
              <a:t>Best practices in the era of Coronavirus</a:t>
            </a:r>
          </a:p>
          <a:p>
            <a:pPr marL="171450" indent="-171450">
              <a:buFont typeface="Arial" panose="020B0604020202020204" pitchFamily="34" charset="0"/>
              <a:buChar char="•"/>
            </a:pPr>
            <a:r>
              <a:rPr lang="en-US" baseline="0" dirty="0" smtClean="0"/>
              <a:t>How Minnesota can help foster strong, sustainable local communities </a:t>
            </a:r>
          </a:p>
          <a:p>
            <a:pPr marL="171450" indent="-171450">
              <a:buFont typeface="Arial" panose="020B0604020202020204" pitchFamily="34" charset="0"/>
              <a:buChar char="•"/>
            </a:pPr>
            <a:r>
              <a:rPr lang="en-US" baseline="0" dirty="0" smtClean="0"/>
              <a:t>How to connect outdoor recreation and K-12 education</a:t>
            </a:r>
          </a:p>
          <a:p>
            <a:pPr marL="171450" indent="-171450">
              <a:buFont typeface="Arial" panose="020B0604020202020204" pitchFamily="34" charset="0"/>
              <a:buChar char="•"/>
            </a:pPr>
            <a:r>
              <a:rPr lang="en-US" baseline="0" dirty="0" smtClean="0"/>
              <a:t>Connecting stakeholders together</a:t>
            </a:r>
          </a:p>
          <a:p>
            <a:pPr marL="171450" indent="-171450">
              <a:buFont typeface="Arial" panose="020B0604020202020204" pitchFamily="34" charset="0"/>
              <a:buChar char="•"/>
            </a:pPr>
            <a:r>
              <a:rPr lang="en-US" baseline="0" dirty="0" smtClean="0"/>
              <a:t>Coordinating across state agencies</a:t>
            </a:r>
          </a:p>
          <a:p>
            <a:pPr marL="171450" indent="-171450">
              <a:buFont typeface="Arial" panose="020B0604020202020204" pitchFamily="34" charset="0"/>
              <a:buChar char="•"/>
            </a:pPr>
            <a:r>
              <a:rPr lang="en-US" baseline="0" dirty="0" smtClean="0"/>
              <a:t>Public-private partnerships</a:t>
            </a:r>
          </a:p>
          <a:p>
            <a:pPr marL="171450" indent="-171450">
              <a:buFont typeface="Arial" panose="020B0604020202020204" pitchFamily="34" charset="0"/>
              <a:buChar char="•"/>
            </a:pPr>
            <a:r>
              <a:rPr lang="en-US" baseline="0" dirty="0" smtClean="0"/>
              <a:t>Creation of an Office of Outdoor Recreation </a:t>
            </a:r>
          </a:p>
          <a:p>
            <a:endParaRPr lang="en-US" baseline="0"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79392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there was an idea related to economic development. Please note that a lot of other ideas had to do with economic development, but we decided to categorize them in other ways. </a:t>
            </a:r>
          </a:p>
          <a:p>
            <a:endParaRPr lang="en-US" baseline="0" dirty="0" smtClean="0"/>
          </a:p>
          <a:p>
            <a:r>
              <a:rPr lang="en-US" baseline="0" dirty="0" smtClean="0"/>
              <a:t>The one that we kept as economic development related to outdoor recreation planning and investment in outdoor recreation infrastructure. </a:t>
            </a:r>
            <a:endParaRPr lang="en-US" dirty="0" smtClean="0"/>
          </a:p>
          <a:p>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47677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were also many ideas related to Promotion.</a:t>
            </a:r>
          </a:p>
          <a:p>
            <a:endParaRPr lang="en-US" baseline="0" dirty="0" smtClean="0"/>
          </a:p>
          <a:p>
            <a:r>
              <a:rPr lang="en-US" baseline="0" dirty="0" smtClean="0"/>
              <a:t>These included:</a:t>
            </a:r>
          </a:p>
          <a:p>
            <a:pPr marL="171450" indent="-171450">
              <a:buFont typeface="Arial" panose="020B0604020202020204" pitchFamily="34" charset="0"/>
              <a:buChar char="•"/>
            </a:pPr>
            <a:r>
              <a:rPr lang="en-US" baseline="0" dirty="0" smtClean="0"/>
              <a:t>Emphasizing Minnesota can be #1</a:t>
            </a:r>
          </a:p>
          <a:p>
            <a:pPr marL="171450" indent="-171450">
              <a:buFont typeface="Arial" panose="020B0604020202020204" pitchFamily="34" charset="0"/>
              <a:buChar char="•"/>
            </a:pPr>
            <a:r>
              <a:rPr lang="en-US" baseline="0" dirty="0" smtClean="0"/>
              <a:t>Marketing, outreach and partnerships with Black, Indigenous, and BIPOC and underrepresented communities </a:t>
            </a:r>
          </a:p>
          <a:p>
            <a:pPr marL="171450" indent="-171450">
              <a:buFont typeface="Arial" panose="020B0604020202020204" pitchFamily="34" charset="0"/>
              <a:buChar char="•"/>
            </a:pPr>
            <a:r>
              <a:rPr lang="en-US" baseline="0" dirty="0" smtClean="0"/>
              <a:t>Broadening the definition and increasing breath of outdoor rec opportunities in MN</a:t>
            </a:r>
          </a:p>
          <a:p>
            <a:pPr marL="171450" indent="-171450">
              <a:buFont typeface="Arial" panose="020B0604020202020204" pitchFamily="34" charset="0"/>
              <a:buChar char="•"/>
            </a:pPr>
            <a:r>
              <a:rPr lang="en-US" baseline="0" dirty="0" smtClean="0"/>
              <a:t>Sharing knowledge and opportunities with our youth</a:t>
            </a:r>
          </a:p>
          <a:p>
            <a:pPr marL="171450" indent="-171450">
              <a:buFont typeface="Arial" panose="020B0604020202020204" pitchFamily="34" charset="0"/>
              <a:buChar char="•"/>
            </a:pPr>
            <a:r>
              <a:rPr lang="en-US" baseline="0" dirty="0" smtClean="0"/>
              <a:t>Collecting and promoting Indigenous ways of life and how those are connected to the outdoors</a:t>
            </a:r>
          </a:p>
          <a:p>
            <a:pPr marL="171450" indent="-171450">
              <a:buFont typeface="Arial" panose="020B0604020202020204" pitchFamily="34" charset="0"/>
              <a:buChar char="•"/>
            </a:pPr>
            <a:r>
              <a:rPr lang="en-US" baseline="0" dirty="0" smtClean="0"/>
              <a:t>Promoting quality of life benefits of outdoor rec</a:t>
            </a:r>
          </a:p>
          <a:p>
            <a:pPr marL="171450" indent="-171450">
              <a:buFont typeface="Arial" panose="020B0604020202020204" pitchFamily="34" charset="0"/>
              <a:buChar char="•"/>
            </a:pPr>
            <a:r>
              <a:rPr lang="en-US" baseline="0" dirty="0" smtClean="0"/>
              <a:t>Building a better outdoor industry in Minnesota</a:t>
            </a:r>
          </a:p>
          <a:p>
            <a:pPr marL="171450" indent="-171450">
              <a:buFont typeface="Arial" panose="020B0604020202020204" pitchFamily="34" charset="0"/>
              <a:buChar char="•"/>
            </a:pPr>
            <a:r>
              <a:rPr lang="en-US" baseline="0" dirty="0" smtClean="0"/>
              <a:t>Creating a unified strategy to promote OR across interest areas. </a:t>
            </a:r>
          </a:p>
          <a:p>
            <a:pPr marL="0" indent="0">
              <a:buFont typeface="Arial" panose="020B0604020202020204" pitchFamily="34" charset="0"/>
              <a:buNone/>
            </a:pPr>
            <a:endParaRPr lang="en-US" baseline="0"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94235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also included:</a:t>
            </a:r>
          </a:p>
          <a:p>
            <a:pPr marL="171450" indent="-171450">
              <a:buFont typeface="Arial" panose="020B0604020202020204" pitchFamily="34" charset="0"/>
              <a:buChar char="•"/>
            </a:pPr>
            <a:r>
              <a:rPr lang="en-US" baseline="0" dirty="0" err="1" smtClean="0"/>
              <a:t>IDing</a:t>
            </a:r>
            <a:r>
              <a:rPr lang="en-US" baseline="0" dirty="0" smtClean="0"/>
              <a:t> effective ways to market and promote </a:t>
            </a:r>
          </a:p>
          <a:p>
            <a:pPr marL="171450" indent="-171450">
              <a:buFont typeface="Arial" panose="020B0604020202020204" pitchFamily="34" charset="0"/>
              <a:buChar char="•"/>
            </a:pPr>
            <a:r>
              <a:rPr lang="en-US" baseline="0" dirty="0" smtClean="0"/>
              <a:t>Promoting OR opportunities in our schools and outside of the metro</a:t>
            </a:r>
          </a:p>
          <a:p>
            <a:pPr marL="171450" indent="-171450">
              <a:buFont typeface="Arial" panose="020B0604020202020204" pitchFamily="34" charset="0"/>
              <a:buChar char="•"/>
            </a:pPr>
            <a:r>
              <a:rPr lang="en-US" baseline="0" dirty="0" smtClean="0"/>
              <a:t>Giving groups that allow people to engage with the outdoors more </a:t>
            </a:r>
            <a:r>
              <a:rPr lang="en-US" baseline="0" dirty="0" err="1" smtClean="0"/>
              <a:t>visability</a:t>
            </a:r>
            <a:endParaRPr lang="en-US" baseline="0" dirty="0" smtClean="0"/>
          </a:p>
          <a:p>
            <a:pPr marL="171450" indent="-171450">
              <a:buFont typeface="Arial" panose="020B0604020202020204" pitchFamily="34" charset="0"/>
              <a:buChar char="•"/>
            </a:pPr>
            <a:r>
              <a:rPr lang="en-US" baseline="0" dirty="0" smtClean="0"/>
              <a:t>Increasing the awareness of the impact OR has on the economy and workforce to foster and support the growth of the industry throughout Minnesota.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34745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focusing</a:t>
            </a:r>
            <a:r>
              <a:rPr lang="en-US" baseline="0" dirty="0" smtClean="0"/>
              <a:t> on conservation also came forth with an area of interest of “identifying creative ways to invest in the conservation of wild places in the future” </a:t>
            </a:r>
            <a:endParaRPr lang="en-US" dirty="0" smtClean="0"/>
          </a:p>
          <a:p>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14232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lastly</a:t>
            </a:r>
            <a:r>
              <a:rPr lang="en-US" baseline="0" dirty="0" smtClean="0"/>
              <a:t> we created the category of “other” where perhaps it was hard to fit it neatly into a specific box. This comment related to considering the creation of a permanent outdoor council to continually advise policy makers on the relevant issues and opportunities related to OR. </a:t>
            </a:r>
          </a:p>
          <a:p>
            <a:endParaRPr lang="en-US" dirty="0" smtClean="0"/>
          </a:p>
          <a:p>
            <a:r>
              <a:rPr lang="en-US" dirty="0" smtClean="0"/>
              <a:t>Questions to ask: </a:t>
            </a:r>
          </a:p>
          <a:p>
            <a:r>
              <a:rPr lang="en-US" dirty="0" smtClean="0"/>
              <a:t>Is this the right name for the category?</a:t>
            </a:r>
          </a:p>
          <a:p>
            <a:r>
              <a:rPr lang="en-US" dirty="0" smtClean="0"/>
              <a:t>Do</a:t>
            </a:r>
            <a:r>
              <a:rPr lang="en-US" baseline="0" dirty="0" smtClean="0"/>
              <a:t> all of these ideas fit in this category? How do you think they interact with other categories/ideas?</a:t>
            </a:r>
          </a:p>
          <a:p>
            <a:r>
              <a:rPr lang="en-US" baseline="0" dirty="0" smtClean="0"/>
              <a:t>Is anything missing? </a:t>
            </a:r>
            <a:endParaRPr lang="en-US" dirty="0" smtClean="0"/>
          </a:p>
          <a:p>
            <a:endParaRPr lang="en-US" dirty="0" smtClean="0"/>
          </a:p>
          <a:p>
            <a:r>
              <a:rPr lang="en-US" dirty="0" smtClean="0"/>
              <a:t>Don’t forget to clarify final workgroup</a:t>
            </a:r>
            <a:r>
              <a:rPr lang="en-US" baseline="0" dirty="0" smtClean="0"/>
              <a:t> focus areas and ask for any last feedback before moving on!!!!!!!!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41700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all for your contributions to both the homework assignment and the conversation. The focus areas you all just helped to identify will form the basis for small group work that will take place over the next couple of months.  As a reminder, this is phase II of our task force timeline. </a:t>
            </a:r>
          </a:p>
          <a:p>
            <a:endParaRPr lang="en-US" baseline="0" dirty="0" smtClean="0"/>
          </a:p>
          <a:p>
            <a:pPr marL="177845" indent="-177845">
              <a:buFont typeface="Arial" panose="020B0604020202020204" pitchFamily="34" charset="0"/>
              <a:buChar char="•"/>
            </a:pPr>
            <a:r>
              <a:rPr lang="en-US" baseline="0" dirty="0" smtClean="0"/>
              <a:t>Form workgroups</a:t>
            </a:r>
          </a:p>
          <a:p>
            <a:pPr marL="177845" indent="-177845">
              <a:buFont typeface="Arial" panose="020B0604020202020204" pitchFamily="34" charset="0"/>
              <a:buChar char="•"/>
            </a:pPr>
            <a:r>
              <a:rPr lang="en-US" baseline="0" dirty="0" smtClean="0"/>
              <a:t>SWOT analyses</a:t>
            </a:r>
          </a:p>
          <a:p>
            <a:pPr marL="177845" indent="-177845">
              <a:buFont typeface="Arial" panose="020B0604020202020204" pitchFamily="34" charset="0"/>
              <a:buChar char="•"/>
            </a:pPr>
            <a:r>
              <a:rPr lang="en-US" baseline="0" dirty="0" smtClean="0"/>
              <a:t>Being to ID gaps in Minnesota that will help you form recommendations for the DNR and Explore Minnesota related to how to </a:t>
            </a:r>
          </a:p>
          <a:p>
            <a:endParaRPr lang="en-US" baseline="0" dirty="0" smtClean="0"/>
          </a:p>
          <a:p>
            <a:pPr marL="237127" indent="-237127">
              <a:buFont typeface="+mj-lt"/>
              <a:buAutoNum type="arabicPeriod"/>
            </a:pPr>
            <a:r>
              <a:rPr lang="en-US" baseline="0" dirty="0" smtClean="0"/>
              <a:t>Tomorrow, you will be sent a survey where you can identify what workgroup you are interested in being a part of. You will have about one week to fill out this survey. </a:t>
            </a:r>
          </a:p>
          <a:p>
            <a:pPr marL="711380" lvl="1" indent="-237127">
              <a:buFont typeface="Arial" panose="020B0604020202020204" pitchFamily="34" charset="0"/>
              <a:buChar char="•"/>
            </a:pPr>
            <a:r>
              <a:rPr lang="en-US" baseline="0" dirty="0" smtClean="0"/>
              <a:t>We ask that everyone is in at least one workgroup. If you want to be in two, that is great; it just may take a little bit more coordination. </a:t>
            </a:r>
          </a:p>
          <a:p>
            <a:pPr marL="711380" lvl="1" indent="-237127">
              <a:buFont typeface="Arial" panose="020B0604020202020204" pitchFamily="34" charset="0"/>
              <a:buChar char="•"/>
            </a:pPr>
            <a:r>
              <a:rPr lang="en-US" baseline="0" dirty="0" smtClean="0"/>
              <a:t>You can also identify if you are interested in being the “leader” of your workgroup. In this role you will help coordinate information between group members and lead workgroup meetings as necessary.</a:t>
            </a:r>
          </a:p>
          <a:p>
            <a:pPr marL="711380" lvl="1" indent="-237127">
              <a:buFont typeface="Arial" panose="020B0604020202020204" pitchFamily="34" charset="0"/>
              <a:buChar char="•"/>
            </a:pPr>
            <a:r>
              <a:rPr lang="en-US" baseline="0" dirty="0" smtClean="0"/>
              <a:t>We would like there to be at least 3 people per workgroup so there is a chance some of these topics could drop off the list if they are not selected. For workgroups that may be larger, we will help you coordinate this—perhaps you decide to break up into smaller groups based on a sub-topic. We can cross this bridge when we come to it to make sure we get the work done effectively and efficiently. </a:t>
            </a:r>
          </a:p>
          <a:p>
            <a:pPr marL="237127" indent="-237127">
              <a:buFont typeface="+mj-lt"/>
              <a:buAutoNum type="arabicPeriod"/>
            </a:pPr>
            <a:r>
              <a:rPr lang="en-US" baseline="0" dirty="0" smtClean="0"/>
              <a:t>After workgroups are formed, you will begin doing an independent SWOT or SWOC analysis of your workgroup topic area. Feel free to consult your constituents and organizations while you accomplish this task..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78076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a:p>
            <a:r>
              <a:rPr lang="en-US" baseline="0" dirty="0" smtClean="0"/>
              <a:t>Briefly, here is some info on a SWOT/C analysis.</a:t>
            </a:r>
          </a:p>
          <a:p>
            <a:pPr marL="177845" indent="-177845">
              <a:buFont typeface="Arial" panose="020B0604020202020204" pitchFamily="34" charset="0"/>
              <a:buChar char="•"/>
            </a:pPr>
            <a:r>
              <a:rPr lang="en-US" baseline="0" dirty="0" smtClean="0"/>
              <a:t>Within your workgroup topic area, you will go through each of these categories to identify strengths, weaknesses, opportunities and threats/challenges related to that topic. I will send out a template but here are some ideas you may cover within each category. </a:t>
            </a:r>
          </a:p>
          <a:p>
            <a:pPr marL="177845" indent="-177845">
              <a:buFont typeface="Arial" panose="020B0604020202020204" pitchFamily="34" charset="0"/>
              <a:buChar char="•"/>
            </a:pPr>
            <a:r>
              <a:rPr lang="en-US" baseline="0" dirty="0" smtClean="0"/>
              <a:t>Notice that for T we also have C listed—this stands for challenges. Sometimes the word threat can sound too uncontrollable whereas the word challenge implies that perhaps we can overcome it, if that makes sense. Feel free to use both framings as you think through this category. </a:t>
            </a:r>
          </a:p>
          <a:p>
            <a:endParaRPr lang="en-US" baseline="0" dirty="0" smtClean="0"/>
          </a:p>
          <a:p>
            <a:pPr marL="237127" indent="-237127">
              <a:buFont typeface="+mj-lt"/>
              <a:buAutoNum type="arabicPeriod"/>
            </a:pPr>
            <a:r>
              <a:rPr lang="en-US" baseline="0" dirty="0" smtClean="0"/>
              <a:t>We will use the June meeting date to come together as small workgroups to discuss the independent SWOT analyses and to begin to compile a larger SWOT to be shared back to the whole task force.</a:t>
            </a:r>
          </a:p>
          <a:p>
            <a:pPr marL="711380" lvl="1" indent="-237127">
              <a:buFont typeface="Arial" panose="020B0604020202020204" pitchFamily="34" charset="0"/>
              <a:buChar char="•"/>
            </a:pPr>
            <a:r>
              <a:rPr lang="en-US" dirty="0" smtClean="0"/>
              <a:t>We will NOT be meeting as a full task force</a:t>
            </a:r>
            <a:r>
              <a:rPr lang="en-US" baseline="0" dirty="0" smtClean="0"/>
              <a:t> in June. </a:t>
            </a:r>
          </a:p>
          <a:p>
            <a:pPr marL="711380" lvl="1" indent="-237127">
              <a:buFont typeface="Arial" panose="020B0604020202020204" pitchFamily="34" charset="0"/>
              <a:buChar char="•"/>
            </a:pPr>
            <a:r>
              <a:rPr lang="en-US" baseline="0" dirty="0" smtClean="0"/>
              <a:t>As workgroups, you can decide when exactly you want to meet—since people already have June 25</a:t>
            </a:r>
            <a:r>
              <a:rPr lang="en-US" baseline="30000" dirty="0" smtClean="0"/>
              <a:t>th</a:t>
            </a:r>
            <a:r>
              <a:rPr lang="en-US" baseline="0" dirty="0" smtClean="0"/>
              <a:t> blocked off on their calendars, it may work well to meet then. If folks are in two different workgroups, workgroups may have to meet at different times to allow people to participate in both workgroup sessions. Andrew and I are happy to help workgroups coordinate schedules and set up meetings for you all—we can set up skype or Webex for you, or you can choose to use another preferred platform like Zoom. </a:t>
            </a:r>
          </a:p>
          <a:p>
            <a:pPr marL="237127" indent="-237127">
              <a:buFont typeface="+mj-lt"/>
              <a:buAutoNum type="arabicPeriod"/>
            </a:pPr>
            <a:r>
              <a:rPr lang="en-US" baseline="0" dirty="0" smtClean="0"/>
              <a:t>To make sure workgroups are accomplishing this work, we will set a due date for the larger SWOT analysis, likely for early to mid July.</a:t>
            </a:r>
          </a:p>
          <a:p>
            <a:pPr marL="237127" indent="-237127">
              <a:buFont typeface="+mj-lt"/>
              <a:buAutoNum type="arabicPeriod"/>
            </a:pPr>
            <a:r>
              <a:rPr lang="en-US" baseline="0" dirty="0" smtClean="0"/>
              <a:t>During the July meeting, we will begin to have workgroups report out their analyses and get larger task force feedback. This process of completing SWOT analyses will hopefully help you all identify where the gaps are and start thinking about potential recommendations for the DNR and Explore Minnesota. </a:t>
            </a:r>
          </a:p>
          <a:p>
            <a:pPr marL="237127" indent="-237127">
              <a:buFont typeface="+mj-lt"/>
              <a:buAutoNum type="arabicPeriod"/>
            </a:pPr>
            <a:r>
              <a:rPr lang="en-US" baseline="0" dirty="0" smtClean="0"/>
              <a:t>After that, we will look to see how other states are accomplishing this work to see what we think would work best for Minnesota before finalizing recommendations by late Fall.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95291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and Randolph</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22051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Font typeface="+mj-lt"/>
              <a:buAutoNum type="arabicPeriod"/>
            </a:pPr>
            <a:r>
              <a:rPr lang="en-US" baseline="0" dirty="0" smtClean="0"/>
              <a:t>We will use the June meeting date to come together as small workgroups to discuss the independent SWOT analyses you each completed and to begin to compile a larger SWOT based on each workgroup’s focus area that will be shared back to the whole task force in July. For example, those in the promotion workgroup will each independently complete a SWOT analysis of outdoor recreation promotion in Minnesota.</a:t>
            </a:r>
          </a:p>
          <a:p>
            <a:pPr marL="237127" indent="-237127">
              <a:buFont typeface="+mj-lt"/>
              <a:buAutoNum type="arabicPeriod"/>
            </a:pPr>
            <a:r>
              <a:rPr lang="en-US" dirty="0" smtClean="0"/>
              <a:t>We will NOT be meeting as a full task force</a:t>
            </a:r>
            <a:r>
              <a:rPr lang="en-US" baseline="0" dirty="0" smtClean="0"/>
              <a:t> in June. </a:t>
            </a:r>
          </a:p>
          <a:p>
            <a:pPr marL="711380" lvl="1" indent="-237127">
              <a:buFont typeface="Arial" panose="020B0604020202020204" pitchFamily="34" charset="0"/>
              <a:buChar char="•"/>
            </a:pPr>
            <a:r>
              <a:rPr lang="en-US" baseline="0" dirty="0" smtClean="0"/>
              <a:t>As workgroups, you can decide when exactly you want to meet—since people already have June 25</a:t>
            </a:r>
            <a:r>
              <a:rPr lang="en-US" baseline="30000" dirty="0" smtClean="0"/>
              <a:t>th</a:t>
            </a:r>
            <a:r>
              <a:rPr lang="en-US" baseline="0" dirty="0" smtClean="0"/>
              <a:t> blocked off on their calendars, it may work well to meet then. If folks are in two different workgroups, workgroups may have to meet at different times to allow people to participate in both workgroup sessions. Andrew and I are happy to help workgroups coordinate schedules and set up meetings for you all—we can set up skype or Webex for you, or you can choose to use another preferred platform like Zoom. </a:t>
            </a:r>
          </a:p>
          <a:p>
            <a:pPr marL="237127" indent="-237127">
              <a:buFont typeface="+mj-lt"/>
              <a:buAutoNum type="arabicPeriod"/>
            </a:pPr>
            <a:r>
              <a:rPr lang="en-US" baseline="0" dirty="0" smtClean="0"/>
              <a:t>To make sure workgroups are accomplishing this work, we will set a due date for the larger SWOT analysis, likely for early to mid July.</a:t>
            </a:r>
          </a:p>
          <a:p>
            <a:pPr marL="237127" indent="-237127">
              <a:buFont typeface="+mj-lt"/>
              <a:buAutoNum type="arabicPeriod"/>
            </a:pPr>
            <a:r>
              <a:rPr lang="en-US" baseline="0" dirty="0" smtClean="0"/>
              <a:t>During the July meeting, we will begin to have workgroups report out their analyses and get larger task force feedback. This process of completing SWOT analyses will hopefully help you all identify where the gaps are and start thinking about potential recommendations for the DNR and Explore Minnesota. </a:t>
            </a:r>
          </a:p>
          <a:p>
            <a:pPr marL="237127" indent="-237127">
              <a:buFont typeface="+mj-lt"/>
              <a:buAutoNum type="arabicPeriod"/>
            </a:pPr>
            <a:r>
              <a:rPr lang="en-US" baseline="0" dirty="0" smtClean="0"/>
              <a:t>After that, we will move on to phase III where we will look to see how other states are accomplishing this work to see what we think would work best for Minnesota before finalizing recommendations by late Fall. </a:t>
            </a:r>
          </a:p>
          <a:p>
            <a:pPr marL="237127" indent="-237127">
              <a:buFont typeface="+mj-lt"/>
              <a:buAutoNum type="arabicPeriod"/>
            </a:pPr>
            <a:endParaRPr lang="en-US" baseline="0" dirty="0" smtClean="0"/>
          </a:p>
          <a:p>
            <a:pPr marL="0" indent="0">
              <a:buFont typeface="+mj-lt"/>
              <a:buNone/>
            </a:pPr>
            <a:r>
              <a:rPr lang="en-US" baseline="0" dirty="0" smtClean="0"/>
              <a:t>I will be sending out all of this info via email later this week</a:t>
            </a:r>
            <a:r>
              <a:rPr lang="en-US"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56688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will be answering the public’s questions. To the public, if you have any questions please use the Q&amp;A function to submit them now. If we do not get to your question, we will be writing them all down and will do our best to respond to you before or at the next meeting.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49532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those who submitted questions</a:t>
            </a:r>
            <a:r>
              <a:rPr lang="en-US" baseline="0" dirty="0" smtClean="0"/>
              <a:t> and comments today. And thank you to the task force members for participating in today’s meeting. Please expect follow up from me later this week related to next steps for dividing into workgroups. </a:t>
            </a:r>
          </a:p>
          <a:p>
            <a:endParaRPr lang="en-US" baseline="0" dirty="0" smtClean="0"/>
          </a:p>
          <a:p>
            <a:r>
              <a:rPr lang="en-US" baseline="0" dirty="0" smtClean="0"/>
              <a:t>Before ending, I am going to pass it to our chairs for some final remarks today.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96628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5540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smtClean="0"/>
              <a:t>We do have live captioning</a:t>
            </a:r>
            <a:r>
              <a:rPr lang="en-US" baseline="0" dirty="0" smtClean="0"/>
              <a:t> available so if you would like to add that to your screen, please visit the URL you see on the screen. </a:t>
            </a:r>
          </a:p>
          <a:p>
            <a:pPr marL="652099" lvl="1" indent="-177845">
              <a:buFont typeface="Arial" panose="020B0604020202020204" pitchFamily="34" charset="0"/>
              <a:buChar char="•"/>
            </a:pPr>
            <a:r>
              <a:rPr lang="en-US" baseline="0" dirty="0" smtClean="0"/>
              <a:t>I will copy and paste it into the chat if you want a “live” link.</a:t>
            </a:r>
          </a:p>
          <a:p>
            <a:pPr marL="652099" lvl="1" indent="-177845">
              <a:buFont typeface="Arial" panose="020B0604020202020204" pitchFamily="34" charset="0"/>
              <a:buChar char="•"/>
            </a:pPr>
            <a:r>
              <a:rPr lang="en-US" baseline="0" dirty="0" smtClean="0"/>
              <a:t>You can also use the multimedia viewer on the right hand side of the Webex screen to access the captions. </a:t>
            </a:r>
          </a:p>
          <a:p>
            <a:pPr marL="177845" indent="-177845">
              <a:buFont typeface="Arial" panose="020B0604020202020204" pitchFamily="34" charset="0"/>
              <a:buChar char="•"/>
            </a:pPr>
            <a:r>
              <a:rPr lang="en-US" baseline="0" dirty="0" smtClean="0"/>
              <a:t>A couple notes for TF members:</a:t>
            </a:r>
          </a:p>
          <a:p>
            <a:pPr marL="628650" lvl="1" indent="-171450">
              <a:buFont typeface="Arial" panose="020B0604020202020204" pitchFamily="34" charset="0"/>
              <a:buChar char="•"/>
            </a:pPr>
            <a:r>
              <a:rPr lang="en-US" dirty="0" smtClean="0"/>
              <a:t>If you have technical difficulties throughout the meeting, please reach out to Alicia Matthews via chat. We have some solid learnings from the first</a:t>
            </a:r>
            <a:r>
              <a:rPr lang="en-US" baseline="0" dirty="0" smtClean="0"/>
              <a:t> meeting, so hopefully we can avoid and anticipate some of the challenges these types of meetings have. </a:t>
            </a:r>
            <a:endParaRPr lang="en-US" dirty="0" smtClean="0"/>
          </a:p>
          <a:p>
            <a:pPr marL="628650" lvl="1" indent="-171450">
              <a:buFont typeface="Arial" panose="020B0604020202020204" pitchFamily="34" charset="0"/>
              <a:buChar char="•"/>
            </a:pPr>
            <a:r>
              <a:rPr lang="en-US" dirty="0" smtClean="0"/>
              <a:t>You can also use the chat function to “raise your hand,” ask questions or comment during discussions; please direct the messages to “all panelists.” I want to take a moment</a:t>
            </a:r>
            <a:r>
              <a:rPr lang="en-US" baseline="0" dirty="0" smtClean="0"/>
              <a:t> to recognize that this is going to feel unnatural and awkward at times, as it is hard to have a conversation and discussion with 20 people when we can’t all be in the same room. Our goal is that everyone feels like they get the opportunity to share if they want to, but know that it may not feel as smooth or as natural as it would if we were able to all be together in the same room. </a:t>
            </a:r>
            <a:endParaRPr lang="en-US" dirty="0" smtClean="0"/>
          </a:p>
          <a:p>
            <a:pPr marL="628650" lvl="1" indent="-171450">
              <a:buFont typeface="Arial" panose="020B0604020202020204" pitchFamily="34" charset="0"/>
              <a:buChar char="•"/>
            </a:pPr>
            <a:r>
              <a:rPr lang="en-US" dirty="0" smtClean="0"/>
              <a:t>When speaking, please state your name and indicate when finished</a:t>
            </a:r>
          </a:p>
          <a:p>
            <a:pPr marL="628650" lvl="1" indent="-171450">
              <a:buFont typeface="Arial" panose="020B0604020202020204" pitchFamily="34" charset="0"/>
              <a:buChar char="•"/>
            </a:pPr>
            <a:r>
              <a:rPr lang="en-US" dirty="0" smtClean="0"/>
              <a:t>Please mute your mic when you’re not speaking</a:t>
            </a:r>
          </a:p>
          <a:p>
            <a:pPr marL="177845" indent="-177845" defTabSz="948507">
              <a:buFont typeface="Arial" panose="020B0604020202020204" pitchFamily="34" charset="0"/>
              <a:buChar char="•"/>
              <a:defRPr/>
            </a:pPr>
            <a:r>
              <a:rPr lang="en-US" baseline="0" dirty="0" smtClean="0"/>
              <a:t>Note for the public: </a:t>
            </a:r>
          </a:p>
          <a:p>
            <a:pPr marL="652099" lvl="1" indent="-177845" defTabSz="948507">
              <a:buFont typeface="Arial" panose="020B0604020202020204" pitchFamily="34" charset="0"/>
              <a:buChar char="•"/>
              <a:defRPr/>
            </a:pPr>
            <a:r>
              <a:rPr lang="en-US" dirty="0" smtClean="0"/>
              <a:t>If you have questions or comments you would like to submit for the public Q&amp;A portion of the agenda,</a:t>
            </a:r>
            <a:r>
              <a:rPr lang="en-US" baseline="0" dirty="0" smtClean="0"/>
              <a:t> </a:t>
            </a:r>
            <a:r>
              <a:rPr lang="en-US" dirty="0" smtClean="0"/>
              <a:t>please use the Webex Q&amp;A function on the right side of your screen to submit questions and</a:t>
            </a:r>
            <a:r>
              <a:rPr lang="en-US" baseline="0" dirty="0" smtClean="0"/>
              <a:t> comments throughout the meeting</a:t>
            </a:r>
            <a:r>
              <a:rPr lang="en-US" dirty="0" smtClean="0"/>
              <a:t>. We will try to get to as many as we can during the</a:t>
            </a:r>
            <a:r>
              <a:rPr lang="en-US" baseline="0" dirty="0" smtClean="0"/>
              <a:t> dedicated Q&amp;A portion of the agenda</a:t>
            </a:r>
            <a:r>
              <a:rPr lang="en-US" dirty="0" smtClean="0"/>
              <a:t>. </a:t>
            </a:r>
          </a:p>
          <a:p>
            <a:pPr marL="652099" lvl="1" indent="-177845" defTabSz="948507">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70664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Understand the timeline for coming up with recommendations by December 2020</a:t>
            </a:r>
          </a:p>
          <a:p>
            <a:pPr marL="171450" lvl="0" indent="-171450">
              <a:buFont typeface="Arial" panose="020B0604020202020204" pitchFamily="34" charset="0"/>
              <a:buChar char="•"/>
            </a:pPr>
            <a:r>
              <a:rPr lang="en-US" dirty="0" smtClean="0"/>
              <a:t>Share top areas of interest identified by task force members </a:t>
            </a:r>
          </a:p>
          <a:p>
            <a:pPr marL="171450" lvl="0" indent="-171450">
              <a:buFont typeface="Arial" panose="020B0604020202020204" pitchFamily="34" charset="0"/>
              <a:buChar char="•"/>
            </a:pPr>
            <a:r>
              <a:rPr lang="en-US" dirty="0" smtClean="0"/>
              <a:t>Finalize areas of interest to focus the scope of the task force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18214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 two hour meeting today. </a:t>
            </a:r>
          </a:p>
          <a:p>
            <a:endParaRPr lang="en-US" baseline="0" dirty="0" smtClean="0"/>
          </a:p>
          <a:p>
            <a:pPr marL="342900" indent="-342900">
              <a:buFont typeface="Arial" panose="020B0604020202020204" pitchFamily="34" charset="0"/>
              <a:buChar char="•"/>
            </a:pPr>
            <a:r>
              <a:rPr lang="en-US" sz="1200" baseline="0" dirty="0" smtClean="0"/>
              <a:t>Introduce our final Task Force member who was unable to attend the last meeting, Naomi Sam</a:t>
            </a:r>
          </a:p>
          <a:p>
            <a:pPr marL="342900" indent="-342900">
              <a:buFont typeface="Arial" panose="020B0604020202020204" pitchFamily="34" charset="0"/>
              <a:buChar char="•"/>
            </a:pPr>
            <a:r>
              <a:rPr lang="en-US" sz="1200" baseline="0" dirty="0" smtClean="0"/>
              <a:t>Briefly talk about the Charter and group norms </a:t>
            </a:r>
          </a:p>
          <a:p>
            <a:pPr marL="342900" indent="-342900">
              <a:buFont typeface="Arial" panose="020B0604020202020204" pitchFamily="34" charset="0"/>
              <a:buChar char="•"/>
            </a:pPr>
            <a:r>
              <a:rPr lang="en-US" sz="1200" baseline="0" dirty="0" smtClean="0"/>
              <a:t>I will then go over the task force timeline to give you all an idea of how we will develop recommendations by December</a:t>
            </a:r>
          </a:p>
          <a:p>
            <a:pPr marL="342900" indent="-342900">
              <a:buFont typeface="Arial" panose="020B0604020202020204" pitchFamily="34" charset="0"/>
              <a:buChar char="•"/>
            </a:pPr>
            <a:r>
              <a:rPr lang="en-US" sz="1200" baseline="0" dirty="0" smtClean="0"/>
              <a:t>We then will dive into your answers from the last homework assignment and discuss and clarify what you want to focus on as a task force</a:t>
            </a:r>
          </a:p>
          <a:p>
            <a:pPr marL="342900" indent="-342900">
              <a:buFont typeface="Arial" panose="020B0604020202020204" pitchFamily="34" charset="0"/>
              <a:buChar char="•"/>
            </a:pPr>
            <a:r>
              <a:rPr lang="en-US" sz="1200" baseline="0" dirty="0" smtClean="0"/>
              <a:t>Then we will talk about next steps</a:t>
            </a:r>
          </a:p>
          <a:p>
            <a:pPr marL="342900" indent="-342900">
              <a:buFont typeface="Arial" panose="020B0604020202020204" pitchFamily="34" charset="0"/>
              <a:buChar char="•"/>
            </a:pPr>
            <a:r>
              <a:rPr lang="en-US" sz="1200" baseline="0" dirty="0" smtClean="0"/>
              <a:t>Take public questions and comments</a:t>
            </a:r>
          </a:p>
          <a:p>
            <a:pPr marL="342900" indent="-342900">
              <a:buFont typeface="Arial" panose="020B0604020202020204" pitchFamily="34" charset="0"/>
              <a:buChar char="•"/>
            </a:pPr>
            <a:r>
              <a:rPr lang="en-US" sz="1200" baseline="0" dirty="0" smtClean="0"/>
              <a:t>And have some final remarks from our chairs before </a:t>
            </a:r>
            <a:r>
              <a:rPr lang="en-US" sz="1200" baseline="0" dirty="0" err="1" smtClean="0"/>
              <a:t>adjorning</a:t>
            </a:r>
            <a:r>
              <a:rPr lang="en-US" sz="1200" baseline="0" dirty="0" smtClean="0"/>
              <a:t>.   </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00562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Korsberg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55148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 I want to say thank</a:t>
            </a:r>
            <a:r>
              <a:rPr lang="en-US" baseline="0" dirty="0" smtClean="0"/>
              <a:t> you to everyone who filled out the feedback form from the first meeting. It was really helpful. As everyone here is keenly aware, the current state of our world and the continuing unknowns and ever-changing landscape is causing lots of uncertainty. In terms of this effort, it is causing us to pause and rethink and assess how we can most effectively and efficiently accomplish the work laid out for us in the charter to develop recommendations for the DNR and Explore MN by December. </a:t>
            </a:r>
          </a:p>
          <a:p>
            <a:endParaRPr lang="en-US" baseline="0" dirty="0" smtClean="0"/>
          </a:p>
          <a:p>
            <a:r>
              <a:rPr lang="en-US" baseline="0" dirty="0" smtClean="0"/>
              <a:t>So with that, I will walk through our anticipated timeline for developing recommendations by December. </a:t>
            </a:r>
          </a:p>
          <a:p>
            <a:endParaRPr lang="en-US" baseline="0" dirty="0" smtClean="0"/>
          </a:p>
          <a:p>
            <a:r>
              <a:rPr lang="en-US" baseline="0" dirty="0" smtClean="0"/>
              <a:t>We have developed a four-phase plan in order to develop recommendations by December. </a:t>
            </a:r>
            <a:endParaRPr lang="en-US" dirty="0" smtClean="0"/>
          </a:p>
          <a:p>
            <a:endParaRPr lang="en-US" dirty="0" smtClean="0"/>
          </a:p>
          <a:p>
            <a:pPr marL="228600" indent="-228600">
              <a:buFont typeface="+mj-lt"/>
              <a:buAutoNum type="arabicPeriod"/>
            </a:pPr>
            <a:r>
              <a:rPr lang="en-US" dirty="0" smtClean="0"/>
              <a:t>As you can see, Phase I (Meetings 1 &amp; 2) is all about introductions, getting to</a:t>
            </a:r>
            <a:r>
              <a:rPr lang="en-US" baseline="0" dirty="0" smtClean="0"/>
              <a:t> know one another and each other’s interests related to Outdoor Recreation in Minnesota, as well as understand some of the background information that led up to this effort. </a:t>
            </a:r>
            <a:endParaRPr lang="en-US" dirty="0" smtClean="0"/>
          </a:p>
          <a:p>
            <a:pPr marL="228600" indent="-228600">
              <a:buFont typeface="+mj-lt"/>
              <a:buAutoNum type="arabicPeriod"/>
            </a:pPr>
            <a:r>
              <a:rPr lang="en-US" dirty="0" smtClean="0"/>
              <a:t>After today, we will move on to Phase II of</a:t>
            </a:r>
            <a:r>
              <a:rPr lang="en-US" baseline="0" dirty="0" smtClean="0"/>
              <a:t> this process where we will be looking at </a:t>
            </a:r>
            <a:r>
              <a:rPr lang="en-US" dirty="0" smtClean="0"/>
              <a:t>Strengths and opportunities in Minnesota based</a:t>
            </a:r>
            <a:r>
              <a:rPr lang="en-US" baseline="0" dirty="0" smtClean="0"/>
              <a:t> on Task Force-identified areas of interest. As Commissioner Strommen emphasized in the first meeting last month, we really want the recommendations that come out of this effort to be tailored to Minnesota’s unique assets and needs as a state. </a:t>
            </a:r>
          </a:p>
          <a:p>
            <a:pPr marL="628650" lvl="1" indent="-171450">
              <a:buFont typeface="Arial" panose="020B0604020202020204" pitchFamily="34" charset="0"/>
              <a:buChar char="•"/>
            </a:pPr>
            <a:r>
              <a:rPr lang="en-US" baseline="0" dirty="0" smtClean="0"/>
              <a:t>To accomplish this work efficiently, we will be breaking up into smaller “workgroups” that will focus on a specific topic as chosen by the task force; then these workgroups will come back to the larger group to report back and get task force reactions and feedback and to begin synthesizing ideas together. I will talk more about the specific details of this process later today. </a:t>
            </a:r>
          </a:p>
          <a:p>
            <a:pPr marL="228600" lvl="0" indent="-228600">
              <a:buFont typeface="+mj-lt"/>
              <a:buAutoNum type="arabicPeriod"/>
            </a:pPr>
            <a:r>
              <a:rPr lang="en-US" baseline="0" dirty="0" smtClean="0"/>
              <a:t>After we have taken a good look at Minnesota to better understand our needs as a state, then we will take a look at how other states are tackling this type of work. This will take place in Phase III, which will likely begin at the end of the summer/early fall. </a:t>
            </a:r>
          </a:p>
          <a:p>
            <a:pPr marL="228600" lvl="0" indent="-228600">
              <a:buFont typeface="+mj-lt"/>
              <a:buAutoNum type="arabicPeriod"/>
            </a:pPr>
            <a:r>
              <a:rPr lang="en-US" baseline="0" dirty="0" smtClean="0"/>
              <a:t>Then once we understand Minnesota’s needs and have learned some “best practices” from our peers, we will finalize our recommendations for the DNR and Explore Minnesota. </a:t>
            </a:r>
          </a:p>
          <a:p>
            <a:pPr marL="228600" lvl="0" indent="-228600">
              <a:buFont typeface="+mj-lt"/>
              <a:buAutoNum type="arabicPeriod"/>
            </a:pPr>
            <a:endParaRPr lang="en-US" baseline="0" dirty="0" smtClean="0"/>
          </a:p>
          <a:p>
            <a:pPr marL="0" lvl="0" indent="0">
              <a:buFont typeface="+mj-lt"/>
              <a:buNone/>
            </a:pPr>
            <a:r>
              <a:rPr lang="en-US" baseline="0" dirty="0" smtClean="0"/>
              <a:t>You will learn more about the specifics of each “phase” as we get closer to that phase. But in the </a:t>
            </a:r>
            <a:r>
              <a:rPr lang="en-US" baseline="0" smtClean="0"/>
              <a:t>meantime…</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27299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dive into the next part of the agenda, are there any questions or comments folks want to put forth that we can do our best to address?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88043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I am going to pass it off to Andrew to begin sharing out some of the results from your homework assignment from the first meeting. </a:t>
            </a:r>
          </a:p>
          <a:p>
            <a:endParaRPr lang="en-US" baseline="0" dirty="0" smtClean="0"/>
          </a:p>
          <a:p>
            <a:r>
              <a:rPr lang="en-US" dirty="0" smtClean="0"/>
              <a:t>ANDREW:</a:t>
            </a:r>
          </a:p>
          <a:p>
            <a:r>
              <a:rPr lang="en-US" dirty="0" smtClean="0"/>
              <a:t>We are hoping to walk away</a:t>
            </a:r>
            <a:r>
              <a:rPr lang="en-US" baseline="0" dirty="0" smtClean="0"/>
              <a:t> from today’s meeting with some defined “areas of focus” that will drive the work of the task force. Once we have decided on areas of focus, we will break into workgroups based each of the decided focus areas. </a:t>
            </a:r>
          </a:p>
          <a:p>
            <a:endParaRPr lang="en-US" baseline="0" dirty="0" smtClean="0"/>
          </a:p>
          <a:p>
            <a:r>
              <a:rPr lang="en-US" baseline="0" dirty="0" smtClean="0"/>
              <a:t>Share how we categorized each “area of interest” submitted by task force members.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424615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bwMode="black"/>
        <p:txBody>
          <a:bodyPr/>
          <a:lstStyle/>
          <a:p>
            <a:fld id="{491EFF90-D63D-40A5-A22C-1784171620D5}" type="datetime1">
              <a:rPr lang="en-US" smtClean="0"/>
              <a:t>5/18/2020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A5E7A7F4-D5E2-44A6-BC04-083AE44E2F14}" type="datetime1">
              <a:rPr lang="en-US" smtClean="0"/>
              <a:t>5/18/2020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F41B52E-DFFF-4579-B547-7D3D64ABE747}"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5C8B243-830A-4FF8-9BC2-F09DC87A543B}"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1B84EC7-60E7-48C8-9CA5-C8C6D50C594E}"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2683C7C-0FD1-4380-BA3B-A9E4D0D00667}"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7B72B2D-DEB2-42FB-982B-577DA9B6582E}"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64D429A-8748-4C84-ADE4-868099578BE1}"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50F9AC38-AA37-4425-A998-4942A55D10C3}" type="datetime1">
              <a:rPr lang="en-US" smtClean="0"/>
              <a:t>5/18/2020</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bwMode="black"/>
        <p:txBody>
          <a:bodyPr/>
          <a:lstStyle/>
          <a:p>
            <a:fld id="{C900F069-5657-4EE7-9441-2B25E700AF7D}" type="datetime1">
              <a:rPr lang="en-US" smtClean="0"/>
              <a:t>5/18/2020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Minnesota Department of Natural Resour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1138977"/>
            <a:ext cx="6396957" cy="194239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F56C6341-A5B5-463C-9963-17D8424C4038}" type="datetime1">
              <a:rPr lang="en-US" smtClean="0"/>
              <a:t>5/18/2020</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FF7C96C9-0D7B-4601-97FD-1E8972E818A9}" type="datetime1">
              <a:rPr lang="en-US" smtClean="0"/>
              <a:t>5/18/2020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E975CDC-9F0C-447F-8585-78BADD91271B}" type="datetime1">
              <a:rPr lang="en-US" smtClean="0"/>
              <a:t>5/18/2020</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D000652A-CC6B-4DF5-8522-821F3BD71085}" type="datetime1">
              <a:rPr lang="en-US" smtClean="0"/>
              <a:t>5/18/2020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04A6224-BD97-41E5-8C09-539272E40E75}" type="datetime1">
              <a:rPr lang="en-US" smtClean="0"/>
              <a:t>5/18/2020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bwMode="black"/>
        <p:txBody>
          <a:bodyPr/>
          <a:lstStyle/>
          <a:p>
            <a:fld id="{41054D81-2B92-4A2C-98CB-E3148F084923}" type="datetime1">
              <a:rPr lang="en-US" smtClean="0"/>
              <a:t>5/18/2020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bwMode="gray">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bwMode="black">
          <a:xfrm>
            <a:off x="838200" y="6356350"/>
            <a:ext cx="1358590" cy="365125"/>
          </a:xfrm>
        </p:spPr>
        <p:txBody>
          <a:bodyPr/>
          <a:lstStyle/>
          <a:p>
            <a:fld id="{AC534369-9A6F-4E42-B997-056734392AFF}" type="datetime1">
              <a:rPr lang="en-US" smtClean="0"/>
              <a:t>5/18/2020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0" name="Picture 9"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696872"/>
            <a:ext cx="3234329" cy="982083"/>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C75A34E-BD27-4EC5-871B-FE2C67B189B1}"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129EB90-D5EF-421B-8457-255A9EA785AC}" type="datetime1">
              <a:rPr lang="en-US" smtClean="0"/>
              <a:t>5/18/2020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bwMode="white">
          <a:xfrm>
            <a:off x="838200" y="6356350"/>
            <a:ext cx="1358590" cy="365125"/>
          </a:xfrm>
        </p:spPr>
        <p:txBody>
          <a:bodyPr/>
          <a:lstStyle/>
          <a:p>
            <a:fld id="{E7466B8D-7AE1-4722-BDC4-631A313361AD}" type="datetime1">
              <a:rPr lang="en-US" smtClean="0"/>
              <a:t>5/18/2020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bwMode="black">
          <a:xfrm>
            <a:off x="838200" y="6356350"/>
            <a:ext cx="1358590" cy="365125"/>
          </a:xfrm>
        </p:spPr>
        <p:txBody>
          <a:bodyPr/>
          <a:lstStyle/>
          <a:p>
            <a:fld id="{F840238D-B886-4639-B013-B3A6F2005D58}" type="datetime1">
              <a:rPr lang="en-US" smtClean="0"/>
              <a:t>5/18/2020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C56A1EA-2B58-41B7-95ED-CCDBBB1EA87B}" type="datetime1">
              <a:rPr lang="en-US" smtClean="0"/>
              <a:t>5/18/2020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137EA79-F09D-4FF2-B830-C0235ACB9F84}" type="datetime1">
              <a:rPr lang="en-US" smtClean="0"/>
              <a:t>5/18/2020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2A36FE3-833E-4D30-A702-9B0D9C5A16F5}" type="datetime1">
              <a:rPr lang="en-US" smtClean="0"/>
              <a:t>5/18/2020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8641562D-06BF-4425-9A9D-E3833217F36A}" type="datetime1">
              <a:rPr lang="en-US" smtClean="0"/>
              <a:t>5/18/2020</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bwMode="gray">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bwMode="black"/>
        <p:txBody>
          <a:bodyPr/>
          <a:lstStyle/>
          <a:p>
            <a:fld id="{E10E2C90-7DE5-4147-B42B-A6D7884AF236}"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F26F321B-D494-47D8-9995-F2BA29B3AFF8}" type="datetime1">
              <a:rPr lang="en-US" smtClean="0"/>
              <a:t>5/18/2020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black"/>
        <p:txBody>
          <a:bodyPr/>
          <a:lstStyle/>
          <a:p>
            <a:fld id="{DD02905A-7434-4B39-A91F-AFB518096E88}" type="datetime1">
              <a:rPr lang="en-US" smtClean="0"/>
              <a:t>5/18/2020</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7D3E9CBA-2702-4766-85E1-AF246E28A6F4}" type="datetime1">
              <a:rPr lang="en-US" smtClean="0"/>
              <a:t>5/18/2020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9353BCC7-913B-4179-A7ED-038053414B3A}" type="datetime1">
              <a:rPr lang="en-US" smtClean="0"/>
              <a:t>5/18/2020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B3964566-D6FA-4EB8-8C13-EBA625389893}" type="datetime1">
              <a:rPr lang="en-US" smtClean="0"/>
              <a:t>5/18/2020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Minnesota Outdoor Recreation Task Force Meeting #2 | dnr.state.mn.us/</a:t>
            </a:r>
            <a:r>
              <a:rPr lang="en-US" dirty="0" err="1" smtClean="0"/>
              <a:t>ortf</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340286"/>
            <a:ext cx="3234329" cy="982083"/>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black"/>
        <p:txBody>
          <a:bodyPr/>
          <a:lstStyle>
            <a:lvl1pPr>
              <a:defRPr>
                <a:solidFill>
                  <a:schemeClr val="tx2"/>
                </a:solidFill>
              </a:defRPr>
            </a:lvl1pPr>
          </a:lstStyle>
          <a:p>
            <a:fld id="{29D8F505-B286-45B3-B669-40E8E673B34D}" type="datetime1">
              <a:rPr lang="en-US" smtClean="0"/>
              <a:t>5/18/2020</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smtClean="0">
                <a:solidFill>
                  <a:schemeClr val="tx2"/>
                </a:solidFill>
              </a:rPr>
              <a:t>Minnesota Outdoor Recreation Task Force Meeting #2 | dnr.state.mn.us/</a:t>
            </a:r>
            <a:r>
              <a:rPr lang="en-US" dirty="0" err="1" smtClean="0">
                <a:solidFill>
                  <a:schemeClr val="tx2"/>
                </a:solidFill>
              </a:rPr>
              <a:t>ortf</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340286"/>
            <a:ext cx="3234329" cy="982083"/>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bwMode="black"/>
        <p:txBody>
          <a:bodyPr/>
          <a:lstStyle/>
          <a:p>
            <a:fld id="{B5E3727E-CC73-47D1-B386-75F208FED2E1}" type="datetime1">
              <a:rPr lang="en-US" smtClean="0"/>
              <a:t>5/18/2020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434415"/>
            <a:ext cx="3234329" cy="982083"/>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black"/>
        <p:txBody>
          <a:bodyPr/>
          <a:lstStyle/>
          <a:p>
            <a:fld id="{CCEFC9EA-FDE6-4DA6-B7C4-3ABB428875F5}" type="datetime1">
              <a:rPr lang="en-US" smtClean="0"/>
              <a:t>5/18/2020</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bwMode="black"/>
        <p:txBody>
          <a:bodyPr/>
          <a:lstStyle/>
          <a:p>
            <a:fld id="{534BC6DE-B852-4E4E-A740-10030ED1FCDB}"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black"/>
        <p:txBody>
          <a:bodyPr/>
          <a:lstStyle/>
          <a:p>
            <a:fld id="{6A5EB367-DA94-4E55-ABA9-27476FEBBDCA}"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bwMode="black"/>
        <p:txBody>
          <a:bodyPr/>
          <a:lstStyle/>
          <a:p>
            <a:fld id="{D7DE0CA9-5E88-4D2F-ACB7-E39EC2A5BBAF}" type="datetime1">
              <a:rPr lang="en-US" smtClean="0"/>
              <a:t>5/18/2020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5A106A1F-3149-4357-B4A5-FE00F73156C1}" type="datetime1">
              <a:rPr lang="en-US" smtClean="0"/>
              <a:t>5/18/2020</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Minnesota Outdoor Recreation Task Force Meeting #2 | dnr.state.mn.us/</a:t>
            </a:r>
            <a:r>
              <a:rPr lang="en-US" dirty="0" err="1" smtClean="0"/>
              <a:t>ortf</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3019950"/>
            <a:ext cx="12192000" cy="1219200"/>
          </a:xfrm>
        </p:spPr>
        <p:txBody>
          <a:bodyPr>
            <a:normAutofit/>
          </a:bodyPr>
          <a:lstStyle/>
          <a:p>
            <a:r>
              <a:rPr lang="en-US" sz="3200" dirty="0" smtClean="0"/>
              <a:t>Minnesota Outdoor Recreation Task Force Meeting #2</a:t>
            </a:r>
            <a:br>
              <a:rPr lang="en-US" sz="3200" dirty="0" smtClean="0"/>
            </a:br>
            <a:r>
              <a:rPr lang="en-US" sz="3200" dirty="0" smtClean="0"/>
              <a:t>May 18</a:t>
            </a:r>
            <a:r>
              <a:rPr lang="en-US" sz="3200" baseline="30000" dirty="0" smtClean="0"/>
              <a:t>th</a:t>
            </a:r>
            <a:r>
              <a:rPr lang="en-US" sz="3200" dirty="0" smtClean="0"/>
              <a:t>, 2020</a:t>
            </a:r>
            <a:endParaRPr lang="en-US" sz="3200" dirty="0"/>
          </a:p>
        </p:txBody>
      </p:sp>
      <p:sp>
        <p:nvSpPr>
          <p:cNvPr id="11" name="Content Placeholder 10"/>
          <p:cNvSpPr>
            <a:spLocks noGrp="1"/>
          </p:cNvSpPr>
          <p:nvPr>
            <p:ph sz="half" idx="4294967295"/>
          </p:nvPr>
        </p:nvSpPr>
        <p:spPr>
          <a:xfrm>
            <a:off x="338455" y="4351248"/>
            <a:ext cx="11451763" cy="1664828"/>
          </a:xfrm>
        </p:spPr>
        <p:txBody>
          <a:bodyPr>
            <a:normAutofit/>
          </a:bodyPr>
          <a:lstStyle/>
          <a:p>
            <a:pPr marL="0" indent="0" algn="ctr">
              <a:spcBef>
                <a:spcPts val="600"/>
              </a:spcBef>
              <a:spcAft>
                <a:spcPts val="600"/>
              </a:spcAft>
              <a:buNone/>
            </a:pPr>
            <a:r>
              <a:rPr lang="en-US" sz="2800" dirty="0" smtClean="0"/>
              <a:t>Welcome and hang tight! The meeting will begin soon. </a:t>
            </a:r>
          </a:p>
          <a:p>
            <a:pPr marL="0" indent="0" algn="ctr">
              <a:spcBef>
                <a:spcPts val="600"/>
              </a:spcBef>
              <a:spcAft>
                <a:spcPts val="600"/>
              </a:spcAft>
              <a:buNone/>
            </a:pPr>
            <a:r>
              <a:rPr lang="en-US" sz="2800" dirty="0" smtClean="0"/>
              <a:t>If you would like to add live captioning to your screen, please visit</a:t>
            </a:r>
            <a:r>
              <a:rPr lang="en-US" sz="2800" dirty="0"/>
              <a:t>: https://www.streamtext.net/player?event=DNR</a:t>
            </a:r>
          </a:p>
        </p:txBody>
      </p:sp>
      <p:sp>
        <p:nvSpPr>
          <p:cNvPr id="12" name="Content Placeholder 11"/>
          <p:cNvSpPr>
            <a:spLocks noGrp="1"/>
          </p:cNvSpPr>
          <p:nvPr>
            <p:ph sz="half" idx="4294967295"/>
          </p:nvPr>
        </p:nvSpPr>
        <p:spPr>
          <a:xfrm>
            <a:off x="3327816" y="262075"/>
            <a:ext cx="5181600" cy="989624"/>
          </a:xfrm>
        </p:spPr>
        <p:txBody>
          <a:bodyPr/>
          <a:lstStyle/>
          <a:p>
            <a:pPr marL="0" indent="0" algn="ctr">
              <a:buNone/>
            </a:pPr>
            <a:r>
              <a:rPr lang="en-US" dirty="0" smtClean="0"/>
              <a:t>Set up your Audio Connection, located here OR here: </a:t>
            </a:r>
            <a:endParaRPr lang="en-US" dirty="0"/>
          </a:p>
        </p:txBody>
      </p:sp>
      <p:cxnSp>
        <p:nvCxnSpPr>
          <p:cNvPr id="20" name="Straight Arrow Connector 19" title="Red arrow pointing at ellipses on Webex toolbar."/>
          <p:cNvCxnSpPr/>
          <p:nvPr/>
        </p:nvCxnSpPr>
        <p:spPr>
          <a:xfrm>
            <a:off x="6475964" y="1128991"/>
            <a:ext cx="328483" cy="9167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title="Red arrow pointing at telephone icon on Webex toolbar. "/>
          <p:cNvCxnSpPr/>
          <p:nvPr/>
        </p:nvCxnSpPr>
        <p:spPr>
          <a:xfrm flipH="1">
            <a:off x="4876800" y="1095807"/>
            <a:ext cx="432217" cy="9576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title="Webex tool bar"/>
          <p:cNvPicPr>
            <a:picLocks noChangeAspect="1" noChangeArrowheads="1"/>
          </p:cNvPicPr>
          <p:nvPr/>
        </p:nvPicPr>
        <p:blipFill rotWithShape="1">
          <a:blip r:embed="rId3">
            <a:extLst>
              <a:ext uri="{28A0092B-C50C-407E-A947-70E740481C1C}">
                <a14:useLocalDpi xmlns:a14="http://schemas.microsoft.com/office/drawing/2010/main" val="0"/>
              </a:ext>
            </a:extLst>
          </a:blip>
          <a:srcRect t="80877"/>
          <a:stretch/>
        </p:blipFill>
        <p:spPr bwMode="auto">
          <a:xfrm>
            <a:off x="3490376" y="2210093"/>
            <a:ext cx="4365625" cy="6453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Oval 23" title="Circuled ellipses icon on Webex toolbar."/>
          <p:cNvSpPr/>
          <p:nvPr/>
        </p:nvSpPr>
        <p:spPr>
          <a:xfrm>
            <a:off x="6579939" y="2106760"/>
            <a:ext cx="798483" cy="805874"/>
          </a:xfrm>
          <a:prstGeom prst="ellipse">
            <a:avLst/>
          </a:prstGeom>
          <a:solidFill>
            <a:srgbClr val="FFFF00">
              <a:alpha val="2117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title="Circled telephone icon on Webex toolbar."/>
          <p:cNvSpPr/>
          <p:nvPr/>
        </p:nvSpPr>
        <p:spPr>
          <a:xfrm>
            <a:off x="4370736" y="2110652"/>
            <a:ext cx="798483" cy="805874"/>
          </a:xfrm>
          <a:prstGeom prst="ellipse">
            <a:avLst/>
          </a:prstGeom>
          <a:solidFill>
            <a:srgbClr val="FFFF00">
              <a:alpha val="2117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orizont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 y="6231070"/>
            <a:ext cx="2989361" cy="44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6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Access—Equitable and Inclusive</a:t>
            </a:r>
            <a:endParaRPr lang="en-US" dirty="0"/>
          </a:p>
        </p:txBody>
      </p:sp>
      <p:sp>
        <p:nvSpPr>
          <p:cNvPr id="3" name="Content Placeholder 2"/>
          <p:cNvSpPr>
            <a:spLocks noGrp="1"/>
          </p:cNvSpPr>
          <p:nvPr>
            <p:ph idx="1"/>
          </p:nvPr>
        </p:nvSpPr>
        <p:spPr>
          <a:xfrm>
            <a:off x="838200" y="1488831"/>
            <a:ext cx="10515600" cy="4769729"/>
          </a:xfrm>
        </p:spPr>
        <p:txBody>
          <a:bodyPr>
            <a:normAutofit lnSpcReduction="10000"/>
          </a:bodyPr>
          <a:lstStyle/>
          <a:p>
            <a:r>
              <a:rPr lang="en-US" sz="1800" dirty="0" smtClean="0"/>
              <a:t>Accessibility </a:t>
            </a:r>
            <a:r>
              <a:rPr lang="en-US" sz="1800" dirty="0"/>
              <a:t>– general (paved trails), specific (genderless restrooms, ASD friendly), financial (who has the privilege to reserve a campsite 12 months </a:t>
            </a:r>
            <a:r>
              <a:rPr lang="en-US" sz="1800" dirty="0" smtClean="0"/>
              <a:t>out), more </a:t>
            </a:r>
            <a:r>
              <a:rPr lang="en-US" sz="1800" dirty="0"/>
              <a:t>BIPOC </a:t>
            </a:r>
            <a:r>
              <a:rPr lang="en-US" sz="1800" dirty="0" smtClean="0"/>
              <a:t>(Black, Indigenous, People of Color) staffing/programming</a:t>
            </a:r>
            <a:r>
              <a:rPr lang="en-US" sz="1800" dirty="0"/>
              <a:t>.</a:t>
            </a:r>
          </a:p>
          <a:p>
            <a:r>
              <a:rPr lang="en-US" sz="1800" dirty="0" smtClean="0"/>
              <a:t>Funding </a:t>
            </a:r>
            <a:r>
              <a:rPr lang="en-US" sz="1800" dirty="0"/>
              <a:t>and programming for BIPOC/Underrepresented communities </a:t>
            </a:r>
            <a:endParaRPr lang="en-US" sz="1800" dirty="0" smtClean="0"/>
          </a:p>
          <a:p>
            <a:r>
              <a:rPr lang="en-US" sz="1800" dirty="0" smtClean="0"/>
              <a:t>Increasing </a:t>
            </a:r>
            <a:r>
              <a:rPr lang="en-US" sz="1800" dirty="0"/>
              <a:t>outdoor participation, especially among youth and traditionally underserved communities.</a:t>
            </a:r>
          </a:p>
          <a:p>
            <a:r>
              <a:rPr lang="en-US" sz="1800" dirty="0"/>
              <a:t>Create indigenous driven camps and workshops for a non majority native population</a:t>
            </a:r>
            <a:r>
              <a:rPr lang="en-US" sz="1800" dirty="0" smtClean="0"/>
              <a:t>.</a:t>
            </a:r>
          </a:p>
          <a:p>
            <a:r>
              <a:rPr lang="en-US" sz="1800" dirty="0" smtClean="0"/>
              <a:t>Increased access to health benefits of outdoor recreation to youth, elderly and underserved communities.</a:t>
            </a:r>
            <a:endParaRPr lang="en-US" sz="1800" dirty="0"/>
          </a:p>
          <a:p>
            <a:r>
              <a:rPr lang="en-US" sz="1800" dirty="0" smtClean="0"/>
              <a:t>Increasing </a:t>
            </a:r>
            <a:r>
              <a:rPr lang="en-US" sz="1800" dirty="0"/>
              <a:t>equitable access to parks and outdoor recreation for Minnesotans with fewer financial </a:t>
            </a:r>
            <a:r>
              <a:rPr lang="en-US" sz="1800" dirty="0" smtClean="0"/>
              <a:t>resources and those with disabilities.</a:t>
            </a:r>
          </a:p>
          <a:p>
            <a:r>
              <a:rPr lang="en-US" sz="1800" dirty="0" smtClean="0"/>
              <a:t>Grow exposure </a:t>
            </a:r>
            <a:r>
              <a:rPr lang="en-US" sz="1800" dirty="0"/>
              <a:t>to and utilization of outdoors, with stewardship </a:t>
            </a:r>
            <a:r>
              <a:rPr lang="en-US" sz="1800" dirty="0" smtClean="0"/>
              <a:t>acknowledgement.</a:t>
            </a:r>
          </a:p>
          <a:p>
            <a:r>
              <a:rPr lang="en-US" sz="1800" dirty="0" smtClean="0"/>
              <a:t>Access to gear and equipment.</a:t>
            </a:r>
          </a:p>
          <a:p>
            <a:endParaRPr lang="en-US" sz="2000" dirty="0" smtClean="0"/>
          </a:p>
          <a:p>
            <a:endParaRPr lang="en-US" sz="2000"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287945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Access—More Opportunities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Increasing opportunities in </a:t>
            </a:r>
            <a:r>
              <a:rPr lang="en-US" dirty="0"/>
              <a:t>areas of the state lacking in opportunities and economic </a:t>
            </a:r>
            <a:r>
              <a:rPr lang="en-US" dirty="0" smtClean="0"/>
              <a:t>development.</a:t>
            </a:r>
          </a:p>
          <a:p>
            <a:r>
              <a:rPr lang="en-US" dirty="0" smtClean="0"/>
              <a:t>Create quality opportunities.</a:t>
            </a:r>
            <a:endParaRPr lang="en-US" dirty="0"/>
          </a:p>
          <a:p>
            <a:r>
              <a:rPr lang="en-US" dirty="0"/>
              <a:t>Create opportunities to get more residents involved in Minnesota </a:t>
            </a:r>
            <a:r>
              <a:rPr lang="en-US" dirty="0" smtClean="0"/>
              <a:t>outdoors.</a:t>
            </a:r>
            <a:endParaRPr lang="en-US" dirty="0"/>
          </a:p>
          <a:p>
            <a:r>
              <a:rPr lang="en-US" dirty="0"/>
              <a:t>Campground/Outdoor infrastructure modernization (technology, etc</a:t>
            </a:r>
            <a:r>
              <a:rPr lang="en-US" dirty="0" smtClean="0"/>
              <a:t>.).</a:t>
            </a:r>
            <a:endParaRPr lang="en-US" dirty="0"/>
          </a:p>
          <a:p>
            <a:r>
              <a:rPr lang="en-US" dirty="0" smtClean="0"/>
              <a:t>Increase silent </a:t>
            </a:r>
            <a:r>
              <a:rPr lang="en-US" dirty="0"/>
              <a:t>sports </a:t>
            </a:r>
            <a:r>
              <a:rPr lang="en-US" dirty="0" smtClean="0"/>
              <a:t>opportunities for </a:t>
            </a:r>
            <a:r>
              <a:rPr lang="en-US" dirty="0"/>
              <a:t>all age and socio-economic </a:t>
            </a:r>
            <a:r>
              <a:rPr lang="en-US" dirty="0" smtClean="0"/>
              <a:t>groups.</a:t>
            </a:r>
            <a:endParaRPr lang="en-US" dirty="0"/>
          </a:p>
          <a:p>
            <a:r>
              <a:rPr lang="en-US" dirty="0" smtClean="0"/>
              <a:t>Completion of </a:t>
            </a:r>
            <a:r>
              <a:rPr lang="en-US" dirty="0"/>
              <a:t>the </a:t>
            </a:r>
            <a:r>
              <a:rPr lang="en-US" dirty="0" err="1"/>
              <a:t>Gitchi</a:t>
            </a:r>
            <a:r>
              <a:rPr lang="en-US" dirty="0"/>
              <a:t> Gumi Trail and/or creating other trail systems linking areas of interest for biking, </a:t>
            </a:r>
            <a:r>
              <a:rPr lang="en-US" dirty="0" smtClean="0"/>
              <a:t>hiking and </a:t>
            </a:r>
            <a:r>
              <a:rPr lang="en-US" dirty="0"/>
              <a:t>snowmobile </a:t>
            </a:r>
            <a:r>
              <a:rPr lang="en-US" dirty="0" smtClean="0"/>
              <a:t>use.</a:t>
            </a:r>
          </a:p>
          <a:p>
            <a:r>
              <a:rPr lang="en-US" dirty="0" smtClean="0"/>
              <a:t>Funding for the sector.</a:t>
            </a:r>
          </a:p>
          <a:p>
            <a:pPr marL="0" indent="0">
              <a:buNone/>
            </a:pPr>
            <a:endParaRPr lang="en-US" dirty="0"/>
          </a:p>
          <a:p>
            <a:endParaRPr lang="en-US" dirty="0"/>
          </a:p>
        </p:txBody>
      </p:sp>
      <p:sp>
        <p:nvSpPr>
          <p:cNvPr id="4" name="Footer Placeholder 3"/>
          <p:cNvSpPr>
            <a:spLocks noGrp="1"/>
          </p:cNvSpPr>
          <p:nvPr>
            <p:ph type="ftr" sz="quarter" idx="3"/>
          </p:nvPr>
        </p:nvSpPr>
        <p:spPr/>
        <p:txBody>
          <a:bodyPr/>
          <a:lstStyle/>
          <a:p>
            <a:r>
              <a:rPr lang="en-US" smtClean="0"/>
              <a:t>Minnesota Outdoor Recreation Task Force Meeting #2 | dnr.state.mn.us/ortf</a:t>
            </a:r>
            <a:endParaRPr lang="en-US" dirty="0"/>
          </a:p>
        </p:txBody>
      </p:sp>
    </p:spTree>
    <p:extLst>
      <p:ext uri="{BB962C8B-B14F-4D97-AF65-F5344CB8AC3E}">
        <p14:creationId xmlns:p14="http://schemas.microsoft.com/office/powerpoint/2010/main" val="72726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a:xfrm>
            <a:off x="838200" y="1452880"/>
            <a:ext cx="10515600" cy="4903469"/>
          </a:xfrm>
        </p:spPr>
        <p:txBody>
          <a:bodyPr>
            <a:normAutofit fontScale="62500" lnSpcReduction="20000"/>
          </a:bodyPr>
          <a:lstStyle/>
          <a:p>
            <a:r>
              <a:rPr lang="en-US" dirty="0" smtClean="0"/>
              <a:t>How </a:t>
            </a:r>
            <a:r>
              <a:rPr lang="en-US" dirty="0"/>
              <a:t>do the user groups of Minnesota connect and solve the problems, so Minnesota as a State doesn't have to be the bad guy.</a:t>
            </a:r>
          </a:p>
          <a:p>
            <a:r>
              <a:rPr lang="en-US" dirty="0"/>
              <a:t>Best practices in the era of </a:t>
            </a:r>
            <a:r>
              <a:rPr lang="en-US" dirty="0" smtClean="0"/>
              <a:t>Coronavirus.</a:t>
            </a:r>
          </a:p>
          <a:p>
            <a:r>
              <a:rPr lang="en-US" dirty="0"/>
              <a:t>How does Minnesota create a better life for all Minnesotans through strong, sustainable local communities that welcome a diversity of outdoor adventures</a:t>
            </a:r>
            <a:r>
              <a:rPr lang="en-US" dirty="0" smtClean="0"/>
              <a:t>.</a:t>
            </a:r>
            <a:endParaRPr lang="en-US" dirty="0"/>
          </a:p>
          <a:p>
            <a:r>
              <a:rPr lang="en-US" dirty="0" smtClean="0"/>
              <a:t>Using </a:t>
            </a:r>
            <a:r>
              <a:rPr lang="en-US" dirty="0"/>
              <a:t>outdoor recreation to create engaging learning opportunities for MN K-12 students. </a:t>
            </a:r>
          </a:p>
          <a:p>
            <a:r>
              <a:rPr lang="en-US" dirty="0"/>
              <a:t>Alignment and infrastructure related to outdoors - connection between all stakeholders</a:t>
            </a:r>
          </a:p>
          <a:p>
            <a:r>
              <a:rPr lang="en-US" dirty="0" smtClean="0"/>
              <a:t>State agency coordination </a:t>
            </a:r>
            <a:endParaRPr lang="en-US" dirty="0"/>
          </a:p>
          <a:p>
            <a:r>
              <a:rPr lang="en-US" dirty="0"/>
              <a:t>More "cross-sector" collaboration</a:t>
            </a:r>
          </a:p>
          <a:p>
            <a:r>
              <a:rPr lang="en-US" dirty="0" smtClean="0"/>
              <a:t>Increase </a:t>
            </a:r>
            <a:r>
              <a:rPr lang="en-US" dirty="0"/>
              <a:t>understanding of Minnesotans' desired and needed public land access, along with opportunities for increased public-private outdoor recreation opportunities</a:t>
            </a:r>
            <a:r>
              <a:rPr lang="en-US" dirty="0" smtClean="0"/>
              <a:t>.</a:t>
            </a:r>
          </a:p>
          <a:p>
            <a:r>
              <a:rPr lang="en-US" dirty="0"/>
              <a:t>Work to improve and support the growth of outdoor recreation and outdoor industry through the creation of an Office of Outdoor </a:t>
            </a:r>
            <a:r>
              <a:rPr lang="en-US" dirty="0" smtClean="0"/>
              <a:t>Recreation</a:t>
            </a:r>
            <a:endParaRPr lang="en-US" dirty="0"/>
          </a:p>
        </p:txBody>
      </p:sp>
      <p:sp>
        <p:nvSpPr>
          <p:cNvPr id="4" name="Footer Placeholder 3"/>
          <p:cNvSpPr>
            <a:spLocks noGrp="1"/>
          </p:cNvSpPr>
          <p:nvPr>
            <p:ph type="ftr" sz="quarter" idx="3"/>
          </p:nvPr>
        </p:nvSpPr>
        <p:spPr/>
        <p:txBody>
          <a:bodyPr/>
          <a:lstStyle/>
          <a:p>
            <a:r>
              <a:rPr lang="en-US" smtClean="0"/>
              <a:t>Minnesota Outdoor Recreation Task Force Meeting #2 | dnr.state.mn.us/ortf</a:t>
            </a:r>
            <a:endParaRPr lang="en-US" dirty="0"/>
          </a:p>
        </p:txBody>
      </p:sp>
    </p:spTree>
    <p:extLst>
      <p:ext uri="{BB962C8B-B14F-4D97-AF65-F5344CB8AC3E}">
        <p14:creationId xmlns:p14="http://schemas.microsoft.com/office/powerpoint/2010/main" val="1549247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Development</a:t>
            </a:r>
            <a:endParaRPr lang="en-US" dirty="0"/>
          </a:p>
        </p:txBody>
      </p:sp>
      <p:sp>
        <p:nvSpPr>
          <p:cNvPr id="3" name="Content Placeholder 2"/>
          <p:cNvSpPr>
            <a:spLocks noGrp="1"/>
          </p:cNvSpPr>
          <p:nvPr>
            <p:ph idx="1"/>
          </p:nvPr>
        </p:nvSpPr>
        <p:spPr/>
        <p:txBody>
          <a:bodyPr/>
          <a:lstStyle/>
          <a:p>
            <a:r>
              <a:rPr lang="en-US" dirty="0" smtClean="0"/>
              <a:t>Outdoor </a:t>
            </a:r>
            <a:r>
              <a:rPr lang="en-US" dirty="0" smtClean="0"/>
              <a:t>recreation planning and investment in outdoor recreation infrastructure</a:t>
            </a:r>
            <a:endParaRPr lang="en-US"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126641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Content Placeholder 2"/>
          <p:cNvSpPr>
            <a:spLocks noGrp="1"/>
          </p:cNvSpPr>
          <p:nvPr>
            <p:ph idx="1"/>
          </p:nvPr>
        </p:nvSpPr>
        <p:spPr>
          <a:xfrm>
            <a:off x="838200" y="1534161"/>
            <a:ext cx="10515600" cy="4734560"/>
          </a:xfrm>
        </p:spPr>
        <p:txBody>
          <a:bodyPr>
            <a:normAutofit fontScale="92500" lnSpcReduction="20000"/>
          </a:bodyPr>
          <a:lstStyle/>
          <a:p>
            <a:r>
              <a:rPr lang="en-US" dirty="0"/>
              <a:t>Own the fact that Minnesota can be number one. We can finish in first place.</a:t>
            </a:r>
          </a:p>
          <a:p>
            <a:r>
              <a:rPr lang="en-US" dirty="0" smtClean="0"/>
              <a:t>Broadening </a:t>
            </a:r>
            <a:r>
              <a:rPr lang="en-US" dirty="0"/>
              <a:t>definition of outdoor recreation and increasing breath of opportunities </a:t>
            </a:r>
          </a:p>
          <a:p>
            <a:r>
              <a:rPr lang="en-US" dirty="0" smtClean="0"/>
              <a:t>Share </a:t>
            </a:r>
            <a:r>
              <a:rPr lang="en-US" dirty="0"/>
              <a:t>knowledge and opportunities to our youth to insure shared experiences to help build a better Minnesota.</a:t>
            </a:r>
          </a:p>
          <a:p>
            <a:r>
              <a:rPr lang="en-US" dirty="0"/>
              <a:t>Collect and promote Indigenous ways of life and how that is connected to the outdoors here in Minnesota.</a:t>
            </a:r>
          </a:p>
          <a:p>
            <a:r>
              <a:rPr lang="en-US" dirty="0" smtClean="0"/>
              <a:t>Promote Quality </a:t>
            </a:r>
            <a:r>
              <a:rPr lang="en-US" dirty="0"/>
              <a:t>of </a:t>
            </a:r>
            <a:r>
              <a:rPr lang="en-US" dirty="0" smtClean="0"/>
              <a:t>Life benefits of outdoor recreation </a:t>
            </a:r>
            <a:endParaRPr lang="en-US" dirty="0"/>
          </a:p>
          <a:p>
            <a:r>
              <a:rPr lang="en-US" dirty="0" smtClean="0"/>
              <a:t>Building </a:t>
            </a:r>
            <a:r>
              <a:rPr lang="en-US" dirty="0"/>
              <a:t>a Better Outdoor Industry in The State of Minnesota</a:t>
            </a:r>
          </a:p>
          <a:p>
            <a:r>
              <a:rPr lang="en-US" dirty="0" smtClean="0"/>
              <a:t>Creating </a:t>
            </a:r>
            <a:r>
              <a:rPr lang="en-US" dirty="0"/>
              <a:t>a unified strategy to promote outdoor recreation across all interest areas in a way that is good for the state</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Minnesota Outdoor Recreation Task Force Meeting #2 | dnr.state.mn.us/ortf</a:t>
            </a:r>
            <a:endParaRPr lang="en-US" dirty="0"/>
          </a:p>
        </p:txBody>
      </p:sp>
    </p:spTree>
    <p:extLst>
      <p:ext uri="{BB962C8B-B14F-4D97-AF65-F5344CB8AC3E}">
        <p14:creationId xmlns:p14="http://schemas.microsoft.com/office/powerpoint/2010/main" val="371907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continued</a:t>
            </a:r>
            <a:endParaRPr lang="en-US" dirty="0"/>
          </a:p>
        </p:txBody>
      </p:sp>
      <p:sp>
        <p:nvSpPr>
          <p:cNvPr id="3" name="Content Placeholder 2"/>
          <p:cNvSpPr>
            <a:spLocks noGrp="1"/>
          </p:cNvSpPr>
          <p:nvPr>
            <p:ph idx="1"/>
          </p:nvPr>
        </p:nvSpPr>
        <p:spPr>
          <a:xfrm>
            <a:off x="838200" y="1825625"/>
            <a:ext cx="10515600" cy="4530724"/>
          </a:xfrm>
        </p:spPr>
        <p:txBody>
          <a:bodyPr>
            <a:normAutofit fontScale="92500" lnSpcReduction="20000"/>
          </a:bodyPr>
          <a:lstStyle/>
          <a:p>
            <a:r>
              <a:rPr lang="en-US" dirty="0"/>
              <a:t>Marketing/Outreach/Partnerships with BIPOC/underrepresented communities</a:t>
            </a:r>
            <a:r>
              <a:rPr lang="en-US" dirty="0" smtClean="0"/>
              <a:t>.</a:t>
            </a:r>
          </a:p>
          <a:p>
            <a:r>
              <a:rPr lang="en-US" dirty="0" smtClean="0"/>
              <a:t>Identifying </a:t>
            </a:r>
            <a:r>
              <a:rPr lang="en-US" dirty="0"/>
              <a:t>the most effective ways to market and promote outdoor recreation in Minnesota</a:t>
            </a:r>
          </a:p>
          <a:p>
            <a:r>
              <a:rPr lang="en-US" dirty="0" smtClean="0"/>
              <a:t>Education and Outdoor Recreation-promote outdoor recreation opportunities in our schools.</a:t>
            </a:r>
            <a:endParaRPr lang="en-US" dirty="0"/>
          </a:p>
          <a:p>
            <a:r>
              <a:rPr lang="en-US" dirty="0" smtClean="0"/>
              <a:t>Promote recreation </a:t>
            </a:r>
            <a:r>
              <a:rPr lang="en-US" dirty="0"/>
              <a:t>opportunities outside of the metro area.</a:t>
            </a:r>
          </a:p>
          <a:p>
            <a:r>
              <a:rPr lang="en-US" dirty="0" smtClean="0"/>
              <a:t>More visibility for groups that allow people to engage with the outdoors. </a:t>
            </a:r>
            <a:endParaRPr lang="en-US" dirty="0"/>
          </a:p>
          <a:p>
            <a:r>
              <a:rPr lang="en-US" dirty="0" smtClean="0"/>
              <a:t>Increasing </a:t>
            </a:r>
            <a:r>
              <a:rPr lang="en-US" dirty="0"/>
              <a:t>awareness of the economic impact that outdoor recreation provides for our state and work to foster and support the growth of the industry in all parts of the state.</a:t>
            </a:r>
          </a:p>
          <a:p>
            <a:endParaRPr lang="en-US" dirty="0"/>
          </a:p>
        </p:txBody>
      </p:sp>
      <p:sp>
        <p:nvSpPr>
          <p:cNvPr id="4" name="Footer Placeholder 3"/>
          <p:cNvSpPr>
            <a:spLocks noGrp="1"/>
          </p:cNvSpPr>
          <p:nvPr>
            <p:ph type="ftr" sz="quarter" idx="3"/>
          </p:nvPr>
        </p:nvSpPr>
        <p:spPr/>
        <p:txBody>
          <a:bodyPr/>
          <a:lstStyle/>
          <a:p>
            <a:r>
              <a:rPr lang="en-US" smtClean="0"/>
              <a:t>Minnesota Outdoor Recreation Task Force Meeting #2 | dnr.state.mn.us/ortf</a:t>
            </a:r>
            <a:endParaRPr lang="en-US" dirty="0"/>
          </a:p>
        </p:txBody>
      </p:sp>
    </p:spTree>
    <p:extLst>
      <p:ext uri="{BB962C8B-B14F-4D97-AF65-F5344CB8AC3E}">
        <p14:creationId xmlns:p14="http://schemas.microsoft.com/office/powerpoint/2010/main" val="262268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t>
            </a:r>
            <a:endParaRPr lang="en-US" dirty="0"/>
          </a:p>
        </p:txBody>
      </p:sp>
      <p:sp>
        <p:nvSpPr>
          <p:cNvPr id="3" name="Content Placeholder 2"/>
          <p:cNvSpPr>
            <a:spLocks noGrp="1"/>
          </p:cNvSpPr>
          <p:nvPr>
            <p:ph idx="1"/>
          </p:nvPr>
        </p:nvSpPr>
        <p:spPr/>
        <p:txBody>
          <a:bodyPr/>
          <a:lstStyle/>
          <a:p>
            <a:r>
              <a:rPr lang="en-US" sz="2400" dirty="0"/>
              <a:t>Identifying creative ways to invest in conservation of wild places in the </a:t>
            </a:r>
            <a:r>
              <a:rPr lang="en-US" sz="2400" dirty="0" smtClean="0"/>
              <a:t>future</a:t>
            </a:r>
          </a:p>
          <a:p>
            <a:endParaRPr lang="en-US" dirty="0"/>
          </a:p>
          <a:p>
            <a:endParaRPr lang="en-US"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144961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endParaRPr lang="en-US" dirty="0"/>
          </a:p>
        </p:txBody>
      </p:sp>
      <p:sp>
        <p:nvSpPr>
          <p:cNvPr id="3" name="Content Placeholder 2"/>
          <p:cNvSpPr>
            <a:spLocks noGrp="1"/>
          </p:cNvSpPr>
          <p:nvPr>
            <p:ph idx="1"/>
          </p:nvPr>
        </p:nvSpPr>
        <p:spPr/>
        <p:txBody>
          <a:bodyPr/>
          <a:lstStyle/>
          <a:p>
            <a:r>
              <a:rPr lang="en-US" dirty="0"/>
              <a:t>Consider the creation of a permanent outdoor council to continually advise policy makers on the relevant issues and opportunities related to outdoor recreation</a:t>
            </a:r>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305433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graphicFrame>
        <p:nvGraphicFramePr>
          <p:cNvPr id="5" name="Diagram 4"/>
          <p:cNvGraphicFramePr/>
          <p:nvPr>
            <p:extLst>
              <p:ext uri="{D42A27DB-BD31-4B8C-83A1-F6EECF244321}">
                <p14:modId xmlns:p14="http://schemas.microsoft.com/office/powerpoint/2010/main" val="3084982811"/>
              </p:ext>
            </p:extLst>
          </p:nvPr>
        </p:nvGraphicFramePr>
        <p:xfrm>
          <a:off x="-1503681" y="1814353"/>
          <a:ext cx="7975601" cy="585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267960" y="1814353"/>
            <a:ext cx="6456680" cy="4351338"/>
          </a:xfrm>
        </p:spPr>
        <p:txBody>
          <a:bodyPr>
            <a:normAutofit/>
          </a:bodyPr>
          <a:lstStyle/>
          <a:p>
            <a:pPr lvl="0"/>
            <a:r>
              <a:rPr lang="en-US" dirty="0"/>
              <a:t>Workgroup </a:t>
            </a:r>
            <a:r>
              <a:rPr lang="en-US" dirty="0" smtClean="0"/>
              <a:t>formation by focus area based on member preferences</a:t>
            </a:r>
            <a:endParaRPr lang="en-US" dirty="0"/>
          </a:p>
          <a:p>
            <a:pPr lvl="0"/>
            <a:r>
              <a:rPr lang="en-US" dirty="0"/>
              <a:t>Strength, Weaknesses, Opportunities, and </a:t>
            </a:r>
            <a:r>
              <a:rPr lang="en-US" dirty="0" smtClean="0"/>
              <a:t>Threats/Challenges </a:t>
            </a:r>
            <a:r>
              <a:rPr lang="en-US" dirty="0"/>
              <a:t>(SWOT/C) in </a:t>
            </a:r>
            <a:r>
              <a:rPr lang="en-US" dirty="0" smtClean="0"/>
              <a:t>Minnesota by focus area </a:t>
            </a:r>
            <a:endParaRPr lang="en-US" dirty="0"/>
          </a:p>
          <a:p>
            <a:pPr lvl="0"/>
            <a:r>
              <a:rPr lang="en-US" dirty="0" smtClean="0"/>
              <a:t>Identify where the gaps are in Minnesota</a:t>
            </a:r>
          </a:p>
          <a:p>
            <a:pPr marL="0" indent="0" algn="ctr">
              <a:buNone/>
            </a:pPr>
            <a:endParaRPr lang="en-US" b="1" i="1" baseline="30000" dirty="0" smtClean="0">
              <a:solidFill>
                <a:srgbClr val="FF0000"/>
              </a:solidFill>
            </a:endParaRPr>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201639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SWOT Analysis</a:t>
            </a:r>
            <a:endParaRPr lang="en-US" dirty="0">
              <a:solidFill>
                <a:schemeClr val="bg1"/>
              </a:solidFill>
            </a:endParaRPr>
          </a:p>
        </p:txBody>
      </p:sp>
      <p:pic>
        <p:nvPicPr>
          <p:cNvPr id="6" name="Content Placeholder 5" title="SWOT analysis graphic "/>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0" y="0"/>
            <a:ext cx="12192000" cy="7563668"/>
          </a:xfrm>
        </p:spPr>
      </p:pic>
    </p:spTree>
    <p:extLst>
      <p:ext uri="{BB962C8B-B14F-4D97-AF65-F5344CB8AC3E}">
        <p14:creationId xmlns:p14="http://schemas.microsoft.com/office/powerpoint/2010/main" val="3071913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75572"/>
            <a:ext cx="10515600" cy="914400"/>
          </a:xfrm>
        </p:spPr>
        <p:txBody>
          <a:bodyPr vert="horz" lIns="91440" tIns="45720" rIns="91440" bIns="45720" rtlCol="0" anchor="ctr">
            <a:normAutofit/>
          </a:bodyPr>
          <a:lstStyle/>
          <a:p>
            <a:pPr algn="ctr"/>
            <a:r>
              <a:rPr lang="en-US" sz="4400" dirty="0" smtClean="0"/>
              <a:t>Welcome</a:t>
            </a:r>
            <a:endParaRPr lang="en-US" sz="4400" dirty="0"/>
          </a:p>
        </p:txBody>
      </p:sp>
      <p:pic>
        <p:nvPicPr>
          <p:cNvPr id="5" name="Picture 4" title="Photo collage of people participating in outdoor recreation."/>
          <p:cNvPicPr>
            <a:picLocks noChangeAspect="1"/>
          </p:cNvPicPr>
          <p:nvPr/>
        </p:nvPicPr>
        <p:blipFill>
          <a:blip r:embed="rId3"/>
          <a:stretch>
            <a:fillRect/>
          </a:stretch>
        </p:blipFill>
        <p:spPr>
          <a:xfrm>
            <a:off x="1691640" y="741680"/>
            <a:ext cx="8808720" cy="3993287"/>
          </a:xfrm>
          <a:prstGeom prst="rect">
            <a:avLst/>
          </a:prstGeom>
        </p:spPr>
      </p:pic>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38259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 continued</a:t>
            </a:r>
            <a:endParaRPr lang="en-US" dirty="0"/>
          </a:p>
        </p:txBody>
      </p:sp>
      <p:sp>
        <p:nvSpPr>
          <p:cNvPr id="6" name="Content Placeholder 5"/>
          <p:cNvSpPr>
            <a:spLocks noGrp="1"/>
          </p:cNvSpPr>
          <p:nvPr>
            <p:ph idx="1"/>
          </p:nvPr>
        </p:nvSpPr>
        <p:spPr>
          <a:xfrm>
            <a:off x="838200" y="1346285"/>
            <a:ext cx="10515600" cy="4351338"/>
          </a:xfrm>
        </p:spPr>
        <p:txBody>
          <a:bodyPr/>
          <a:lstStyle/>
          <a:p>
            <a:r>
              <a:rPr lang="en-US" dirty="0" smtClean="0"/>
              <a:t>June ORTF meeting date will be used for small workgroup meeting time</a:t>
            </a:r>
          </a:p>
          <a:p>
            <a:r>
              <a:rPr lang="en-US" dirty="0" smtClean="0"/>
              <a:t>July ORTF meeting will be used to share out workgroup SWOT/C analyses and get group feedback</a:t>
            </a:r>
          </a:p>
          <a:p>
            <a:endParaRPr lang="en-US" dirty="0"/>
          </a:p>
        </p:txBody>
      </p:sp>
      <p:graphicFrame>
        <p:nvGraphicFramePr>
          <p:cNvPr id="7" name="Diagram 6" title="Process graphic for Swot analysis"/>
          <p:cNvGraphicFramePr/>
          <p:nvPr>
            <p:extLst>
              <p:ext uri="{D42A27DB-BD31-4B8C-83A1-F6EECF244321}">
                <p14:modId xmlns:p14="http://schemas.microsoft.com/office/powerpoint/2010/main" val="3392003197"/>
              </p:ext>
            </p:extLst>
          </p:nvPr>
        </p:nvGraphicFramePr>
        <p:xfrm>
          <a:off x="1250846" y="1346285"/>
          <a:ext cx="9690308" cy="637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en-US" smtClean="0"/>
              <a:t>Minnesota Outdoor Recreation Task Force Meeting #2 | dnr.state.mn.us/ortf</a:t>
            </a:r>
            <a:endParaRPr lang="en-US" dirty="0"/>
          </a:p>
        </p:txBody>
      </p:sp>
    </p:spTree>
    <p:extLst>
      <p:ext uri="{BB962C8B-B14F-4D97-AF65-F5344CB8AC3E}">
        <p14:creationId xmlns:p14="http://schemas.microsoft.com/office/powerpoint/2010/main" val="2649353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Public Comments, Questions and Answer</a:t>
            </a:r>
            <a:endParaRPr lang="en-US" dirty="0"/>
          </a:p>
        </p:txBody>
      </p:sp>
      <p:pic>
        <p:nvPicPr>
          <p:cNvPr id="5" name="Picture 4" title="Conversation bubble clipart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790" y="1406578"/>
            <a:ext cx="4504420" cy="4052927"/>
          </a:xfrm>
          <a:prstGeom prst="rect">
            <a:avLst/>
          </a:prstGeom>
        </p:spPr>
      </p:pic>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2305771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672"/>
            <a:ext cx="10515600" cy="4405745"/>
          </a:xfrm>
        </p:spPr>
        <p:txBody>
          <a:bodyPr>
            <a:normAutofit/>
          </a:bodyPr>
          <a:lstStyle/>
          <a:p>
            <a:pPr algn="ctr"/>
            <a:r>
              <a:rPr lang="en-US" sz="4400" dirty="0" smtClean="0"/>
              <a:t>Final Remarks</a:t>
            </a:r>
            <a:endParaRPr lang="en-US" sz="4400"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3038634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p:txBody>
          <a:bodyPr/>
          <a:lstStyle/>
          <a:p>
            <a:r>
              <a:rPr lang="en-US" sz="3200" b="1" dirty="0" smtClean="0"/>
              <a:t>Minnesota Outdoor Recreation Task Force </a:t>
            </a:r>
            <a:r>
              <a:rPr lang="en-US" sz="2800" i="1" dirty="0" smtClean="0"/>
              <a:t>mortf.dnr@state.mn.us</a:t>
            </a:r>
            <a:endParaRPr lang="en-US" sz="2800" i="1" dirty="0"/>
          </a:p>
        </p:txBody>
      </p:sp>
      <p:sp>
        <p:nvSpPr>
          <p:cNvPr id="5" name="Footer Placeholder 4"/>
          <p:cNvSpPr>
            <a:spLocks noGrp="1"/>
          </p:cNvSpPr>
          <p:nvPr>
            <p:ph type="ftr" sz="quarter" idx="12"/>
          </p:nvPr>
        </p:nvSpPr>
        <p:spPr/>
        <p:txBody>
          <a:bodyPr/>
          <a:lstStyle/>
          <a:p>
            <a:r>
              <a:rPr lang="en-US" dirty="0" smtClean="0">
                <a:solidFill>
                  <a:schemeClr val="tx2"/>
                </a:solidFill>
              </a:rPr>
              <a:t>Minnesota Outdoor Recreation Task Force Meeting #2 | dnr.state.mn.us/</a:t>
            </a:r>
            <a:r>
              <a:rPr lang="en-US" dirty="0" err="1" smtClean="0">
                <a:solidFill>
                  <a:schemeClr val="tx2"/>
                </a:solidFill>
              </a:rPr>
              <a:t>ortf</a:t>
            </a:r>
            <a:endParaRPr lang="en-US" dirty="0">
              <a:solidFill>
                <a:schemeClr val="tx2"/>
              </a:solidFill>
            </a:endParaRPr>
          </a:p>
        </p:txBody>
      </p:sp>
    </p:spTree>
    <p:extLst>
      <p:ext uri="{BB962C8B-B14F-4D97-AF65-F5344CB8AC3E}">
        <p14:creationId xmlns:p14="http://schemas.microsoft.com/office/powerpoint/2010/main" val="24291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sz="quarter" idx="10"/>
          </p:nvPr>
        </p:nvSpPr>
        <p:spPr>
          <a:xfrm>
            <a:off x="457200" y="1066801"/>
            <a:ext cx="11195824" cy="5289548"/>
          </a:xfrm>
        </p:spPr>
        <p:txBody>
          <a:bodyPr>
            <a:normAutofit fontScale="92500" lnSpcReduction="10000"/>
          </a:bodyPr>
          <a:lstStyle/>
          <a:p>
            <a:r>
              <a:rPr lang="en-US" dirty="0" smtClean="0"/>
              <a:t>If you would like live captioning added to your screen, please visit:</a:t>
            </a:r>
          </a:p>
          <a:p>
            <a:pPr marL="0" indent="0" algn="ctr">
              <a:buNone/>
            </a:pPr>
            <a:r>
              <a:rPr lang="en-US" sz="2100" b="1" dirty="0" smtClean="0"/>
              <a:t>https://www.streamtext.net/player?event=DNR</a:t>
            </a:r>
          </a:p>
          <a:p>
            <a:r>
              <a:rPr lang="en-US" dirty="0" smtClean="0"/>
              <a:t>Notes for task force members: </a:t>
            </a:r>
          </a:p>
          <a:p>
            <a:pPr lvl="1"/>
            <a:r>
              <a:rPr lang="en-US" dirty="0" smtClean="0"/>
              <a:t>If you have technical difficulties throughout the meeting, please reach out to Alicia Matthews via chat</a:t>
            </a:r>
          </a:p>
          <a:p>
            <a:pPr lvl="1"/>
            <a:r>
              <a:rPr lang="en-US" dirty="0" smtClean="0"/>
              <a:t>You can also use the chat function to “raise your hand,” ask questions or comment during discussions; please direct the messages to “all panelists” </a:t>
            </a:r>
          </a:p>
          <a:p>
            <a:pPr lvl="1"/>
            <a:r>
              <a:rPr lang="en-US" dirty="0" smtClean="0"/>
              <a:t>When speaking, please state your name and indicate when finished</a:t>
            </a:r>
          </a:p>
          <a:p>
            <a:pPr lvl="1"/>
            <a:r>
              <a:rPr lang="en-US" dirty="0" smtClean="0"/>
              <a:t>Please mute your mic when you’re not speaking</a:t>
            </a:r>
          </a:p>
          <a:p>
            <a:r>
              <a:rPr lang="en-US" dirty="0" smtClean="0"/>
              <a:t>Note for the public: </a:t>
            </a:r>
          </a:p>
          <a:p>
            <a:pPr lvl="1"/>
            <a:r>
              <a:rPr lang="en-US" dirty="0"/>
              <a:t>I</a:t>
            </a:r>
            <a:r>
              <a:rPr lang="en-US" dirty="0" smtClean="0"/>
              <a:t>f you have questions or comments you would like to submit for the public Q&amp;A portion of the agenda, please use the Webex Q&amp;A function. We will answer as many as we can during that time. </a:t>
            </a:r>
          </a:p>
          <a:p>
            <a:endParaRPr lang="en-US" dirty="0"/>
          </a:p>
          <a:p>
            <a:endParaRPr lang="en-US" dirty="0"/>
          </a:p>
        </p:txBody>
      </p:sp>
      <p:sp>
        <p:nvSpPr>
          <p:cNvPr id="5" name="Footer Placeholder 4"/>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713099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Meeting Objectives</a:t>
            </a:r>
            <a:endParaRPr lang="en-US" dirty="0"/>
          </a:p>
        </p:txBody>
      </p:sp>
      <p:sp>
        <p:nvSpPr>
          <p:cNvPr id="5" name="Content Placeholder 4"/>
          <p:cNvSpPr>
            <a:spLocks noGrp="1"/>
          </p:cNvSpPr>
          <p:nvPr>
            <p:ph sz="quarter" idx="10"/>
          </p:nvPr>
        </p:nvSpPr>
        <p:spPr>
          <a:xfrm>
            <a:off x="197177" y="1278232"/>
            <a:ext cx="11602937" cy="4788393"/>
          </a:xfrm>
        </p:spPr>
        <p:txBody>
          <a:bodyPr/>
          <a:lstStyle/>
          <a:p>
            <a:pPr lvl="0"/>
            <a:r>
              <a:rPr lang="en-US" dirty="0" smtClean="0"/>
              <a:t>Understand </a:t>
            </a:r>
            <a:r>
              <a:rPr lang="en-US" dirty="0"/>
              <a:t>the timeline for coming up with recommendations by December 2020</a:t>
            </a:r>
          </a:p>
          <a:p>
            <a:pPr lvl="0"/>
            <a:r>
              <a:rPr lang="en-US" dirty="0"/>
              <a:t>Share top areas of interest identified by task force members </a:t>
            </a:r>
          </a:p>
          <a:p>
            <a:pPr lvl="0"/>
            <a:r>
              <a:rPr lang="en-US" dirty="0"/>
              <a:t>Finalize areas of interest to focus the scope of the task force</a:t>
            </a:r>
          </a:p>
          <a:p>
            <a:pPr lvl="0"/>
            <a:endParaRPr lang="en-US" dirty="0"/>
          </a:p>
          <a:p>
            <a:endParaRPr lang="en-US" dirty="0"/>
          </a:p>
        </p:txBody>
      </p:sp>
    </p:spTree>
    <p:extLst>
      <p:ext uri="{BB962C8B-B14F-4D97-AF65-F5344CB8AC3E}">
        <p14:creationId xmlns:p14="http://schemas.microsoft.com/office/powerpoint/2010/main" val="14518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8758"/>
          </a:xfrm>
        </p:spPr>
        <p:txBody>
          <a:bodyPr/>
          <a:lstStyle/>
          <a:p>
            <a:r>
              <a:rPr lang="en-US" dirty="0" smtClean="0"/>
              <a:t>Agenda</a:t>
            </a:r>
            <a:endParaRPr lang="en-US" dirty="0"/>
          </a:p>
        </p:txBody>
      </p:sp>
      <p:graphicFrame>
        <p:nvGraphicFramePr>
          <p:cNvPr id="8" name="Content Placeholder 6" descr="Agenda"/>
          <p:cNvGraphicFramePr>
            <a:graphicFrameLocks noGrp="1"/>
          </p:cNvGraphicFramePr>
          <p:nvPr>
            <p:ph type="tbl" sz="quarter" idx="13"/>
            <p:extLst>
              <p:ext uri="{D42A27DB-BD31-4B8C-83A1-F6EECF244321}">
                <p14:modId xmlns:p14="http://schemas.microsoft.com/office/powerpoint/2010/main" val="3862542589"/>
              </p:ext>
            </p:extLst>
          </p:nvPr>
        </p:nvGraphicFramePr>
        <p:xfrm>
          <a:off x="0" y="758760"/>
          <a:ext cx="12192000" cy="6099241"/>
        </p:xfrm>
        <a:graphic>
          <a:graphicData uri="http://schemas.openxmlformats.org/drawingml/2006/table">
            <a:tbl>
              <a:tblPr firstRow="1" bandRow="1">
                <a:tableStyleId>{C083E6E3-FA7D-4D7B-A595-EF9225AFEA82}</a:tableStyleId>
              </a:tblPr>
              <a:tblGrid>
                <a:gridCol w="3220530">
                  <a:extLst>
                    <a:ext uri="{9D8B030D-6E8A-4147-A177-3AD203B41FA5}">
                      <a16:colId xmlns:a16="http://schemas.microsoft.com/office/drawing/2014/main" val="20000"/>
                    </a:ext>
                  </a:extLst>
                </a:gridCol>
                <a:gridCol w="8971470">
                  <a:extLst>
                    <a:ext uri="{9D8B030D-6E8A-4147-A177-3AD203B41FA5}">
                      <a16:colId xmlns:a16="http://schemas.microsoft.com/office/drawing/2014/main" val="20001"/>
                    </a:ext>
                  </a:extLst>
                </a:gridCol>
              </a:tblGrid>
              <a:tr h="364900">
                <a:tc>
                  <a:txBody>
                    <a:bodyPr/>
                    <a:lstStyle/>
                    <a:p>
                      <a:pPr algn="ctr"/>
                      <a:r>
                        <a:rPr lang="en-US" sz="1500" dirty="0" smtClean="0"/>
                        <a:t>Length of Time</a:t>
                      </a:r>
                      <a:endParaRPr lang="en-US" sz="1500" dirty="0"/>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dirty="0" smtClean="0"/>
                        <a:t>Topic</a:t>
                      </a:r>
                      <a:endParaRPr lang="en-US" sz="1500" dirty="0"/>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268849">
                <a:tc>
                  <a:txBody>
                    <a:bodyPr/>
                    <a:lstStyle/>
                    <a:p>
                      <a:pPr algn="ctr"/>
                      <a:r>
                        <a:rPr lang="en-US" sz="1600" dirty="0" smtClean="0"/>
                        <a:t>1:00-1:10</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t>Welcome </a:t>
                      </a:r>
                    </a:p>
                    <a:p>
                      <a:pPr marL="342900" indent="-342900">
                        <a:buFont typeface="Arial" panose="020B0604020202020204" pitchFamily="34" charset="0"/>
                        <a:buChar char="•"/>
                      </a:pPr>
                      <a:r>
                        <a:rPr lang="en-US" sz="1600" baseline="0" dirty="0" smtClean="0"/>
                        <a:t>Go over agenda </a:t>
                      </a:r>
                    </a:p>
                    <a:p>
                      <a:pPr marL="342900" indent="-342900">
                        <a:buFont typeface="Arial" panose="020B0604020202020204" pitchFamily="34" charset="0"/>
                        <a:buChar char="•"/>
                      </a:pPr>
                      <a:r>
                        <a:rPr lang="en-US" sz="1600" baseline="0" dirty="0" smtClean="0"/>
                        <a:t>Charter </a:t>
                      </a:r>
                      <a:r>
                        <a:rPr lang="en-US" sz="1600" baseline="0" dirty="0" smtClean="0"/>
                        <a:t>and group norms update </a:t>
                      </a:r>
                      <a:endParaRPr lang="en-US" sz="1600" dirty="0" smtClean="0"/>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1513">
                <a:tc>
                  <a:txBody>
                    <a:bodyPr/>
                    <a:lstStyle/>
                    <a:p>
                      <a:pPr algn="ctr"/>
                      <a:r>
                        <a:rPr lang="en-US" sz="1600" dirty="0" smtClean="0"/>
                        <a:t>1:10-1:25</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Task force</a:t>
                      </a:r>
                      <a:r>
                        <a:rPr lang="en-US" sz="1600" baseline="0" dirty="0" smtClean="0"/>
                        <a:t> timeline </a:t>
                      </a:r>
                      <a:endParaRPr lang="en-US" sz="1600" dirty="0" smtClean="0"/>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68849">
                <a:tc>
                  <a:txBody>
                    <a:bodyPr/>
                    <a:lstStyle/>
                    <a:p>
                      <a:pPr algn="ctr"/>
                      <a:r>
                        <a:rPr lang="en-US" sz="1600" dirty="0" smtClean="0"/>
                        <a:t>1:25-2:25</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Theme exploration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Share out results of homework assignment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Opportunity</a:t>
                      </a:r>
                      <a:r>
                        <a:rPr lang="en-US" sz="1600" baseline="0" dirty="0" smtClean="0"/>
                        <a:t> to re-sort and categorize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Finalize focus areas</a:t>
                      </a:r>
                      <a:endParaRPr lang="en-US" sz="1600" dirty="0" smtClean="0"/>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96403">
                <a:tc>
                  <a:txBody>
                    <a:bodyPr/>
                    <a:lstStyle/>
                    <a:p>
                      <a:pPr algn="ctr"/>
                      <a:r>
                        <a:rPr lang="en-US" sz="1600" dirty="0" smtClean="0"/>
                        <a:t>2:25-2:40</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Next Steps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Workgroup breakouts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SWOT/SWOC analyses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Plan for June meeting</a:t>
                      </a:r>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1244039"/>
                  </a:ext>
                </a:extLst>
              </a:tr>
              <a:tr h="486532">
                <a:tc>
                  <a:txBody>
                    <a:bodyPr/>
                    <a:lstStyle/>
                    <a:p>
                      <a:pPr algn="ctr"/>
                      <a:r>
                        <a:rPr lang="en-US" sz="1600" dirty="0" smtClean="0"/>
                        <a:t>2:40-2:55</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Public questions and comments</a:t>
                      </a:r>
                      <a:r>
                        <a:rPr lang="en-US" sz="1600" baseline="0" dirty="0" smtClean="0"/>
                        <a:t> </a:t>
                      </a:r>
                      <a:endParaRPr lang="en-US" sz="1600" dirty="0" smtClean="0"/>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747319"/>
                  </a:ext>
                </a:extLst>
              </a:tr>
              <a:tr h="982195">
                <a:tc>
                  <a:txBody>
                    <a:bodyPr/>
                    <a:lstStyle/>
                    <a:p>
                      <a:pPr algn="ctr"/>
                      <a:r>
                        <a:rPr lang="en-US" sz="1600" dirty="0" smtClean="0"/>
                        <a:t>2:55-3:00</a:t>
                      </a:r>
                      <a:endParaRPr lang="en-US" sz="1600" dirty="0"/>
                    </a:p>
                  </a:txBody>
                  <a:tcPr marL="91439"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Closing Remarks</a:t>
                      </a:r>
                      <a:endParaRPr lang="en-US" sz="1600" baseline="0" dirty="0" smtClean="0"/>
                    </a:p>
                  </a:txBody>
                  <a:tcPr marL="182880" marR="9143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5647224"/>
                  </a:ext>
                </a:extLst>
              </a:tr>
            </a:tbl>
          </a:graphicData>
        </a:graphic>
      </p:graphicFrame>
    </p:spTree>
    <p:extLst>
      <p:ext uri="{BB962C8B-B14F-4D97-AF65-F5344CB8AC3E}">
        <p14:creationId xmlns:p14="http://schemas.microsoft.com/office/powerpoint/2010/main" val="301364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1332"/>
            <a:ext cx="10515600" cy="914400"/>
          </a:xfrm>
        </p:spPr>
        <p:txBody>
          <a:bodyPr vert="horz" lIns="91440" tIns="45720" rIns="91440" bIns="45720" rtlCol="0" anchor="ctr">
            <a:normAutofit/>
          </a:bodyPr>
          <a:lstStyle/>
          <a:p>
            <a:pPr algn="ctr"/>
            <a:r>
              <a:rPr lang="en-US" sz="4400" dirty="0" smtClean="0"/>
              <a:t>Charter &amp; Group Norms Update</a:t>
            </a:r>
            <a:endParaRPr lang="en-US" sz="4400"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370164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 Force Timeline</a:t>
            </a:r>
            <a:endParaRPr lang="en-US" dirty="0"/>
          </a:p>
        </p:txBody>
      </p:sp>
      <p:graphicFrame>
        <p:nvGraphicFramePr>
          <p:cNvPr id="2" name="Diagram 1" title="Timeline graphic for task force "/>
          <p:cNvGraphicFramePr/>
          <p:nvPr>
            <p:extLst>
              <p:ext uri="{D42A27DB-BD31-4B8C-83A1-F6EECF244321}">
                <p14:modId xmlns:p14="http://schemas.microsoft.com/office/powerpoint/2010/main" val="1980993340"/>
              </p:ext>
            </p:extLst>
          </p:nvPr>
        </p:nvGraphicFramePr>
        <p:xfrm>
          <a:off x="1046162" y="1665287"/>
          <a:ext cx="10099675" cy="4241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4200265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3672"/>
            <a:ext cx="10515600" cy="4405745"/>
          </a:xfrm>
        </p:spPr>
        <p:txBody>
          <a:bodyPr>
            <a:normAutofit/>
          </a:bodyPr>
          <a:lstStyle/>
          <a:p>
            <a:pPr algn="ctr"/>
            <a:r>
              <a:rPr lang="en-US" sz="4400" dirty="0" smtClean="0"/>
              <a:t>Questions or comments?</a:t>
            </a:r>
            <a:endParaRPr lang="en-US" sz="4400" dirty="0"/>
          </a:p>
        </p:txBody>
      </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293392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grpSp>
        <p:nvGrpSpPr>
          <p:cNvPr id="8" name="Group 7" descr="Graphic that details the areas of focus identified by the task force; these include access, collaboration, economic development, conservation, promotion and other. " title="Areas of Focus graphic "/>
          <p:cNvGrpSpPr/>
          <p:nvPr/>
        </p:nvGrpSpPr>
        <p:grpSpPr>
          <a:xfrm>
            <a:off x="3272369" y="1157966"/>
            <a:ext cx="4539381" cy="4431828"/>
            <a:chOff x="3272369" y="1157966"/>
            <a:chExt cx="4539381" cy="4431828"/>
          </a:xfrm>
        </p:grpSpPr>
        <p:sp>
          <p:nvSpPr>
            <p:cNvPr id="7" name="Hexagon 6" descr="Graphic that details the areas of focus identified by the task force:&#10;&#10;" title="Areas of Focus Graphic"/>
            <p:cNvSpPr/>
            <p:nvPr/>
          </p:nvSpPr>
          <p:spPr>
            <a:xfrm>
              <a:off x="3272369" y="1157966"/>
              <a:ext cx="1672683" cy="139167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Access</a:t>
              </a:r>
              <a:endParaRPr lang="en-US" sz="2000" dirty="0"/>
            </a:p>
          </p:txBody>
        </p:sp>
        <p:grpSp>
          <p:nvGrpSpPr>
            <p:cNvPr id="39" name="Group 38"/>
            <p:cNvGrpSpPr/>
            <p:nvPr/>
          </p:nvGrpSpPr>
          <p:grpSpPr>
            <a:xfrm>
              <a:off x="4706971" y="3424575"/>
              <a:ext cx="1672683" cy="1391673"/>
              <a:chOff x="8400584" y="4149440"/>
              <a:chExt cx="1672683" cy="1391673"/>
            </a:xfrm>
            <a:solidFill>
              <a:srgbClr val="8D3F2B"/>
            </a:solidFill>
          </p:grpSpPr>
          <p:sp>
            <p:nvSpPr>
              <p:cNvPr id="36" name="Hexagon 35"/>
              <p:cNvSpPr/>
              <p:nvPr/>
            </p:nvSpPr>
            <p:spPr>
              <a:xfrm>
                <a:off x="8400584" y="4149440"/>
                <a:ext cx="1672683" cy="1391673"/>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TextBox 36"/>
              <p:cNvSpPr txBox="1"/>
              <p:nvPr/>
            </p:nvSpPr>
            <p:spPr>
              <a:xfrm>
                <a:off x="8528115" y="4660610"/>
                <a:ext cx="1417619" cy="369332"/>
              </a:xfrm>
              <a:prstGeom prst="rect">
                <a:avLst/>
              </a:prstGeom>
              <a:grpFill/>
            </p:spPr>
            <p:txBody>
              <a:bodyPr wrap="square" rtlCol="0">
                <a:spAutoFit/>
              </a:bodyPr>
              <a:lstStyle/>
              <a:p>
                <a:r>
                  <a:rPr lang="en-US" dirty="0" smtClean="0">
                    <a:solidFill>
                      <a:schemeClr val="bg1"/>
                    </a:solidFill>
                  </a:rPr>
                  <a:t>Conservation</a:t>
                </a:r>
                <a:endParaRPr lang="en-US" dirty="0">
                  <a:solidFill>
                    <a:schemeClr val="bg1"/>
                  </a:solidFill>
                </a:endParaRPr>
              </a:p>
            </p:txBody>
          </p:sp>
        </p:grpSp>
        <p:grpSp>
          <p:nvGrpSpPr>
            <p:cNvPr id="40" name="Group 39"/>
            <p:cNvGrpSpPr/>
            <p:nvPr/>
          </p:nvGrpSpPr>
          <p:grpSpPr>
            <a:xfrm>
              <a:off x="3272369" y="2669039"/>
              <a:ext cx="1672683" cy="1391673"/>
              <a:chOff x="8400584" y="4149440"/>
              <a:chExt cx="1672683" cy="1391673"/>
            </a:xfrm>
            <a:solidFill>
              <a:srgbClr val="008EAA"/>
            </a:solidFill>
          </p:grpSpPr>
          <p:sp>
            <p:nvSpPr>
              <p:cNvPr id="41" name="Hexagon 40"/>
              <p:cNvSpPr/>
              <p:nvPr/>
            </p:nvSpPr>
            <p:spPr>
              <a:xfrm>
                <a:off x="8400584" y="4149440"/>
                <a:ext cx="1672683" cy="1391673"/>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TextBox 41"/>
              <p:cNvSpPr txBox="1"/>
              <p:nvPr/>
            </p:nvSpPr>
            <p:spPr>
              <a:xfrm>
                <a:off x="8464350" y="4516686"/>
                <a:ext cx="1545150" cy="646331"/>
              </a:xfrm>
              <a:prstGeom prst="rect">
                <a:avLst/>
              </a:prstGeom>
              <a:noFill/>
            </p:spPr>
            <p:txBody>
              <a:bodyPr wrap="square" rtlCol="0">
                <a:spAutoFit/>
              </a:bodyPr>
              <a:lstStyle/>
              <a:p>
                <a:pPr algn="ctr"/>
                <a:r>
                  <a:rPr lang="en-US" dirty="0" smtClean="0">
                    <a:solidFill>
                      <a:schemeClr val="bg1"/>
                    </a:solidFill>
                  </a:rPr>
                  <a:t>Economic Development</a:t>
                </a:r>
                <a:endParaRPr lang="en-US" dirty="0">
                  <a:solidFill>
                    <a:schemeClr val="bg1"/>
                  </a:solidFill>
                </a:endParaRPr>
              </a:p>
            </p:txBody>
          </p:sp>
        </p:grpSp>
        <p:grpSp>
          <p:nvGrpSpPr>
            <p:cNvPr id="5" name="Group 4"/>
            <p:cNvGrpSpPr/>
            <p:nvPr/>
          </p:nvGrpSpPr>
          <p:grpSpPr>
            <a:xfrm>
              <a:off x="4705300" y="1913502"/>
              <a:ext cx="1672683" cy="1391673"/>
              <a:chOff x="3469884" y="3101982"/>
              <a:chExt cx="1672683" cy="1391673"/>
            </a:xfrm>
          </p:grpSpPr>
          <p:sp>
            <p:nvSpPr>
              <p:cNvPr id="44" name="Hexagon 43"/>
              <p:cNvSpPr/>
              <p:nvPr/>
            </p:nvSpPr>
            <p:spPr>
              <a:xfrm>
                <a:off x="3469884" y="3101982"/>
                <a:ext cx="1672683" cy="1391673"/>
              </a:xfrm>
              <a:prstGeom prst="hexagon">
                <a:avLst/>
              </a:prstGeom>
              <a:solidFill>
                <a:srgbClr val="5D29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41305" y="3545810"/>
                <a:ext cx="1545151" cy="369332"/>
              </a:xfrm>
              <a:prstGeom prst="rect">
                <a:avLst/>
              </a:prstGeom>
              <a:noFill/>
            </p:spPr>
            <p:txBody>
              <a:bodyPr wrap="square" rtlCol="0">
                <a:spAutoFit/>
              </a:bodyPr>
              <a:lstStyle/>
              <a:p>
                <a:pPr algn="ctr"/>
                <a:r>
                  <a:rPr lang="en-US" dirty="0" smtClean="0">
                    <a:solidFill>
                      <a:schemeClr val="bg1"/>
                    </a:solidFill>
                  </a:rPr>
                  <a:t>Collaboration</a:t>
                </a:r>
                <a:endParaRPr lang="en-US" dirty="0">
                  <a:solidFill>
                    <a:schemeClr val="bg1"/>
                  </a:solidFill>
                </a:endParaRPr>
              </a:p>
            </p:txBody>
          </p:sp>
        </p:grpSp>
        <p:sp>
          <p:nvSpPr>
            <p:cNvPr id="31" name="Hexagon 30"/>
            <p:cNvSpPr/>
            <p:nvPr/>
          </p:nvSpPr>
          <p:spPr>
            <a:xfrm>
              <a:off x="6139067" y="2670356"/>
              <a:ext cx="1672683" cy="1391673"/>
            </a:xfrm>
            <a:prstGeom prst="hexagon">
              <a:avLst/>
            </a:prstGeom>
            <a:solidFill>
              <a:srgbClr val="0D52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TextBox 2"/>
            <p:cNvSpPr txBox="1"/>
            <p:nvPr/>
          </p:nvSpPr>
          <p:spPr>
            <a:xfrm>
              <a:off x="6200531" y="3117769"/>
              <a:ext cx="1538486" cy="461665"/>
            </a:xfrm>
            <a:prstGeom prst="rect">
              <a:avLst/>
            </a:prstGeom>
            <a:noFill/>
          </p:spPr>
          <p:txBody>
            <a:bodyPr wrap="square" rtlCol="0">
              <a:spAutoFit/>
            </a:bodyPr>
            <a:lstStyle/>
            <a:p>
              <a:pPr algn="ctr"/>
              <a:r>
                <a:rPr lang="en-US" sz="2400" dirty="0" smtClean="0">
                  <a:solidFill>
                    <a:schemeClr val="bg1"/>
                  </a:solidFill>
                </a:rPr>
                <a:t>Promotion</a:t>
              </a:r>
              <a:endParaRPr lang="en-US" sz="2400" dirty="0">
                <a:solidFill>
                  <a:schemeClr val="bg1"/>
                </a:solidFill>
              </a:endParaRPr>
            </a:p>
          </p:txBody>
        </p:sp>
        <p:sp>
          <p:nvSpPr>
            <p:cNvPr id="23" name="Hexagon 22"/>
            <p:cNvSpPr/>
            <p:nvPr/>
          </p:nvSpPr>
          <p:spPr>
            <a:xfrm>
              <a:off x="6139067" y="4198121"/>
              <a:ext cx="1672683" cy="1391673"/>
            </a:xfrm>
            <a:prstGeom prst="hexagon">
              <a:avLst/>
            </a:prstGeom>
            <a:solidFill>
              <a:srgbClr val="78BE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p:cNvSpPr txBox="1"/>
            <p:nvPr/>
          </p:nvSpPr>
          <p:spPr>
            <a:xfrm>
              <a:off x="6204237" y="4623391"/>
              <a:ext cx="1538486" cy="461665"/>
            </a:xfrm>
            <a:prstGeom prst="rect">
              <a:avLst/>
            </a:prstGeom>
            <a:noFill/>
          </p:spPr>
          <p:txBody>
            <a:bodyPr wrap="square" rtlCol="0">
              <a:spAutoFit/>
            </a:bodyPr>
            <a:lstStyle/>
            <a:p>
              <a:pPr algn="ctr"/>
              <a:r>
                <a:rPr lang="en-US" sz="2400" dirty="0" smtClean="0">
                  <a:solidFill>
                    <a:schemeClr val="bg1"/>
                  </a:solidFill>
                </a:rPr>
                <a:t>Other</a:t>
              </a:r>
              <a:endParaRPr lang="en-US" sz="2400" dirty="0">
                <a:solidFill>
                  <a:schemeClr val="bg1"/>
                </a:solidFill>
              </a:endParaRPr>
            </a:p>
          </p:txBody>
        </p:sp>
      </p:grpSp>
      <p:sp>
        <p:nvSpPr>
          <p:cNvPr id="4" name="Footer Placeholder 3"/>
          <p:cNvSpPr>
            <a:spLocks noGrp="1"/>
          </p:cNvSpPr>
          <p:nvPr>
            <p:ph type="ftr" sz="quarter" idx="3"/>
          </p:nvPr>
        </p:nvSpPr>
        <p:spPr/>
        <p:txBody>
          <a:bodyPr/>
          <a:lstStyle/>
          <a:p>
            <a:r>
              <a:rPr lang="en-US" dirty="0" smtClean="0"/>
              <a:t>Minnesota Outdoor Recreation Task Force Meeting #2 | dnr.state.mn.us/</a:t>
            </a:r>
            <a:r>
              <a:rPr lang="en-US" dirty="0" err="1" smtClean="0"/>
              <a:t>ortf</a:t>
            </a:r>
            <a:endParaRPr lang="en-US" dirty="0"/>
          </a:p>
        </p:txBody>
      </p:sp>
    </p:spTree>
    <p:extLst>
      <p:ext uri="{BB962C8B-B14F-4D97-AF65-F5344CB8AC3E}">
        <p14:creationId xmlns:p14="http://schemas.microsoft.com/office/powerpoint/2010/main" val="156181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B1F6150B-DCC8-45B8-AB89-A9FC4064DD9A}" vid="{BB2FBE70-B488-4171-A303-943368FC5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4491</TotalTime>
  <Words>4508</Words>
  <Application>Microsoft Office PowerPoint</Application>
  <PresentationFormat>Widescreen</PresentationFormat>
  <Paragraphs>358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NeueHaasGroteskText Std</vt:lpstr>
      <vt:lpstr>MN.IT</vt:lpstr>
      <vt:lpstr>Minnesota Outdoor Recreation Task Force Meeting #2 May 18th, 2020</vt:lpstr>
      <vt:lpstr>Welcome</vt:lpstr>
      <vt:lpstr>Housekeeping</vt:lpstr>
      <vt:lpstr>Meeting Objectives</vt:lpstr>
      <vt:lpstr>Agenda</vt:lpstr>
      <vt:lpstr>Charter &amp; Group Norms Update</vt:lpstr>
      <vt:lpstr>Task Force Timeline</vt:lpstr>
      <vt:lpstr>Questions or comments?</vt:lpstr>
      <vt:lpstr>Areas of Focus</vt:lpstr>
      <vt:lpstr>Access—Equitable and Inclusive</vt:lpstr>
      <vt:lpstr>Access—More Opportunities</vt:lpstr>
      <vt:lpstr>Collaboration</vt:lpstr>
      <vt:lpstr>Economic Development</vt:lpstr>
      <vt:lpstr>Promotion</vt:lpstr>
      <vt:lpstr>Promotion, continued</vt:lpstr>
      <vt:lpstr>Conservation </vt:lpstr>
      <vt:lpstr>Other </vt:lpstr>
      <vt:lpstr>Next Steps</vt:lpstr>
      <vt:lpstr>SWOT Analysis</vt:lpstr>
      <vt:lpstr>Next Steps, continued</vt:lpstr>
      <vt:lpstr>Public Comments, Questions and Answer</vt:lpstr>
      <vt:lpstr>Final Remarks</vt:lpstr>
      <vt:lpstr>Thank You!</vt:lpstr>
    </vt:vector>
  </TitlesOfParts>
  <Manager/>
  <Company>MNDNR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Update PowerPoint Template</dc:subject>
  <dc:creator>Joice, Gratia (DNR)</dc:creator>
  <cp:keywords>Update keywords</cp:keywords>
  <dc:description>Version 1.1, Released 8-2016</dc:description>
  <cp:lastModifiedBy>Joice, Gratia (DNR)</cp:lastModifiedBy>
  <cp:revision>237</cp:revision>
  <cp:lastPrinted>2020-05-18T13:28:52Z</cp:lastPrinted>
  <dcterms:created xsi:type="dcterms:W3CDTF">2020-04-20T16:00:51Z</dcterms:created>
  <dcterms:modified xsi:type="dcterms:W3CDTF">2020-05-18T16:33:09Z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