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7" r:id="rId4"/>
    <p:sldId id="271" r:id="rId5"/>
    <p:sldId id="268" r:id="rId6"/>
    <p:sldId id="269" r:id="rId7"/>
    <p:sldId id="283" r:id="rId8"/>
    <p:sldId id="281" r:id="rId9"/>
    <p:sldId id="276" r:id="rId10"/>
    <p:sldId id="277" r:id="rId11"/>
    <p:sldId id="284" r:id="rId12"/>
    <p:sldId id="270" r:id="rId13"/>
    <p:sldId id="272" r:id="rId14"/>
    <p:sldId id="273" r:id="rId15"/>
    <p:sldId id="274" r:id="rId16"/>
    <p:sldId id="257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424"/>
    <a:srgbClr val="534D36"/>
    <a:srgbClr val="5C442D"/>
    <a:srgbClr val="EDEDED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78675" autoAdjust="0"/>
  </p:normalViewPr>
  <p:slideViewPr>
    <p:cSldViewPr snapToGrid="0" snapToObjects="1">
      <p:cViewPr varScale="1">
        <p:scale>
          <a:sx n="64" d="100"/>
          <a:sy n="64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C9D67A-CECE-49F1-BA67-CF6FE3565234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4FE06-8BB2-459C-A6DD-14208A04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7DF4B0B4-E294-4660-9ED2-E617067370D7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D54B8B4-E54C-4263-AEDA-F7627DFE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4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4B8B4-E54C-4263-AEDA-F7627DFE52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8ACD-8CD1-4CC3-8338-F0B7C628EBED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A7A-9911-46D3-878B-6A83613ADB78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495D-FFAB-4BE0-BEE3-16889B8D16A7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8618-AA87-467B-812E-F8E70F086588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908C-0BAB-43D9-A10B-212E8F79FB49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480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4944-7DAE-4011-83E0-4B88F924739B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3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6863-D63E-4039-8CF7-4DE3C6B47134}" type="datetime1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E871-865D-483E-BE40-63290D3D7FA6}" type="datetime1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83DD-E820-402F-9CB9-6B0614CD33BC}" type="datetime1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6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35F-646F-4F8C-92E0-361B56A8FAF3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1724-0A3C-4860-B76B-42D98E5C0F91}" type="datetime1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5875-C9AA-41AC-915B-B872CA1DE023}" type="datetime1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3A2D8-502A-A145-A936-6035B995C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tumn shot of river with rocks." title="Slide Template Cover, Optio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210" cy="687992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13209" y="3559519"/>
            <a:ext cx="6480048" cy="2301240"/>
          </a:xfrm>
        </p:spPr>
        <p:txBody>
          <a:bodyPr/>
          <a:lstStyle/>
          <a:p>
            <a:pPr algn="r"/>
            <a:r>
              <a:rPr lang="en-US" b="0" cap="none" dirty="0" smtClean="0">
                <a:ln w="50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NeueLT Std"/>
                <a:cs typeface="HelveticaNeueLT Std"/>
              </a:rPr>
              <a:t>DNR Supplemental Budget 2016</a:t>
            </a:r>
            <a:endParaRPr lang="en-US" b="0" cap="none" dirty="0">
              <a:ln w="5000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NeueLT Std"/>
              <a:cs typeface="HelveticaNeueLT Std"/>
            </a:endParaRPr>
          </a:p>
        </p:txBody>
      </p:sp>
      <p:pic>
        <p:nvPicPr>
          <p:cNvPr id="6" name="Picture 5" descr="new dnr logo" title="minnesota department of natural resource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0" y="408893"/>
            <a:ext cx="756899" cy="96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Parks and Trails System Plan: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What will be different?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graphicFrame>
        <p:nvGraphicFramePr>
          <p:cNvPr id="7" name="Table 6" descr="In the 20th Century, the system grew and aimed to have a park within 50 miles of everyone. In the 21st century, we will focus investments at the most-used locations.&#10;&#10;In the 20th Century, we focused on a uniform approach across the system.  In the 21st century, we will have niche units with different services and respond to trends in useage.&#10;&#10;In the 20th century, there was one manager at each unit. In the 21st century, we will employ a geographic staffing pattern with co-managed units.&#10;&#10;In the 21st century, we had a staff-intensive customer service.  In the 21st century, we will use partnerships, techniology and self-directed services." title="Graphic Comparing the Parks System in the 20th and 21th Century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96129"/>
              </p:ext>
            </p:extLst>
          </p:nvPr>
        </p:nvGraphicFramePr>
        <p:xfrm>
          <a:off x="416142" y="2400475"/>
          <a:ext cx="8382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</a:t>
                      </a:r>
                      <a:r>
                        <a:rPr lang="en-US" sz="3200" baseline="30000" dirty="0" smtClean="0"/>
                        <a:t>th</a:t>
                      </a:r>
                      <a:r>
                        <a:rPr lang="en-US" sz="3200" dirty="0" smtClean="0"/>
                        <a:t> Century</a:t>
                      </a:r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r>
                        <a:rPr lang="en-US" sz="3200" baseline="30000" dirty="0" smtClean="0"/>
                        <a:t>st</a:t>
                      </a:r>
                      <a:r>
                        <a:rPr lang="en-US" sz="3200" dirty="0" smtClean="0"/>
                        <a:t> Century</a:t>
                      </a:r>
                      <a:endParaRPr lang="en-US" sz="3200" dirty="0"/>
                    </a:p>
                  </a:txBody>
                  <a:tcPr>
                    <a:solidFill>
                      <a:srgbClr val="D4B02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Growing the system (unit within 50 miles of everyone)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Focused investment at most-used locations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Focus on uniform approach across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Niche units with different services – respond to trends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One unit; one manager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Geographic staffing pattern;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co-managed units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Staff-intensive customer service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Use partnerships, technology and self-directed services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2016: Launching Improvements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graphicFrame>
        <p:nvGraphicFramePr>
          <p:cNvPr id="7" name="Table 6" descr="Customer Service improvements include 100% reservable and same day camping reservations, self directed orientation and public enegagement process.&#10;&#10;Efficiencies include increased focus on high priority work, staffing changes, and evaluating under-performing facilities and services." title="Launching Improvements in customer service adn efficienc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85421"/>
              </p:ext>
            </p:extLst>
          </p:nvPr>
        </p:nvGraphicFramePr>
        <p:xfrm>
          <a:off x="741872" y="2400475"/>
          <a:ext cx="778102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513"/>
                <a:gridCol w="38905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Customer Service</a:t>
                      </a:r>
                      <a:endParaRPr lang="en-US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Efficiencies</a:t>
                      </a:r>
                      <a:endParaRPr lang="en-US" sz="3200" dirty="0"/>
                    </a:p>
                  </a:txBody>
                  <a:tcPr>
                    <a:solidFill>
                      <a:srgbClr val="D4B02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100%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reservable</a:t>
                      </a:r>
                      <a:r>
                        <a:rPr lang="en-US" sz="2400" baseline="0" dirty="0" smtClean="0"/>
                        <a:t> and same day camping reservations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Focus</a:t>
                      </a:r>
                      <a:r>
                        <a:rPr lang="en-US" sz="2400" baseline="0" dirty="0" smtClean="0"/>
                        <a:t> on high priority work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Self-directed</a:t>
                      </a:r>
                      <a:r>
                        <a:rPr lang="en-US" sz="2400" baseline="0" smtClean="0"/>
                        <a:t> orientation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Staffing changes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Public engagement process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Evaluating</a:t>
                      </a:r>
                      <a:r>
                        <a:rPr lang="en-US" sz="2400" baseline="0" dirty="0" smtClean="0"/>
                        <a:t> under-performing facilities and services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3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Implications of Funding Request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" y="1908810"/>
            <a:ext cx="8841408" cy="4704932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Without </a:t>
            </a:r>
            <a:r>
              <a:rPr lang="en-US" sz="2800" b="1" dirty="0">
                <a:solidFill>
                  <a:schemeClr val="tx2"/>
                </a:solidFill>
              </a:rPr>
              <a:t>funding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Immediate staffing impacts and service </a:t>
            </a:r>
            <a:r>
              <a:rPr lang="en-US" sz="2400" dirty="0" smtClean="0">
                <a:solidFill>
                  <a:schemeClr val="tx2"/>
                </a:solidFill>
              </a:rPr>
              <a:t>reductions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Continued deterioration of trails</a:t>
            </a:r>
            <a:endParaRPr lang="en-US" sz="2400" dirty="0">
              <a:solidFill>
                <a:schemeClr val="tx2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Delayed implementation of system improvements</a:t>
            </a:r>
          </a:p>
          <a:p>
            <a:pPr lvl="1"/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With </a:t>
            </a:r>
            <a:r>
              <a:rPr lang="en-US" sz="2800" b="1" dirty="0">
                <a:solidFill>
                  <a:schemeClr val="tx2"/>
                </a:solidFill>
              </a:rPr>
              <a:t>funding 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endParaRPr lang="en-US" sz="2800" dirty="0">
              <a:solidFill>
                <a:schemeClr val="tx2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Rely on attrition to transition to self-service model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Provide high-priority parks and trails operations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and maintenance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Provide modernized customer services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Pineland Sands Land and Water Study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003209" cy="485074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$1.5 million in FY 2017 (general fund)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Funds study of impacts to groundwater and habitat changes in land use resulting from land use in the Pineland Sands aquifer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Study will include a review of environmental effects on: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rinking and surface water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Plant and animal species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Results of the study will be used to inform permitting decisions and long-term sustainability of water resources </a:t>
            </a:r>
            <a:r>
              <a:rPr lang="en-US" sz="2800" dirty="0">
                <a:solidFill>
                  <a:schemeClr val="tx2"/>
                </a:solidFill>
              </a:rPr>
              <a:t>in the </a:t>
            </a:r>
            <a:r>
              <a:rPr lang="en-US" sz="2800" dirty="0" smtClean="0">
                <a:solidFill>
                  <a:schemeClr val="tx2"/>
                </a:solidFill>
              </a:rPr>
              <a:t>area.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Study will assist other agencies in drinking water protection activities and development of best management practices for the area.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Mille Lac Operations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7265" y="1825625"/>
            <a:ext cx="795064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$197,000 annually from the general fund starting in FY17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Operational and maintenance funding for proposed new facility in Mille Lacs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Resident scientist (year round)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Two seasonal hatchery support staff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Promoting Best Practices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237744" y="1825625"/>
            <a:ext cx="8041960" cy="4351338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Aviation Supplemental </a:t>
            </a:r>
            <a:r>
              <a:rPr lang="en-US" sz="3600" dirty="0" smtClean="0">
                <a:solidFill>
                  <a:schemeClr val="tx2"/>
                </a:solidFill>
              </a:rPr>
              <a:t>Budget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Wild Rice License Exemption for Tribal </a:t>
            </a:r>
            <a:r>
              <a:rPr lang="en-US" sz="3600" dirty="0" smtClean="0">
                <a:solidFill>
                  <a:schemeClr val="tx2"/>
                </a:solidFill>
              </a:rPr>
              <a:t>Authorities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/>
                </a:solidFill>
              </a:rPr>
              <a:t>Cost Recovery for Administration of Local and Regional Grants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irie Grass in Sunset image" title="Slide Template, Cover Optio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7" y="0"/>
            <a:ext cx="10389308" cy="6908890"/>
          </a:xfrm>
          <a:prstGeom prst="rect">
            <a:avLst/>
          </a:prstGeom>
        </p:spPr>
      </p:pic>
      <p:pic>
        <p:nvPicPr>
          <p:cNvPr id="7" name="Picture 6" descr="new dnr logo" title="minnesota department of natural resource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0" y="408893"/>
            <a:ext cx="756899" cy="9633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9949" y="5304895"/>
            <a:ext cx="7467600" cy="155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Questions?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76567" y="-1"/>
            <a:ext cx="6480048" cy="2202133"/>
          </a:xfrm>
        </p:spPr>
        <p:txBody>
          <a:bodyPr/>
          <a:lstStyle/>
          <a:p>
            <a:pPr algn="r"/>
            <a:r>
              <a:rPr lang="en-US" b="0" cap="none" dirty="0" smtClean="0">
                <a:ln w="50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NeueLT Std"/>
                <a:cs typeface="HelveticaNeueLT Std"/>
              </a:rPr>
              <a:t>DNR Supplemental Budget 2016</a:t>
            </a:r>
            <a:endParaRPr lang="en-US" b="0" cap="none" dirty="0">
              <a:ln w="5000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NeueLT Std"/>
              <a:cs typeface="HelveticaNeueL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>
                <a:solidFill>
                  <a:schemeClr val="tx2"/>
                </a:solidFill>
              </a:rPr>
              <a:t>DNR </a:t>
            </a:r>
            <a:r>
              <a:rPr lang="en-US" sz="4000" dirty="0" smtClean="0">
                <a:solidFill>
                  <a:schemeClr val="tx2"/>
                </a:solidFill>
              </a:rPr>
              <a:t>Budget </a:t>
            </a:r>
            <a:r>
              <a:rPr lang="en-US" sz="4000" dirty="0">
                <a:solidFill>
                  <a:schemeClr val="tx2"/>
                </a:solidFill>
              </a:rPr>
              <a:t>Priorities</a:t>
            </a: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13232" y="1722061"/>
            <a:ext cx="7881579" cy="4367299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Address Budget Shortfall in Parks and Trails 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Respond to Emerging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NorthMet</a:t>
            </a:r>
            <a:r>
              <a:rPr lang="en-US" sz="2400" dirty="0">
                <a:solidFill>
                  <a:schemeClr val="tx2"/>
                </a:solidFill>
              </a:rPr>
              <a:t> Legal Support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Pineland Sands Land and Water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Mille Lacs Operations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Advance policy changes that promote best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Aviation Supplemental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Wild </a:t>
            </a:r>
            <a:r>
              <a:rPr lang="en-US" sz="2400" dirty="0">
                <a:solidFill>
                  <a:schemeClr val="tx2"/>
                </a:solidFill>
              </a:rPr>
              <a:t>Rice </a:t>
            </a:r>
            <a:r>
              <a:rPr lang="en-US" sz="2400" dirty="0" smtClean="0">
                <a:solidFill>
                  <a:schemeClr val="tx2"/>
                </a:solidFill>
              </a:rPr>
              <a:t>License Exemption for Tribal Authorities</a:t>
            </a:r>
            <a:endParaRPr lang="en-US" sz="24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Cost Recovery for Administration of Local and Regional Grants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Budget Request by Fund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pic>
        <p:nvPicPr>
          <p:cNvPr id="3" name="Picture 2" descr="This table shows the DNR's supplemental budget proposals by fund with biennial totals.  General fund proposals include NorthMet Legal Costs ($3.969 million in FY16-17), Parks and Trails Operations ($3 million in FY17), Pineland Sands Land and Water Study ($1.5 million in FY17), and Mille Lacs Operations ($197,000 starting in FY17 and thereafter).&#10;Game and Fish fund includes Aviation Supplemental Budget ($670,000 in FY16) and Wild Rice License Exemption ($4,000 revenue loss per year starting in FY17).&#10;Natural Resources Fund proposals include Parks and Trails Operations ($2.3 million in FY17 and $1 million annually thereafter) and Cost Recovery for Administrative Grants (budget neutral).&#10;Total Package equals $11.6 million in FY16-17 and $2.4 million in FY18-19.&#10;" title="Proposals By Fu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21" y="1597666"/>
            <a:ext cx="7315888" cy="44985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err="1" smtClean="0">
                <a:solidFill>
                  <a:schemeClr val="tx2"/>
                </a:solidFill>
              </a:rPr>
              <a:t>NorthMet</a:t>
            </a:r>
            <a:r>
              <a:rPr lang="en-US" sz="4000" dirty="0" smtClean="0">
                <a:solidFill>
                  <a:schemeClr val="tx2"/>
                </a:solidFill>
              </a:rPr>
              <a:t> Legal Costs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5880" y="1722061"/>
            <a:ext cx="8148932" cy="4891681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$4 million in FY 2016-17 (general fund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Legal defense of environmental review and permitting decisions related to </a:t>
            </a:r>
            <a:r>
              <a:rPr lang="en-US" sz="2800" dirty="0" err="1">
                <a:solidFill>
                  <a:schemeClr val="tx2"/>
                </a:solidFill>
              </a:rPr>
              <a:t>NorthMet</a:t>
            </a:r>
            <a:r>
              <a:rPr lang="en-US" sz="2800" dirty="0">
                <a:solidFill>
                  <a:schemeClr val="tx2"/>
                </a:solidFill>
              </a:rPr>
              <a:t> mining </a:t>
            </a:r>
            <a:r>
              <a:rPr lang="en-US" sz="2800" dirty="0" smtClean="0">
                <a:solidFill>
                  <a:schemeClr val="tx2"/>
                </a:solidFill>
              </a:rPr>
              <a:t>project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Assumes legal </a:t>
            </a:r>
            <a:r>
              <a:rPr lang="en-US" sz="2800" dirty="0">
                <a:solidFill>
                  <a:schemeClr val="tx2"/>
                </a:solidFill>
              </a:rPr>
              <a:t>challenges </a:t>
            </a:r>
            <a:r>
              <a:rPr lang="en-US" sz="2800" dirty="0" smtClean="0">
                <a:solidFill>
                  <a:schemeClr val="tx2"/>
                </a:solidFill>
              </a:rPr>
              <a:t>on </a:t>
            </a:r>
            <a:r>
              <a:rPr lang="en-US" sz="2800" dirty="0">
                <a:solidFill>
                  <a:schemeClr val="tx2"/>
                </a:solidFill>
              </a:rPr>
              <a:t>all decisions in all </a:t>
            </a:r>
            <a:r>
              <a:rPr lang="en-US" sz="2800" dirty="0" smtClean="0">
                <a:solidFill>
                  <a:schemeClr val="tx2"/>
                </a:solidFill>
              </a:rPr>
              <a:t>venues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Funding prevents diverting resources away from core services in divisions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Parks and Trails Operations Funding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5880" y="1722061"/>
            <a:ext cx="8148932" cy="4891681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$5.3 million in FY 2017, $1 million annually beginning in FY2018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$3 million general fund, one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$2.3 million Natural Resources State Parks Account in FY 2017, $1 million </a:t>
            </a:r>
            <a:r>
              <a:rPr lang="en-US" sz="2800" dirty="0" smtClean="0">
                <a:solidFill>
                  <a:schemeClr val="tx2"/>
                </a:solidFill>
              </a:rPr>
              <a:t>base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2017 funding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$4.1 million budget shortfall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$400k for </a:t>
            </a:r>
            <a:r>
              <a:rPr lang="en-US" sz="2800" dirty="0" smtClean="0">
                <a:solidFill>
                  <a:schemeClr val="tx2"/>
                </a:solidFill>
              </a:rPr>
              <a:t>immediate trails maintenance needs</a:t>
            </a:r>
            <a:endParaRPr lang="en-US" sz="28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$800k for </a:t>
            </a:r>
            <a:r>
              <a:rPr lang="en-US" sz="2800" dirty="0" smtClean="0">
                <a:solidFill>
                  <a:schemeClr val="tx2"/>
                </a:solidFill>
              </a:rPr>
              <a:t>modernizing system to improve customer experiences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Why is there a FY17 shortfall?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5880" y="1722061"/>
            <a:ext cx="4113594" cy="5135939"/>
          </a:xfrm>
          <a:prstGeom prst="rect">
            <a:avLst/>
          </a:prstGeom>
        </p:spPr>
        <p:txBody>
          <a:bodyPr vert="horz" tIns="0" rIns="45720" bIns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Last biennial budget increase achieved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Covered previous one-time funding gap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Addressed previous inflationary increases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But…inflationary increases were higher than anticipated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Last years salary supplement request only on portion of Parks and Trails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Workforce increases higher than 1.8% received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Other increases in the cost of doing </a:t>
            </a:r>
            <a:r>
              <a:rPr lang="en-US" dirty="0" smtClean="0">
                <a:solidFill>
                  <a:schemeClr val="tx2"/>
                </a:solidFill>
              </a:rPr>
              <a:t>business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4682768" y="1736673"/>
            <a:ext cx="4158641" cy="433192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i="1" dirty="0">
                <a:solidFill>
                  <a:schemeClr val="tx2"/>
                </a:solidFill>
                <a:ea typeface="Calibri"/>
                <a:cs typeface="Times New Roman"/>
              </a:rPr>
              <a:t>Expenditures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Compensation Increases	$4.6M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Other Operating Increases	$2.5M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dirty="0">
                <a:solidFill>
                  <a:schemeClr val="tx2"/>
                </a:solidFill>
                <a:ea typeface="Calibri"/>
                <a:cs typeface="Times New Roman"/>
              </a:rPr>
              <a:t>Expenditure Increases	$7.1M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i="1" dirty="0">
                <a:solidFill>
                  <a:schemeClr val="tx2"/>
                </a:solidFill>
                <a:ea typeface="Calibri"/>
                <a:cs typeface="Times New Roman"/>
              </a:rPr>
              <a:t>Resources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New Appropriations		$4.75M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1.8% Salary Adjustment	$0.9M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dirty="0">
                <a:solidFill>
                  <a:schemeClr val="tx2"/>
                </a:solidFill>
                <a:ea typeface="Calibri"/>
                <a:cs typeface="Times New Roman"/>
              </a:rPr>
              <a:t>Replace One-Time Funds	($2.65M)</a:t>
            </a: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dirty="0">
                <a:solidFill>
                  <a:schemeClr val="tx2"/>
                </a:solidFill>
                <a:ea typeface="Calibri"/>
                <a:cs typeface="Times New Roman"/>
              </a:rPr>
              <a:t>Net Resource Increases	$3.0M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100" b="1" dirty="0">
                <a:solidFill>
                  <a:schemeClr val="tx2"/>
                </a:solidFill>
                <a:ea typeface="Calibri"/>
                <a:cs typeface="Times New Roman"/>
              </a:rPr>
              <a:t>FY17 Budget Gap		$4.1M</a:t>
            </a:r>
            <a:endParaRPr lang="en-US" sz="21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tabLst>
                <a:tab pos="2000250" algn="r"/>
              </a:tabLst>
            </a:pPr>
            <a:r>
              <a:rPr lang="en-US" sz="2400" b="1" dirty="0"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Parks and Trails Investment Needs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54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Trails Maintenance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Prevent </a:t>
            </a:r>
            <a:r>
              <a:rPr lang="en-US" dirty="0">
                <a:solidFill>
                  <a:schemeClr val="tx2"/>
                </a:solidFill>
              </a:rPr>
              <a:t>further erosion of trails operations and maintenance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Meet highest priority needs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Investments to modernize infrastructure to support new self-directed business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Parks and Trails at 125 Years: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Trends Affecting Our Future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18984" y="1754659"/>
            <a:ext cx="7827348" cy="479854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2"/>
                </a:solidFill>
              </a:rPr>
              <a:t>Demographic change and shifting recreation preferences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2"/>
                </a:solidFill>
              </a:rPr>
              <a:t>Active outdoor lifestyle increasingly important to improving population health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2"/>
                </a:solidFill>
              </a:rPr>
              <a:t>Aging system needing more care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2"/>
                </a:solidFill>
              </a:rPr>
              <a:t>Budgets not keeping up with growth and </a:t>
            </a:r>
            <a:r>
              <a:rPr lang="en-US" sz="3400" dirty="0" smtClean="0">
                <a:solidFill>
                  <a:schemeClr val="tx2"/>
                </a:solidFill>
              </a:rPr>
              <a:t>inflation</a:t>
            </a:r>
            <a:endParaRPr lang="en-US" sz="3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3809" y="261707"/>
            <a:ext cx="7467600" cy="1553105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solidFill>
                  <a:schemeClr val="tx2"/>
                </a:solidFill>
              </a:rPr>
              <a:t>Parks and Trails System Plan: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Next Steps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9" descr="MNDNR_Logo_281.png" title="Minnesota DN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352493"/>
            <a:ext cx="713617" cy="91750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75573" y="1814811"/>
            <a:ext cx="8565835" cy="4830473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Advance quality customer service and better government</a:t>
            </a:r>
          </a:p>
          <a:p>
            <a:endParaRPr lang="en-US" sz="3100" dirty="0">
              <a:solidFill>
                <a:schemeClr val="tx2"/>
              </a:solidFill>
            </a:endParaRPr>
          </a:p>
          <a:p>
            <a:r>
              <a:rPr lang="en-US" sz="3100" dirty="0">
                <a:solidFill>
                  <a:schemeClr val="tx2"/>
                </a:solidFill>
              </a:rPr>
              <a:t>Better integrate our system of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State parks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State trails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Forest recreation areas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Water recreation</a:t>
            </a:r>
          </a:p>
          <a:p>
            <a:pPr marL="0" indent="0">
              <a:buNone/>
            </a:pPr>
            <a:endParaRPr lang="en-US" sz="3100" dirty="0">
              <a:solidFill>
                <a:schemeClr val="tx2"/>
              </a:solidFill>
            </a:endParaRPr>
          </a:p>
          <a:p>
            <a:r>
              <a:rPr lang="en-US" sz="3100" dirty="0">
                <a:solidFill>
                  <a:schemeClr val="tx2"/>
                </a:solidFill>
              </a:rPr>
              <a:t>Parks and Trails 2025: Meaningful public  engagement process in </a:t>
            </a:r>
            <a:r>
              <a:rPr lang="en-US" sz="3100" dirty="0" smtClean="0">
                <a:solidFill>
                  <a:schemeClr val="tx2"/>
                </a:solidFill>
              </a:rPr>
              <a:t>2016</a:t>
            </a:r>
            <a:endParaRPr lang="en-US" sz="3100" dirty="0">
              <a:solidFill>
                <a:schemeClr val="tx2"/>
              </a:solidFill>
            </a:endParaRPr>
          </a:p>
        </p:txBody>
      </p:sp>
      <p:pic>
        <p:nvPicPr>
          <p:cNvPr id="8" name="Picture 7" descr="This is a simple graphic used for the system plan.  It includes a picture of a tent, bike, tree and life preserver." title="Minnesota State Parks and Trails System Plan graph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69" y="2392471"/>
            <a:ext cx="3417639" cy="29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A2D8-502A-A145-A936-6035B995C7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plemental Budge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pplemental Budget Presentation.potx" id="{83C18968-680D-4CC7-808D-AC613F76A419}" vid="{3CC2623F-AF96-4968-A1C5-3AF7FF7CB9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Supplemental Budget Presentation</Template>
  <TotalTime>426</TotalTime>
  <Words>652</Words>
  <Application>Microsoft Office PowerPoint</Application>
  <PresentationFormat>On-screen Show (4:3)</PresentationFormat>
  <Paragraphs>155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HelveticaNeueLT Std</vt:lpstr>
      <vt:lpstr>Times New Roman</vt:lpstr>
      <vt:lpstr>Supplemental Budget Presentation</vt:lpstr>
      <vt:lpstr>DNR Supplemental Budget 2016</vt:lpstr>
      <vt:lpstr>DNR Budget Priorities</vt:lpstr>
      <vt:lpstr>Budget Request by Fund</vt:lpstr>
      <vt:lpstr>NorthMet Legal Costs</vt:lpstr>
      <vt:lpstr>Parks and Trails Operations Funding</vt:lpstr>
      <vt:lpstr>Why is there a FY17 shortfall?</vt:lpstr>
      <vt:lpstr>Parks and Trails Investment Needs</vt:lpstr>
      <vt:lpstr>Parks and Trails at 125 Years: Trends Affecting Our Future</vt:lpstr>
      <vt:lpstr>Parks and Trails System Plan: Next Steps</vt:lpstr>
      <vt:lpstr>Parks and Trails System Plan:  What will be different?</vt:lpstr>
      <vt:lpstr>2016: Launching Improvements</vt:lpstr>
      <vt:lpstr>Implications of Funding Request</vt:lpstr>
      <vt:lpstr>Pineland Sands Land and Water Study</vt:lpstr>
      <vt:lpstr>Mille Lac Operations</vt:lpstr>
      <vt:lpstr>Promoting Best Practices</vt:lpstr>
      <vt:lpstr>DNR Supplemental Budget 2016</vt:lpstr>
    </vt:vector>
  </TitlesOfParts>
  <Company>MN Dept of Natural Resources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DNR Supplemental Budget 2016</dc:title>
  <dc:creator>Barbara Juelich</dc:creator>
  <cp:lastModifiedBy>Rene Peterson</cp:lastModifiedBy>
  <cp:revision>21</cp:revision>
  <cp:lastPrinted>2016-03-18T16:10:01Z</cp:lastPrinted>
  <dcterms:created xsi:type="dcterms:W3CDTF">2016-03-17T20:40:17Z</dcterms:created>
  <dcterms:modified xsi:type="dcterms:W3CDTF">2016-03-24T15:50:40Z</dcterms:modified>
</cp:coreProperties>
</file>