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44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FD50C3-97C1-4E05-B1AC-4984943CF9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6A83-28EB-4B34-A916-7C6A46A1F35E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A7E8D-1D54-4298-9BB8-8AA46C89A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92FC6-6CA9-4628-9AD6-9D3BBF46D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901DD-CAB5-4C37-AD61-D02B10E2D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6C910-7B76-44F1-9280-E6A49E0BC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04D04-6322-4C23-B6EA-67E4FEF5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9EB9E-16B8-4B36-B05A-B0F76BED3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142C3-CFF7-4CE1-AB90-ECCE26272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7905A-57A1-45A3-8699-E5CC2D32C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51594-9E75-428A-BB5A-5C542FD0F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3A2F9-6DF1-4053-8561-76F191606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7AB777-8F9D-49AA-94CE-D982C6FA5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1047" name="Picture 23" descr="ppt_camo_bkgrnd-0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</p:spPr>
        </p:pic>
        <p:pic>
          <p:nvPicPr>
            <p:cNvPr id="1045" name="Picture 21" descr="white_curve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02" y="990"/>
              <a:ext cx="3258" cy="3330"/>
            </a:xfrm>
            <a:prstGeom prst="rect">
              <a:avLst/>
            </a:prstGeom>
            <a:noFill/>
          </p:spPr>
        </p:pic>
      </p:grp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4475" y="5141913"/>
            <a:ext cx="1371600" cy="938212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5343525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52400" y="6156325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US Army Corps of Engineers</a:t>
            </a:r>
          </a:p>
          <a:p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1059" name="Oval 35"/>
          <p:cNvSpPr>
            <a:spLocks noChangeArrowheads="1"/>
          </p:cNvSpPr>
          <p:nvPr userDrawn="1"/>
        </p:nvSpPr>
        <p:spPr bwMode="auto">
          <a:xfrm rot="3266737">
            <a:off x="5072063" y="704850"/>
            <a:ext cx="3048000" cy="487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0" name="Picture 36" descr="test"/>
          <p:cNvPicPr preferRelativeResize="0"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695325"/>
            <a:ext cx="6102350" cy="6181725"/>
          </a:xfrm>
          <a:prstGeom prst="rect">
            <a:avLst/>
          </a:prstGeom>
          <a:noFill/>
        </p:spPr>
      </p:pic>
      <p:grpSp>
        <p:nvGrpSpPr>
          <p:cNvPr id="1062" name="Group 38"/>
          <p:cNvGrpSpPr>
            <a:grpSpLocks/>
          </p:cNvGrpSpPr>
          <p:nvPr userDrawn="1"/>
        </p:nvGrpSpPr>
        <p:grpSpPr bwMode="auto">
          <a:xfrm>
            <a:off x="9525000" y="2057400"/>
            <a:ext cx="1063625" cy="1600200"/>
            <a:chOff x="4464" y="432"/>
            <a:chExt cx="3840" cy="5775"/>
          </a:xfrm>
        </p:grpSpPr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896" y="864"/>
              <a:ext cx="3024" cy="48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4" name="Picture 40" descr="MVS Aerial 2 "/>
            <p:cNvPicPr preferRelativeResize="0"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AF6F7"/>
                </a:clrFrom>
                <a:clrTo>
                  <a:srgbClr val="FAF6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432"/>
              <a:ext cx="3840" cy="5775"/>
            </a:xfrm>
            <a:prstGeom prst="rect">
              <a:avLst/>
            </a:prstGeom>
            <a:noFill/>
          </p:spPr>
        </p:pic>
      </p:grpSp>
      <p:pic>
        <p:nvPicPr>
          <p:cNvPr id="1065" name="Picture 41" descr="MVK foggybridges"/>
          <p:cNvPicPr preferRelativeResize="0"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0" y="609600"/>
            <a:ext cx="1752600" cy="1133475"/>
          </a:xfrm>
          <a:prstGeom prst="rect">
            <a:avLst/>
          </a:prstGeom>
          <a:noFill/>
        </p:spPr>
      </p:pic>
      <p:pic>
        <p:nvPicPr>
          <p:cNvPr id="1066" name="Picture 42" descr="MVP Saint Anthony Falls 3"/>
          <p:cNvPicPr preferRelativeResize="0"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257800"/>
            <a:ext cx="1676400" cy="1317625"/>
          </a:xfrm>
          <a:prstGeom prst="rect">
            <a:avLst/>
          </a:prstGeom>
          <a:noFill/>
        </p:spPr>
      </p:pic>
      <p:grpSp>
        <p:nvGrpSpPr>
          <p:cNvPr id="1067" name="Group 43"/>
          <p:cNvGrpSpPr>
            <a:grpSpLocks/>
          </p:cNvGrpSpPr>
          <p:nvPr userDrawn="1"/>
        </p:nvGrpSpPr>
        <p:grpSpPr bwMode="auto">
          <a:xfrm>
            <a:off x="9677400" y="5688013"/>
            <a:ext cx="2286000" cy="1169987"/>
            <a:chOff x="-6192" y="1728"/>
            <a:chExt cx="4512" cy="3008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-5856" y="2160"/>
              <a:ext cx="3984" cy="2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9" name="Picture 45" descr="MVM Memphis aerial w-barge"/>
            <p:cNvPicPr preferRelativeResize="0"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EFAF9"/>
                </a:clrFrom>
                <a:clrTo>
                  <a:srgbClr val="FEFA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192" y="1728"/>
              <a:ext cx="4512" cy="3008"/>
            </a:xfrm>
            <a:prstGeom prst="rect">
              <a:avLst/>
            </a:prstGeom>
            <a:noFill/>
          </p:spPr>
        </p:pic>
      </p:grpSp>
      <p:pic>
        <p:nvPicPr>
          <p:cNvPr id="1070" name="Picture 46" descr="MVR Clock Tower"/>
          <p:cNvPicPr preferRelativeResize="0"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600" y="2209800"/>
            <a:ext cx="1085850" cy="1447800"/>
          </a:xfrm>
          <a:prstGeom prst="rect">
            <a:avLst/>
          </a:prstGeom>
          <a:noFill/>
        </p:spPr>
      </p:pic>
      <p:pic>
        <p:nvPicPr>
          <p:cNvPr id="1071" name="Picture 47" descr="New Orleans superdome"/>
          <p:cNvPicPr preferRelativeResize="0">
            <a:picLocks noChangeAspect="1" noChangeArrowheads="1"/>
          </p:cNvPicPr>
          <p:nvPr userDrawn="1"/>
        </p:nvPicPr>
        <p:blipFill>
          <a:blip r:embed="rId2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4191000"/>
            <a:ext cx="1676400" cy="1125538"/>
          </a:xfrm>
          <a:prstGeom prst="rect">
            <a:avLst/>
          </a:prstGeom>
          <a:noFill/>
        </p:spPr>
      </p:pic>
      <p:sp>
        <p:nvSpPr>
          <p:cNvPr id="1061" name="Arc 37"/>
          <p:cNvSpPr>
            <a:spLocks/>
          </p:cNvSpPr>
          <p:nvPr userDrawn="1"/>
        </p:nvSpPr>
        <p:spPr bwMode="auto">
          <a:xfrm rot="16200000">
            <a:off x="3114675" y="819150"/>
            <a:ext cx="6096000" cy="601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ppt_camo_bkgrnd-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A76E36F-CEDF-4ED8-9320-1BFFFC0402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638800"/>
            <a:ext cx="758825" cy="519113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223000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Corps Reservoirs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3810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Brian Johnson and 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Elizabeth Nelsen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/>
              <a:t>Hydraulic </a:t>
            </a:r>
            <a:r>
              <a:rPr lang="en-US" sz="1400" dirty="0" smtClean="0"/>
              <a:t>Engineers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04 Oct,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 River of the North</a:t>
            </a:r>
            <a:endParaRPr lang="en-US" dirty="0"/>
          </a:p>
        </p:txBody>
      </p:sp>
      <p:pic>
        <p:nvPicPr>
          <p:cNvPr id="70664" name="Picture 8" descr="Map of Red River 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715000" cy="4572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7056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532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1371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Breckenridge, MN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114800"/>
            <a:ext cx="1219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Moorhead, MN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667000"/>
            <a:ext cx="1600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East Grand Forks, MN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36576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419600"/>
            <a:ext cx="457200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257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needed.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352800" cy="1676400"/>
          </a:xfrm>
        </p:spPr>
        <p:txBody>
          <a:bodyPr/>
          <a:lstStyle/>
          <a:p>
            <a:r>
              <a:rPr lang="en-US" sz="2400" dirty="0" smtClean="0"/>
              <a:t>Orwell and </a:t>
            </a:r>
            <a:r>
              <a:rPr lang="en-US" sz="2400" dirty="0" err="1" smtClean="0"/>
              <a:t>Baldhill</a:t>
            </a:r>
            <a:r>
              <a:rPr lang="en-US" sz="2400" dirty="0" smtClean="0"/>
              <a:t> are at conservation and outflow = inflow.</a:t>
            </a:r>
          </a:p>
          <a:p>
            <a:r>
              <a:rPr lang="en-US" sz="2400" dirty="0" smtClean="0"/>
              <a:t>Red Lake, Traverse and </a:t>
            </a:r>
            <a:r>
              <a:rPr lang="en-US" sz="2400" dirty="0" err="1" smtClean="0"/>
              <a:t>Homme</a:t>
            </a:r>
            <a:r>
              <a:rPr lang="en-US" sz="2400" dirty="0" smtClean="0"/>
              <a:t> are below band.   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0" y="3657600"/>
          <a:ext cx="4724400" cy="275952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4584"/>
                <a:gridCol w="773963"/>
                <a:gridCol w="773963"/>
                <a:gridCol w="904568"/>
                <a:gridCol w="883922"/>
                <a:gridCol w="5334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Minimum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Pool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Conservation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/>
                        <a:t>Outflow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lang="en-US" sz="1100" u="sng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lang="en-US" sz="1100" u="sng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Δ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Traverse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976.8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0.3-0.5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Closed since mid-July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+/- 0.2 feet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Orwell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Expect to go to min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next week or two.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+/- 0.5 feet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Baldhill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+/- 0.2 feet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err="1" smtClean="0"/>
                        <a:t>Homme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1079.3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1079.8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Red Lake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1172.9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1173.5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Minnesota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971800" cy="4495800"/>
          </a:xfrm>
        </p:spPr>
        <p:txBody>
          <a:bodyPr/>
          <a:lstStyle/>
          <a:p>
            <a:r>
              <a:rPr lang="en-US" sz="2400" dirty="0" smtClean="0"/>
              <a:t>All reservoirs are below band.</a:t>
            </a:r>
          </a:p>
          <a:p>
            <a:r>
              <a:rPr lang="en-US" sz="2400" dirty="0" smtClean="0"/>
              <a:t>Expect LQP to reach bottom of band in two weeks.  Current inflow is around 75 </a:t>
            </a:r>
            <a:r>
              <a:rPr lang="en-US" sz="2400" dirty="0" err="1" smtClean="0"/>
              <a:t>cfs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5234" name="Picture 2" descr="Map of Minnesota River 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057775" cy="5240971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4800600"/>
          <a:ext cx="5181597" cy="14858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4724"/>
                <a:gridCol w="771675"/>
                <a:gridCol w="838200"/>
                <a:gridCol w="969274"/>
                <a:gridCol w="1011926"/>
                <a:gridCol w="685798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Current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Minimum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Pool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Conservation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dirty="0"/>
                        <a:t>Outflow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lang="en-US" sz="1100" u="sng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lang="en-US" sz="1100" u="sng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Δ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Highway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947.1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948.0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0.7-0.9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+/- 0.2 feet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LQP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0.2-.04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+/- 0.2 feet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Headwaters of the Mississippi</a:t>
            </a:r>
            <a:endParaRPr lang="en-US" dirty="0"/>
          </a:p>
        </p:txBody>
      </p:sp>
      <p:pic>
        <p:nvPicPr>
          <p:cNvPr id="96258" name="Picture 2" descr="Mississippi River Headwater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4038600" cy="5601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58674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needed.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8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457200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75438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296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72200" y="1219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143000"/>
            <a:ext cx="990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Bemidji, MN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895600"/>
            <a:ext cx="838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Aitkin, MN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429000"/>
            <a:ext cx="10668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Brainerd, MN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943600"/>
            <a:ext cx="10668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St. Paul, MN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56388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Lock 1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8458200" y="57912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Lock 2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8229600" y="5334000"/>
            <a:ext cx="457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SAF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3124200"/>
            <a:ext cx="457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Gull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2438400"/>
            <a:ext cx="9144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Cross/Pine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8077200" y="22860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Sandy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1676400"/>
            <a:ext cx="9144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Pokegama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1143000"/>
            <a:ext cx="11430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Winnibigoshish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8400" y="16002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Leech</a:t>
            </a:r>
            <a:endParaRPr lang="en-US" sz="1100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5003800" cy="2971794"/>
        </p:xfrm>
        <a:graphic>
          <a:graphicData uri="http://schemas.openxmlformats.org/drawingml/2006/table">
            <a:tbl>
              <a:tblPr/>
              <a:tblGrid>
                <a:gridCol w="673100"/>
                <a:gridCol w="609600"/>
                <a:gridCol w="673100"/>
                <a:gridCol w="609600"/>
                <a:gridCol w="609600"/>
                <a:gridCol w="609600"/>
                <a:gridCol w="609600"/>
                <a:gridCol w="6096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1752606"/>
          <a:ext cx="5003800" cy="297179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73100"/>
                <a:gridCol w="609600"/>
                <a:gridCol w="673100"/>
                <a:gridCol w="609600"/>
                <a:gridCol w="609600"/>
                <a:gridCol w="609600"/>
                <a:gridCol w="609600"/>
                <a:gridCol w="6096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Reservior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Federal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Running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Lower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Trigger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Elevation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Ave Min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Average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Res Elev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Gull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1193.85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1192.75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Cross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1229.15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1225.32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Sandy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1215.94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1214.31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Pokeg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1273.06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W+L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1273.17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Leech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1294.23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1292.7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Winni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1297.64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1294.94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275</Words>
  <Application>Microsoft Office PowerPoint</Application>
  <PresentationFormat>On-screen Show (4:3)</PresentationFormat>
  <Paragraphs>164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Design</vt:lpstr>
      <vt:lpstr>Custom Design</vt:lpstr>
      <vt:lpstr>Corps Reservoirs</vt:lpstr>
      <vt:lpstr>Red River of the North</vt:lpstr>
      <vt:lpstr>Minnesota River</vt:lpstr>
      <vt:lpstr>Headwaters of the Mississippi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Brian K. Johnson</cp:lastModifiedBy>
  <cp:revision>66</cp:revision>
  <dcterms:created xsi:type="dcterms:W3CDTF">2009-05-21T17:19:18Z</dcterms:created>
  <dcterms:modified xsi:type="dcterms:W3CDTF">2012-10-03T19:54:40Z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000800d041000000000001024120</vt:lpwstr>
  </property>
</Properties>
</file>