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2" r:id="rId2"/>
    <p:sldId id="283" r:id="rId3"/>
    <p:sldId id="265" r:id="rId4"/>
    <p:sldId id="259" r:id="rId5"/>
    <p:sldId id="261" r:id="rId6"/>
    <p:sldId id="263" r:id="rId7"/>
    <p:sldId id="264" r:id="rId8"/>
    <p:sldId id="266" r:id="rId9"/>
    <p:sldId id="267" r:id="rId10"/>
    <p:sldId id="269" r:id="rId11"/>
    <p:sldId id="299" r:id="rId12"/>
    <p:sldId id="298" r:id="rId13"/>
    <p:sldId id="270" r:id="rId14"/>
    <p:sldId id="285" r:id="rId15"/>
    <p:sldId id="291" r:id="rId16"/>
    <p:sldId id="275" r:id="rId17"/>
    <p:sldId id="292" r:id="rId18"/>
    <p:sldId id="301" r:id="rId19"/>
    <p:sldId id="272" r:id="rId20"/>
    <p:sldId id="274" r:id="rId21"/>
    <p:sldId id="302" r:id="rId22"/>
    <p:sldId id="280" r:id="rId23"/>
    <p:sldId id="289" r:id="rId24"/>
    <p:sldId id="287" r:id="rId25"/>
    <p:sldId id="288" r:id="rId26"/>
    <p:sldId id="294" r:id="rId27"/>
    <p:sldId id="293" r:id="rId28"/>
    <p:sldId id="295" r:id="rId29"/>
    <p:sldId id="256" r:id="rId30"/>
    <p:sldId id="29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4288" autoAdjust="0"/>
  </p:normalViewPr>
  <p:slideViewPr>
    <p:cSldViewPr>
      <p:cViewPr varScale="1">
        <p:scale>
          <a:sx n="109" d="100"/>
          <a:sy n="109" d="100"/>
        </p:scale>
        <p:origin x="1248"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2288D5-0AEC-4CAF-A279-DC5589FC9D49}" type="datetimeFigureOut">
              <a:rPr lang="en-US" smtClean="0"/>
              <a:t>8/4/16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47AA83-A70D-4F5A-96B7-7208E49925BF}" type="slidenum">
              <a:rPr lang="en-US" smtClean="0"/>
              <a:t>‹#›</a:t>
            </a:fld>
            <a:endParaRPr lang="en-US"/>
          </a:p>
        </p:txBody>
      </p:sp>
    </p:spTree>
    <p:extLst>
      <p:ext uri="{BB962C8B-B14F-4D97-AF65-F5344CB8AC3E}">
        <p14:creationId xmlns:p14="http://schemas.microsoft.com/office/powerpoint/2010/main" val="914239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0B7815-9E10-4FA6-B37C-A411F52D3EFE}" type="slidenum">
              <a:rPr lang="en-US" smtClean="0"/>
              <a:t>1</a:t>
            </a:fld>
            <a:endParaRPr lang="en-US"/>
          </a:p>
        </p:txBody>
      </p:sp>
    </p:spTree>
    <p:extLst>
      <p:ext uri="{BB962C8B-B14F-4D97-AF65-F5344CB8AC3E}">
        <p14:creationId xmlns:p14="http://schemas.microsoft.com/office/powerpoint/2010/main" val="109016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do we determine where to harvest?</a:t>
            </a:r>
            <a:endParaRPr lang="en-US" dirty="0"/>
          </a:p>
        </p:txBody>
      </p:sp>
      <p:sp>
        <p:nvSpPr>
          <p:cNvPr id="4" name="Slide Number Placeholder 3"/>
          <p:cNvSpPr>
            <a:spLocks noGrp="1"/>
          </p:cNvSpPr>
          <p:nvPr>
            <p:ph type="sldNum" sz="quarter" idx="10"/>
          </p:nvPr>
        </p:nvSpPr>
        <p:spPr/>
        <p:txBody>
          <a:bodyPr/>
          <a:lstStyle/>
          <a:p>
            <a:fld id="{8C47AA83-A70D-4F5A-96B7-7208E49925BF}" type="slidenum">
              <a:rPr lang="en-US" smtClean="0"/>
              <a:t>22</a:t>
            </a:fld>
            <a:endParaRPr lang="en-US"/>
          </a:p>
        </p:txBody>
      </p:sp>
    </p:spTree>
    <p:extLst>
      <p:ext uri="{BB962C8B-B14F-4D97-AF65-F5344CB8AC3E}">
        <p14:creationId xmlns:p14="http://schemas.microsoft.com/office/powerpoint/2010/main" val="3880200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Prescription</a:t>
            </a:r>
            <a:r>
              <a:rPr lang="en-US" baseline="0" dirty="0" smtClean="0"/>
              <a:t> Code 1110 means that the inventory for that stand suggests it is ready for or nearing a final harvest. </a:t>
            </a:r>
          </a:p>
          <a:p>
            <a:r>
              <a:rPr lang="en-US" baseline="0" dirty="0" smtClean="0"/>
              <a:t>Prescription Code 1810 means that the inventory for that stand suggests it is ready for a thinning (removal of about 1/3 of the trees to increase the growing space for the remaining trees). </a:t>
            </a:r>
          </a:p>
          <a:p>
            <a:r>
              <a:rPr lang="en-US" baseline="0" dirty="0" smtClean="0"/>
              <a:t>The remaining stands (in purple in the map) are not targeted for any treatment in the current Anoka Sand Plains Subsection Plan. </a:t>
            </a:r>
            <a:endParaRPr lang="en-US" dirty="0"/>
          </a:p>
        </p:txBody>
      </p:sp>
      <p:sp>
        <p:nvSpPr>
          <p:cNvPr id="4" name="Slide Number Placeholder 3"/>
          <p:cNvSpPr>
            <a:spLocks noGrp="1"/>
          </p:cNvSpPr>
          <p:nvPr>
            <p:ph type="sldNum" sz="quarter" idx="10"/>
          </p:nvPr>
        </p:nvSpPr>
        <p:spPr/>
        <p:txBody>
          <a:bodyPr/>
          <a:lstStyle/>
          <a:p>
            <a:fld id="{8C47AA83-A70D-4F5A-96B7-7208E49925BF}" type="slidenum">
              <a:rPr lang="en-US" smtClean="0"/>
              <a:t>23</a:t>
            </a:fld>
            <a:endParaRPr lang="en-US"/>
          </a:p>
        </p:txBody>
      </p:sp>
    </p:spTree>
    <p:extLst>
      <p:ext uri="{BB962C8B-B14F-4D97-AF65-F5344CB8AC3E}">
        <p14:creationId xmlns:p14="http://schemas.microsoft.com/office/powerpoint/2010/main" val="4105102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Anoka</a:t>
            </a:r>
            <a:r>
              <a:rPr lang="en-US" baseline="0" dirty="0" smtClean="0"/>
              <a:t> Sand Plains Subsection Plan rotation ages: Aspen 40 years; Birch 40 years; Red and Pin Oak 80 years; Bur/white Oak 120 years; Red Pine 80 years; Jack Pine 30 years; Tamarack 100 years; Northern Hardwoods 80 years; White Pine 100 years. </a:t>
            </a:r>
            <a:endParaRPr lang="en-US" dirty="0"/>
          </a:p>
        </p:txBody>
      </p:sp>
      <p:sp>
        <p:nvSpPr>
          <p:cNvPr id="4" name="Slide Number Placeholder 3"/>
          <p:cNvSpPr>
            <a:spLocks noGrp="1"/>
          </p:cNvSpPr>
          <p:nvPr>
            <p:ph type="sldNum" sz="quarter" idx="10"/>
          </p:nvPr>
        </p:nvSpPr>
        <p:spPr/>
        <p:txBody>
          <a:bodyPr/>
          <a:lstStyle/>
          <a:p>
            <a:fld id="{8C47AA83-A70D-4F5A-96B7-7208E49925BF}" type="slidenum">
              <a:rPr lang="en-US" smtClean="0"/>
              <a:t>24</a:t>
            </a:fld>
            <a:endParaRPr lang="en-US"/>
          </a:p>
        </p:txBody>
      </p:sp>
    </p:spTree>
    <p:extLst>
      <p:ext uri="{BB962C8B-B14F-4D97-AF65-F5344CB8AC3E}">
        <p14:creationId xmlns:p14="http://schemas.microsoft.com/office/powerpoint/2010/main" val="1811435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 a</a:t>
            </a:r>
            <a:r>
              <a:rPr lang="en-US" baseline="0" dirty="0" smtClean="0"/>
              <a:t> stand when the basal area is at or above 120 square feet per acre. </a:t>
            </a:r>
            <a:endParaRPr lang="en-US" dirty="0"/>
          </a:p>
        </p:txBody>
      </p:sp>
      <p:sp>
        <p:nvSpPr>
          <p:cNvPr id="4" name="Slide Number Placeholder 3"/>
          <p:cNvSpPr>
            <a:spLocks noGrp="1"/>
          </p:cNvSpPr>
          <p:nvPr>
            <p:ph type="sldNum" sz="quarter" idx="10"/>
          </p:nvPr>
        </p:nvSpPr>
        <p:spPr/>
        <p:txBody>
          <a:bodyPr/>
          <a:lstStyle/>
          <a:p>
            <a:fld id="{8C47AA83-A70D-4F5A-96B7-7208E49925BF}" type="slidenum">
              <a:rPr lang="en-US" smtClean="0"/>
              <a:t>25</a:t>
            </a:fld>
            <a:endParaRPr lang="en-US"/>
          </a:p>
        </p:txBody>
      </p:sp>
    </p:spTree>
    <p:extLst>
      <p:ext uri="{BB962C8B-B14F-4D97-AF65-F5344CB8AC3E}">
        <p14:creationId xmlns:p14="http://schemas.microsoft.com/office/powerpoint/2010/main" val="90699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talk was primarily focused on how we manage trees and forests for timber products that are used by society. There are </a:t>
            </a:r>
            <a:r>
              <a:rPr lang="en-US" u="sng" baseline="0" dirty="0" smtClean="0"/>
              <a:t>many</a:t>
            </a:r>
            <a:r>
              <a:rPr lang="en-US" baseline="0" dirty="0" smtClean="0"/>
              <a:t> other values in our forests. Those items will be covered in future meetings. </a:t>
            </a:r>
            <a:endParaRPr lang="en-US" dirty="0"/>
          </a:p>
        </p:txBody>
      </p:sp>
      <p:sp>
        <p:nvSpPr>
          <p:cNvPr id="4" name="Slide Number Placeholder 3"/>
          <p:cNvSpPr>
            <a:spLocks noGrp="1"/>
          </p:cNvSpPr>
          <p:nvPr>
            <p:ph type="sldNum" sz="quarter" idx="10"/>
          </p:nvPr>
        </p:nvSpPr>
        <p:spPr/>
        <p:txBody>
          <a:bodyPr/>
          <a:lstStyle/>
          <a:p>
            <a:fld id="{8C47AA83-A70D-4F5A-96B7-7208E49925BF}" type="slidenum">
              <a:rPr lang="en-US" smtClean="0"/>
              <a:t>28</a:t>
            </a:fld>
            <a:endParaRPr lang="en-US"/>
          </a:p>
        </p:txBody>
      </p:sp>
    </p:spTree>
    <p:extLst>
      <p:ext uri="{BB962C8B-B14F-4D97-AF65-F5344CB8AC3E}">
        <p14:creationId xmlns:p14="http://schemas.microsoft.com/office/powerpoint/2010/main" val="3986925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47AA83-A70D-4F5A-96B7-7208E49925BF}" type="slidenum">
              <a:rPr lang="en-US" smtClean="0"/>
              <a:t>3</a:t>
            </a:fld>
            <a:endParaRPr lang="en-US"/>
          </a:p>
        </p:txBody>
      </p:sp>
    </p:spTree>
    <p:extLst>
      <p:ext uri="{BB962C8B-B14F-4D97-AF65-F5344CB8AC3E}">
        <p14:creationId xmlns:p14="http://schemas.microsoft.com/office/powerpoint/2010/main" val="2019205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47AA83-A70D-4F5A-96B7-7208E49925BF}" type="slidenum">
              <a:rPr lang="en-US" smtClean="0"/>
              <a:t>4</a:t>
            </a:fld>
            <a:endParaRPr lang="en-US"/>
          </a:p>
        </p:txBody>
      </p:sp>
    </p:spTree>
    <p:extLst>
      <p:ext uri="{BB962C8B-B14F-4D97-AF65-F5344CB8AC3E}">
        <p14:creationId xmlns:p14="http://schemas.microsoft.com/office/powerpoint/2010/main" val="156657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522DC6-566C-4F3C-8CFF-423D6A8332AD}" type="slidenum">
              <a:rPr lang="en-US" smtClean="0"/>
              <a:t>7</a:t>
            </a:fld>
            <a:endParaRPr lang="en-US"/>
          </a:p>
        </p:txBody>
      </p:sp>
    </p:spTree>
    <p:extLst>
      <p:ext uri="{BB962C8B-B14F-4D97-AF65-F5344CB8AC3E}">
        <p14:creationId xmlns:p14="http://schemas.microsoft.com/office/powerpoint/2010/main" val="2364677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47AA83-A70D-4F5A-96B7-7208E49925BF}" type="slidenum">
              <a:rPr lang="en-US" smtClean="0"/>
              <a:t>10</a:t>
            </a:fld>
            <a:endParaRPr lang="en-US"/>
          </a:p>
        </p:txBody>
      </p:sp>
    </p:spTree>
    <p:extLst>
      <p:ext uri="{BB962C8B-B14F-4D97-AF65-F5344CB8AC3E}">
        <p14:creationId xmlns:p14="http://schemas.microsoft.com/office/powerpoint/2010/main" val="2651770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BFBEBD-159A-4028-8809-F65C9320C922}" type="slidenum">
              <a:rPr lang="en-US" altLang="en-US"/>
              <a:pPr/>
              <a:t>11</a:t>
            </a:fld>
            <a:endParaRPr lang="en-US" alt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69677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73A2A6-5595-46FB-8F22-75F5B1078D93}" type="slidenum">
              <a:rPr lang="en-US" altLang="en-US"/>
              <a:pPr/>
              <a:t>12</a:t>
            </a:fld>
            <a:endParaRPr lang="en-US" alt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Times-Roman" charset="0"/>
              </a:rPr>
              <a:t>Main street businesses in much of rural Minnesota depend on loggers and mill workers as customers. Much of the state’s rural infrastructure has been built or upgraded because of the forest products industry. This infrastructure benefits tourism and other important industries as well.   It is also important to note that wood products industry tends to provide higher-wage jobs than many other nonmanufacturing occupations.</a:t>
            </a:r>
          </a:p>
          <a:p>
            <a:endParaRPr lang="en-US" altLang="en-US" dirty="0"/>
          </a:p>
        </p:txBody>
      </p:sp>
    </p:spTree>
    <p:extLst>
      <p:ext uri="{BB962C8B-B14F-4D97-AF65-F5344CB8AC3E}">
        <p14:creationId xmlns:p14="http://schemas.microsoft.com/office/powerpoint/2010/main" val="151638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Folks</a:t>
            </a:r>
            <a:r>
              <a:rPr lang="en-US" baseline="0" dirty="0" smtClean="0"/>
              <a:t> often ask about our forest harvesting methods so I’d like to mention a few things about that. </a:t>
            </a:r>
            <a:r>
              <a:rPr lang="en-US" dirty="0" smtClean="0"/>
              <a:t>Just</a:t>
            </a:r>
            <a:r>
              <a:rPr lang="en-US" baseline="0" dirty="0" smtClean="0"/>
              <a:t> like house plants and garden plants, t</a:t>
            </a:r>
            <a:r>
              <a:rPr lang="en-US" dirty="0" smtClean="0"/>
              <a:t>rees</a:t>
            </a:r>
            <a:r>
              <a:rPr lang="en-US" baseline="0" dirty="0" smtClean="0"/>
              <a:t> vary in their need for sunlight. The most common tree species in the Sand Dunes State Forest (red pine, white pine, Northern pin oak, and bur oak) become established and grow best with sunlight. In the past, forest disturbances like fire and wind created conditions favorable to establishing these species. Today, if we want to create conditions for establishing these species, we need to remove most of the shade from the site. The sandy soils in the area are droughty and relatively infertile which also tends to favor the sun-loving, pioneer species over the more shade tolerant, fertile soil species. </a:t>
            </a:r>
            <a:endParaRPr lang="en-US" dirty="0"/>
          </a:p>
        </p:txBody>
      </p:sp>
      <p:sp>
        <p:nvSpPr>
          <p:cNvPr id="4" name="Slide Number Placeholder 3"/>
          <p:cNvSpPr>
            <a:spLocks noGrp="1"/>
          </p:cNvSpPr>
          <p:nvPr>
            <p:ph type="sldNum" sz="quarter" idx="10"/>
          </p:nvPr>
        </p:nvSpPr>
        <p:spPr/>
        <p:txBody>
          <a:bodyPr/>
          <a:lstStyle/>
          <a:p>
            <a:fld id="{B90B7815-9E10-4FA6-B37C-A411F52D3EFE}" type="slidenum">
              <a:rPr lang="en-US" smtClean="0"/>
              <a:t>14</a:t>
            </a:fld>
            <a:endParaRPr lang="en-US"/>
          </a:p>
        </p:txBody>
      </p:sp>
    </p:spTree>
    <p:extLst>
      <p:ext uri="{BB962C8B-B14F-4D97-AF65-F5344CB8AC3E}">
        <p14:creationId xmlns:p14="http://schemas.microsoft.com/office/powerpoint/2010/main" val="1057509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9B0F95D-168A-47A0-9F52-4BEC84F82EEF}" type="slidenum">
              <a:rPr lang="en-US" altLang="en-US" sz="1200"/>
              <a:pPr eaLnBrk="1" hangingPunct="1"/>
              <a:t>18</a:t>
            </a:fld>
            <a:endParaRPr lang="en-US" alt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r>
              <a:rPr lang="en-US" altLang="en-US" dirty="0" smtClean="0"/>
              <a:t>Many definitions, but this one seems like a good fit to me. Minnesota</a:t>
            </a:r>
            <a:r>
              <a:rPr lang="en-US" altLang="en-US" baseline="0" dirty="0" smtClean="0"/>
              <a:t> DNR’s forest management is 3</a:t>
            </a:r>
            <a:r>
              <a:rPr lang="en-US" altLang="en-US" baseline="30000" dirty="0" smtClean="0"/>
              <a:t>rd</a:t>
            </a:r>
            <a:r>
              <a:rPr lang="en-US" altLang="en-US" baseline="0" dirty="0" smtClean="0"/>
              <a:t> party certified by the Forest Stewardship Council (FSC) and the Sustainable Forestry Initiative (SFI). Our forest management practices are audited by these folks regularly to ensure we are complying with their sustainability standards. We could “save our forests” and get our wood from somewhere else – rain forests, Brazil – but these places often have less environmental standards than we do, plus there’s the added energy cost to get the products to use, so the net impact to the environment is greater. </a:t>
            </a:r>
            <a:endParaRPr lang="en-US" altLang="en-US" dirty="0" smtClean="0"/>
          </a:p>
        </p:txBody>
      </p:sp>
    </p:spTree>
    <p:extLst>
      <p:ext uri="{BB962C8B-B14F-4D97-AF65-F5344CB8AC3E}">
        <p14:creationId xmlns:p14="http://schemas.microsoft.com/office/powerpoint/2010/main" val="3760722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37CBCF-752D-48C3-A14B-AE1A18BD004D}" type="datetimeFigureOut">
              <a:rPr lang="en-US" smtClean="0"/>
              <a:t>8/4/16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C2DE0-DDA6-4531-97E6-9CE7791AED6E}" type="slidenum">
              <a:rPr lang="en-US" smtClean="0"/>
              <a:t>‹#›</a:t>
            </a:fld>
            <a:endParaRPr lang="en-US"/>
          </a:p>
        </p:txBody>
      </p:sp>
    </p:spTree>
    <p:extLst>
      <p:ext uri="{BB962C8B-B14F-4D97-AF65-F5344CB8AC3E}">
        <p14:creationId xmlns:p14="http://schemas.microsoft.com/office/powerpoint/2010/main" val="585392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37CBCF-752D-48C3-A14B-AE1A18BD004D}" type="datetimeFigureOut">
              <a:rPr lang="en-US" smtClean="0"/>
              <a:t>8/4/16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C2DE0-DDA6-4531-97E6-9CE7791AED6E}" type="slidenum">
              <a:rPr lang="en-US" smtClean="0"/>
              <a:t>‹#›</a:t>
            </a:fld>
            <a:endParaRPr lang="en-US"/>
          </a:p>
        </p:txBody>
      </p:sp>
    </p:spTree>
    <p:extLst>
      <p:ext uri="{BB962C8B-B14F-4D97-AF65-F5344CB8AC3E}">
        <p14:creationId xmlns:p14="http://schemas.microsoft.com/office/powerpoint/2010/main" val="2926010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37CBCF-752D-48C3-A14B-AE1A18BD004D}" type="datetimeFigureOut">
              <a:rPr lang="en-US" smtClean="0"/>
              <a:t>8/4/16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C2DE0-DDA6-4531-97E6-9CE7791AED6E}" type="slidenum">
              <a:rPr lang="en-US" smtClean="0"/>
              <a:t>‹#›</a:t>
            </a:fld>
            <a:endParaRPr lang="en-US"/>
          </a:p>
        </p:txBody>
      </p:sp>
    </p:spTree>
    <p:extLst>
      <p:ext uri="{BB962C8B-B14F-4D97-AF65-F5344CB8AC3E}">
        <p14:creationId xmlns:p14="http://schemas.microsoft.com/office/powerpoint/2010/main" val="3060275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37CBCF-752D-48C3-A14B-AE1A18BD004D}" type="datetimeFigureOut">
              <a:rPr lang="en-US" smtClean="0"/>
              <a:t>8/4/16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C2DE0-DDA6-4531-97E6-9CE7791AED6E}" type="slidenum">
              <a:rPr lang="en-US" smtClean="0"/>
              <a:t>‹#›</a:t>
            </a:fld>
            <a:endParaRPr lang="en-US"/>
          </a:p>
        </p:txBody>
      </p:sp>
    </p:spTree>
    <p:extLst>
      <p:ext uri="{BB962C8B-B14F-4D97-AF65-F5344CB8AC3E}">
        <p14:creationId xmlns:p14="http://schemas.microsoft.com/office/powerpoint/2010/main" val="2572269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37CBCF-752D-48C3-A14B-AE1A18BD004D}" type="datetimeFigureOut">
              <a:rPr lang="en-US" smtClean="0"/>
              <a:t>8/4/16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C2DE0-DDA6-4531-97E6-9CE7791AED6E}" type="slidenum">
              <a:rPr lang="en-US" smtClean="0"/>
              <a:t>‹#›</a:t>
            </a:fld>
            <a:endParaRPr lang="en-US"/>
          </a:p>
        </p:txBody>
      </p:sp>
    </p:spTree>
    <p:extLst>
      <p:ext uri="{BB962C8B-B14F-4D97-AF65-F5344CB8AC3E}">
        <p14:creationId xmlns:p14="http://schemas.microsoft.com/office/powerpoint/2010/main" val="511195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37CBCF-752D-48C3-A14B-AE1A18BD004D}" type="datetimeFigureOut">
              <a:rPr lang="en-US" smtClean="0"/>
              <a:t>8/4/16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1C2DE0-DDA6-4531-97E6-9CE7791AED6E}" type="slidenum">
              <a:rPr lang="en-US" smtClean="0"/>
              <a:t>‹#›</a:t>
            </a:fld>
            <a:endParaRPr lang="en-US"/>
          </a:p>
        </p:txBody>
      </p:sp>
    </p:spTree>
    <p:extLst>
      <p:ext uri="{BB962C8B-B14F-4D97-AF65-F5344CB8AC3E}">
        <p14:creationId xmlns:p14="http://schemas.microsoft.com/office/powerpoint/2010/main" val="3742485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37CBCF-752D-48C3-A14B-AE1A18BD004D}" type="datetimeFigureOut">
              <a:rPr lang="en-US" smtClean="0"/>
              <a:t>8/4/16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1C2DE0-DDA6-4531-97E6-9CE7791AED6E}" type="slidenum">
              <a:rPr lang="en-US" smtClean="0"/>
              <a:t>‹#›</a:t>
            </a:fld>
            <a:endParaRPr lang="en-US"/>
          </a:p>
        </p:txBody>
      </p:sp>
    </p:spTree>
    <p:extLst>
      <p:ext uri="{BB962C8B-B14F-4D97-AF65-F5344CB8AC3E}">
        <p14:creationId xmlns:p14="http://schemas.microsoft.com/office/powerpoint/2010/main" val="230880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37CBCF-752D-48C3-A14B-AE1A18BD004D}" type="datetimeFigureOut">
              <a:rPr lang="en-US" smtClean="0"/>
              <a:t>8/4/16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1C2DE0-DDA6-4531-97E6-9CE7791AED6E}" type="slidenum">
              <a:rPr lang="en-US" smtClean="0"/>
              <a:t>‹#›</a:t>
            </a:fld>
            <a:endParaRPr lang="en-US"/>
          </a:p>
        </p:txBody>
      </p:sp>
    </p:spTree>
    <p:extLst>
      <p:ext uri="{BB962C8B-B14F-4D97-AF65-F5344CB8AC3E}">
        <p14:creationId xmlns:p14="http://schemas.microsoft.com/office/powerpoint/2010/main" val="1873373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37CBCF-752D-48C3-A14B-AE1A18BD004D}" type="datetimeFigureOut">
              <a:rPr lang="en-US" smtClean="0"/>
              <a:t>8/4/16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1C2DE0-DDA6-4531-97E6-9CE7791AED6E}" type="slidenum">
              <a:rPr lang="en-US" smtClean="0"/>
              <a:t>‹#›</a:t>
            </a:fld>
            <a:endParaRPr lang="en-US"/>
          </a:p>
        </p:txBody>
      </p:sp>
    </p:spTree>
    <p:extLst>
      <p:ext uri="{BB962C8B-B14F-4D97-AF65-F5344CB8AC3E}">
        <p14:creationId xmlns:p14="http://schemas.microsoft.com/office/powerpoint/2010/main" val="473160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37CBCF-752D-48C3-A14B-AE1A18BD004D}" type="datetimeFigureOut">
              <a:rPr lang="en-US" smtClean="0"/>
              <a:t>8/4/16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1C2DE0-DDA6-4531-97E6-9CE7791AED6E}" type="slidenum">
              <a:rPr lang="en-US" smtClean="0"/>
              <a:t>‹#›</a:t>
            </a:fld>
            <a:endParaRPr lang="en-US"/>
          </a:p>
        </p:txBody>
      </p:sp>
    </p:spTree>
    <p:extLst>
      <p:ext uri="{BB962C8B-B14F-4D97-AF65-F5344CB8AC3E}">
        <p14:creationId xmlns:p14="http://schemas.microsoft.com/office/powerpoint/2010/main" val="1183516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37CBCF-752D-48C3-A14B-AE1A18BD004D}" type="datetimeFigureOut">
              <a:rPr lang="en-US" smtClean="0"/>
              <a:t>8/4/16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1C2DE0-DDA6-4531-97E6-9CE7791AED6E}" type="slidenum">
              <a:rPr lang="en-US" smtClean="0"/>
              <a:t>‹#›</a:t>
            </a:fld>
            <a:endParaRPr lang="en-US"/>
          </a:p>
        </p:txBody>
      </p:sp>
    </p:spTree>
    <p:extLst>
      <p:ext uri="{BB962C8B-B14F-4D97-AF65-F5344CB8AC3E}">
        <p14:creationId xmlns:p14="http://schemas.microsoft.com/office/powerpoint/2010/main" val="12913544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7CBCF-752D-48C3-A14B-AE1A18BD004D}" type="datetimeFigureOut">
              <a:rPr lang="en-US" smtClean="0"/>
              <a:t>8/4/16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1C2DE0-DDA6-4531-97E6-9CE7791AED6E}" type="slidenum">
              <a:rPr lang="en-US" smtClean="0"/>
              <a:t>‹#›</a:t>
            </a:fld>
            <a:endParaRPr lang="en-US"/>
          </a:p>
        </p:txBody>
      </p:sp>
    </p:spTree>
    <p:extLst>
      <p:ext uri="{BB962C8B-B14F-4D97-AF65-F5344CB8AC3E}">
        <p14:creationId xmlns:p14="http://schemas.microsoft.com/office/powerpoint/2010/main" val="1792182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g"/><Relationship Id="rId7" Type="http://schemas.openxmlformats.org/officeDocument/2006/relationships/image" Target="../media/image5.jpeg"/><Relationship Id="rId8"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22.emf"/><Relationship Id="rId6" Type="http://schemas.openxmlformats.org/officeDocument/2006/relationships/hyperlink" Target="http://www.clipartguide.com/_pages/0041-0610-0414-0943.html" TargetMode="External"/><Relationship Id="rId7" Type="http://schemas.openxmlformats.org/officeDocument/2006/relationships/image" Target="../media/image23.jpeg"/><Relationship Id="rId8" Type="http://schemas.openxmlformats.org/officeDocument/2006/relationships/hyperlink" Target="http://www.clipartguide.com/_pages/0511-0702-0214-3855.html" TargetMode="External"/><Relationship Id="rId9" Type="http://schemas.openxmlformats.org/officeDocument/2006/relationships/image" Target="../media/image24.jpeg"/><Relationship Id="rId10" Type="http://schemas.openxmlformats.org/officeDocument/2006/relationships/image" Target="../media/image25.jpeg"/><Relationship Id="rId11" Type="http://schemas.openxmlformats.org/officeDocument/2006/relationships/image" Target="../media/image26.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 Id="rId3"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 Id="rId3"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g"/><Relationship Id="rId5"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38.jpeg"/><Relationship Id="rId5" Type="http://schemas.openxmlformats.org/officeDocument/2006/relationships/image" Target="../media/image39.jp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title Sand Dunes state forest"/>
          <p:cNvSpPr txBox="1"/>
          <p:nvPr/>
        </p:nvSpPr>
        <p:spPr>
          <a:xfrm>
            <a:off x="609600" y="555248"/>
            <a:ext cx="8004048" cy="892552"/>
          </a:xfrm>
          <a:prstGeom prst="rect">
            <a:avLst/>
          </a:prstGeom>
          <a:noFill/>
        </p:spPr>
        <p:txBody>
          <a:bodyPr wrap="square" rtlCol="0">
            <a:spAutoFit/>
          </a:bodyPr>
          <a:lstStyle/>
          <a:p>
            <a:r>
              <a:rPr lang="en-US" sz="5200" spc="300" dirty="0" smtClean="0">
                <a:solidFill>
                  <a:srgbClr val="628C46"/>
                </a:solidFill>
                <a:latin typeface="Adobe Garamond Pro Bold" pitchFamily="18" charset="0"/>
              </a:rPr>
              <a:t>Sand Dunes State Forest</a:t>
            </a:r>
            <a:endParaRPr lang="en-US" sz="5200" spc="300" dirty="0">
              <a:solidFill>
                <a:srgbClr val="628C46"/>
              </a:solidFill>
              <a:latin typeface="Adobe Garamond Pro Bold" pitchFamily="18" charset="0"/>
            </a:endParaRPr>
          </a:p>
        </p:txBody>
      </p:sp>
      <p:sp>
        <p:nvSpPr>
          <p:cNvPr id="4" name="TextBox 3"/>
          <p:cNvSpPr txBox="1"/>
          <p:nvPr/>
        </p:nvSpPr>
        <p:spPr>
          <a:xfrm>
            <a:off x="609600" y="1371600"/>
            <a:ext cx="4267200" cy="430887"/>
          </a:xfrm>
          <a:prstGeom prst="rect">
            <a:avLst/>
          </a:prstGeom>
          <a:noFill/>
        </p:spPr>
        <p:txBody>
          <a:bodyPr wrap="square" rtlCol="0">
            <a:spAutoFit/>
          </a:bodyPr>
          <a:lstStyle/>
          <a:p>
            <a:r>
              <a:rPr lang="en-US" sz="2200" b="1" dirty="0" smtClean="0">
                <a:latin typeface="Arial" panose="020B0604020202020204" pitchFamily="34" charset="0"/>
                <a:cs typeface="Arial" panose="020B0604020202020204" pitchFamily="34" charset="0"/>
              </a:rPr>
              <a:t>Managing for multiple values</a:t>
            </a:r>
            <a:endParaRPr lang="en-US" sz="2200" b="1" dirty="0">
              <a:latin typeface="Arial" panose="020B0604020202020204" pitchFamily="34" charset="0"/>
              <a:cs typeface="Arial" panose="020B0604020202020204" pitchFamily="34" charset="0"/>
            </a:endParaRPr>
          </a:p>
        </p:txBody>
      </p:sp>
      <p:pic>
        <p:nvPicPr>
          <p:cNvPr id="5" name="Picture 4" descr="pine fore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482291"/>
            <a:ext cx="3736848" cy="3048634"/>
          </a:xfrm>
          <a:prstGeom prst="rect">
            <a:avLst/>
          </a:prstGeom>
        </p:spPr>
      </p:pic>
      <p:pic>
        <p:nvPicPr>
          <p:cNvPr id="2" name="Picture 1" descr="snak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4387" y="4931068"/>
            <a:ext cx="2326813" cy="1547083"/>
          </a:xfrm>
          <a:prstGeom prst="rect">
            <a:avLst/>
          </a:prstGeom>
        </p:spPr>
      </p:pic>
      <p:pic>
        <p:nvPicPr>
          <p:cNvPr id="10" name="Picture 9" descr="father and daughter hunt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2756" y="4038600"/>
            <a:ext cx="3056444" cy="2363351"/>
          </a:xfrm>
          <a:prstGeom prst="rect">
            <a:avLst/>
          </a:prstGeom>
        </p:spPr>
      </p:pic>
      <p:pic>
        <p:nvPicPr>
          <p:cNvPr id="7" name="Picture 6" descr="horse back rid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2286000"/>
            <a:ext cx="3468624" cy="2659278"/>
          </a:xfrm>
          <a:prstGeom prst="rect">
            <a:avLst/>
          </a:prstGeom>
        </p:spPr>
      </p:pic>
      <p:pic>
        <p:nvPicPr>
          <p:cNvPr id="8" name="Picture 7" descr="mot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4331207"/>
            <a:ext cx="3048000" cy="2286000"/>
          </a:xfrm>
          <a:prstGeom prst="rect">
            <a:avLst/>
          </a:prstGeom>
        </p:spPr>
      </p:pic>
      <p:pic>
        <p:nvPicPr>
          <p:cNvPr id="9" name="Picture 8" descr="mndnr log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0" y="3433077"/>
            <a:ext cx="1067919" cy="1067919"/>
          </a:xfrm>
          <a:prstGeom prst="rect">
            <a:avLst/>
          </a:prstGeom>
        </p:spPr>
      </p:pic>
    </p:spTree>
    <p:extLst>
      <p:ext uri="{BB962C8B-B14F-4D97-AF65-F5344CB8AC3E}">
        <p14:creationId xmlns:p14="http://schemas.microsoft.com/office/powerpoint/2010/main" val="3344783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ged tree for forests for humanit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148618"/>
          </a:xfrm>
          <a:prstGeom prst="rect">
            <a:avLst/>
          </a:prstGeom>
        </p:spPr>
      </p:pic>
    </p:spTree>
    <p:extLst>
      <p:ext uri="{BB962C8B-B14F-4D97-AF65-F5344CB8AC3E}">
        <p14:creationId xmlns:p14="http://schemas.microsoft.com/office/powerpoint/2010/main" val="32101385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ChangeArrowheads="1"/>
          </p:cNvSpPr>
          <p:nvPr>
            <p:ph type="title"/>
          </p:nvPr>
        </p:nvSpPr>
        <p:spPr>
          <a:xfrm>
            <a:off x="152400" y="381000"/>
            <a:ext cx="8839200" cy="1143000"/>
          </a:xfrm>
        </p:spPr>
        <p:txBody>
          <a:bodyPr>
            <a:noAutofit/>
          </a:bodyPr>
          <a:lstStyle/>
          <a:p>
            <a:r>
              <a:rPr lang="en-US" altLang="en-US" sz="3600" dirty="0"/>
              <a:t>Forestry and Forest Products Matter In Minnesota</a:t>
            </a:r>
          </a:p>
        </p:txBody>
      </p:sp>
      <p:sp>
        <p:nvSpPr>
          <p:cNvPr id="92164" name="Rectangle 4"/>
          <p:cNvSpPr>
            <a:spLocks noGrp="1" noChangeArrowheads="1"/>
          </p:cNvSpPr>
          <p:nvPr>
            <p:ph type="body" idx="1"/>
          </p:nvPr>
        </p:nvSpPr>
        <p:spPr>
          <a:xfrm>
            <a:off x="457200" y="1676400"/>
            <a:ext cx="8229600" cy="4114800"/>
          </a:xfrm>
        </p:spPr>
        <p:txBody>
          <a:bodyPr>
            <a:normAutofit/>
          </a:bodyPr>
          <a:lstStyle/>
          <a:p>
            <a:pPr>
              <a:lnSpc>
                <a:spcPct val="90000"/>
              </a:lnSpc>
              <a:buFontTx/>
              <a:buNone/>
            </a:pPr>
            <a:r>
              <a:rPr lang="en-US" altLang="en-US" sz="2800" dirty="0">
                <a:solidFill>
                  <a:srgbClr val="000000"/>
                </a:solidFill>
                <a:latin typeface="Times-Roman" charset="0"/>
                <a:cs typeface="Times New Roman" pitchFamily="18" charset="0"/>
              </a:rPr>
              <a:t>Good forest management is important to </a:t>
            </a:r>
            <a:r>
              <a:rPr lang="en-US" altLang="en-US" sz="2800" dirty="0" smtClean="0">
                <a:solidFill>
                  <a:srgbClr val="000000"/>
                </a:solidFill>
                <a:latin typeface="Times-Roman" charset="0"/>
                <a:cs typeface="Times New Roman" pitchFamily="18" charset="0"/>
              </a:rPr>
              <a:t>Minnesota: </a:t>
            </a:r>
            <a:endParaRPr lang="en-US" altLang="en-US" sz="2800" dirty="0">
              <a:solidFill>
                <a:srgbClr val="000000"/>
              </a:solidFill>
              <a:latin typeface="Times-Roman" charset="0"/>
              <a:cs typeface="Times New Roman" pitchFamily="18" charset="0"/>
            </a:endParaRPr>
          </a:p>
          <a:p>
            <a:pPr>
              <a:lnSpc>
                <a:spcPct val="90000"/>
              </a:lnSpc>
            </a:pPr>
            <a:r>
              <a:rPr lang="en-US" altLang="en-US" sz="2600" dirty="0" smtClean="0">
                <a:solidFill>
                  <a:srgbClr val="000000"/>
                </a:solidFill>
                <a:latin typeface="Times-Roman" charset="0"/>
                <a:cs typeface="Times New Roman" pitchFamily="18" charset="0"/>
              </a:rPr>
              <a:t>Commercial </a:t>
            </a:r>
            <a:r>
              <a:rPr lang="en-US" altLang="en-US" sz="2600" dirty="0">
                <a:solidFill>
                  <a:srgbClr val="000000"/>
                </a:solidFill>
                <a:latin typeface="Times-Roman" charset="0"/>
                <a:cs typeface="Times New Roman" pitchFamily="18" charset="0"/>
              </a:rPr>
              <a:t>harvesting is an important management tool used by foresters and wildlife managers.  </a:t>
            </a:r>
          </a:p>
          <a:p>
            <a:pPr>
              <a:lnSpc>
                <a:spcPct val="90000"/>
              </a:lnSpc>
              <a:buFontTx/>
              <a:buNone/>
            </a:pPr>
            <a:endParaRPr lang="en-US" altLang="en-US" sz="1000" dirty="0">
              <a:solidFill>
                <a:srgbClr val="000000"/>
              </a:solidFill>
              <a:latin typeface="Times-Roman" charset="0"/>
              <a:cs typeface="Times New Roman" pitchFamily="18" charset="0"/>
            </a:endParaRPr>
          </a:p>
          <a:p>
            <a:pPr>
              <a:lnSpc>
                <a:spcPct val="90000"/>
              </a:lnSpc>
            </a:pPr>
            <a:r>
              <a:rPr lang="en-US" altLang="en-US" sz="2600" dirty="0" smtClean="0">
                <a:solidFill>
                  <a:srgbClr val="000000"/>
                </a:solidFill>
                <a:latin typeface="Times-Roman" charset="0"/>
                <a:cs typeface="Times New Roman" pitchFamily="18" charset="0"/>
              </a:rPr>
              <a:t>Wood </a:t>
            </a:r>
            <a:r>
              <a:rPr lang="en-US" altLang="en-US" sz="2600" dirty="0">
                <a:solidFill>
                  <a:srgbClr val="000000"/>
                </a:solidFill>
                <a:latin typeface="Times-Roman" charset="0"/>
                <a:cs typeface="Times New Roman" pitchFamily="18" charset="0"/>
              </a:rPr>
              <a:t>products manufacturing is a major contributor to the state’s wealth, and much of the raw material driving the industry is from Minnesota.</a:t>
            </a:r>
            <a:endParaRPr lang="en-US" altLang="en-US" sz="2600" dirty="0">
              <a:cs typeface="Times New Roman" pitchFamily="18" charset="0"/>
            </a:endParaRPr>
          </a:p>
          <a:p>
            <a:pPr>
              <a:lnSpc>
                <a:spcPct val="90000"/>
              </a:lnSpc>
              <a:buFontTx/>
              <a:buNone/>
            </a:pPr>
            <a:endParaRPr lang="en-US" altLang="en-US" sz="2800" dirty="0"/>
          </a:p>
        </p:txBody>
      </p:sp>
      <p:pic>
        <p:nvPicPr>
          <p:cNvPr id="2" name="Picture 1" descr="grous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4784203"/>
            <a:ext cx="1371600" cy="1743761"/>
          </a:xfrm>
          <a:prstGeom prst="rect">
            <a:avLst/>
          </a:prstGeom>
        </p:spPr>
      </p:pic>
      <p:pic>
        <p:nvPicPr>
          <p:cNvPr id="5" name="Picture 4" descr="logger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5794" y="4904523"/>
            <a:ext cx="3637646" cy="1623441"/>
          </a:xfrm>
          <a:prstGeom prst="rect">
            <a:avLst/>
          </a:prstGeom>
        </p:spPr>
      </p:pic>
    </p:spTree>
    <p:extLst>
      <p:ext uri="{BB962C8B-B14F-4D97-AF65-F5344CB8AC3E}">
        <p14:creationId xmlns:p14="http://schemas.microsoft.com/office/powerpoint/2010/main" val="254584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762000"/>
            <a:ext cx="8229600" cy="1143000"/>
          </a:xfrm>
        </p:spPr>
        <p:txBody>
          <a:bodyPr>
            <a:noAutofit/>
          </a:bodyPr>
          <a:lstStyle/>
          <a:p>
            <a:r>
              <a:rPr lang="en-US" altLang="en-US" sz="3600" dirty="0"/>
              <a:t>Wood Products Are an Economic Foundation for </a:t>
            </a:r>
            <a:r>
              <a:rPr lang="en-US" altLang="en-US" sz="3600" dirty="0" smtClean="0"/>
              <a:t>Many </a:t>
            </a:r>
            <a:r>
              <a:rPr lang="en-US" altLang="en-US" sz="3600" dirty="0"/>
              <a:t>Communities</a:t>
            </a:r>
          </a:p>
        </p:txBody>
      </p:sp>
      <p:graphicFrame>
        <p:nvGraphicFramePr>
          <p:cNvPr id="94211" name="Object 3" descr="graphic showing the econony from loggers and mill workers"/>
          <p:cNvGraphicFramePr>
            <a:graphicFrameLocks noGrp="1" noChangeAspect="1"/>
          </p:cNvGraphicFramePr>
          <p:nvPr>
            <p:ph type="body" idx="1"/>
            <p:extLst>
              <p:ext uri="{D42A27DB-BD31-4B8C-83A1-F6EECF244321}">
                <p14:modId xmlns:p14="http://schemas.microsoft.com/office/powerpoint/2010/main" val="594959490"/>
              </p:ext>
            </p:extLst>
          </p:nvPr>
        </p:nvGraphicFramePr>
        <p:xfrm>
          <a:off x="762000" y="2271713"/>
          <a:ext cx="7315200" cy="1878012"/>
        </p:xfrm>
        <a:graphic>
          <a:graphicData uri="http://schemas.openxmlformats.org/presentationml/2006/ole">
            <mc:AlternateContent xmlns:mc="http://schemas.openxmlformats.org/markup-compatibility/2006">
              <mc:Choice xmlns:v="urn:schemas-microsoft-com:vml" Requires="v">
                <p:oleObj spid="_x0000_s1052" name="VISIO" r:id="rId4" imgW="6184697" imgH="1588008" progId="Visio.Drawing.6">
                  <p:embed/>
                </p:oleObj>
              </mc:Choice>
              <mc:Fallback>
                <p:oleObj name="VISIO" r:id="rId4" imgW="6184697" imgH="1588008" progId="Visio.Drawing.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271713"/>
                        <a:ext cx="7315200" cy="187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4213" name="Rectangle 5"/>
          <p:cNvSpPr>
            <a:spLocks noChangeArrowheads="1"/>
          </p:cNvSpPr>
          <p:nvPr/>
        </p:nvSpPr>
        <p:spPr bwMode="auto">
          <a:xfrm>
            <a:off x="0" y="3116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94214" name="Group 6"/>
          <p:cNvGrpSpPr>
            <a:grpSpLocks/>
          </p:cNvGrpSpPr>
          <p:nvPr/>
        </p:nvGrpSpPr>
        <p:grpSpPr bwMode="auto">
          <a:xfrm>
            <a:off x="2643188" y="3116263"/>
            <a:ext cx="3857625" cy="625475"/>
            <a:chOff x="0" y="0"/>
            <a:chExt cx="2430" cy="394"/>
          </a:xfrm>
        </p:grpSpPr>
        <p:sp>
          <p:nvSpPr>
            <p:cNvPr id="94215" name="Rectangle 7"/>
            <p:cNvSpPr>
              <a:spLocks noChangeArrowheads="1"/>
            </p:cNvSpPr>
            <p:nvPr/>
          </p:nvSpPr>
          <p:spPr bwMode="auto">
            <a:xfrm>
              <a:off x="0" y="0"/>
              <a:ext cx="243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4216" name="Rectangle 8"/>
            <p:cNvSpPr>
              <a:spLocks noChangeArrowheads="1"/>
            </p:cNvSpPr>
            <p:nvPr/>
          </p:nvSpPr>
          <p:spPr bwMode="auto">
            <a:xfrm>
              <a:off x="0" y="0"/>
              <a:ext cx="2430"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hlinkClick r:id="rId6"/>
                </a:rPr>
                <a:t>  </a:t>
              </a:r>
              <a:r>
                <a:rPr lang="en-US" altLang="en-US" sz="3500"/>
                <a:t> </a:t>
              </a:r>
              <a:r>
                <a:rPr lang="en-US" altLang="en-US"/>
                <a:t>              </a:t>
              </a:r>
            </a:p>
          </p:txBody>
        </p:sp>
      </p:grpSp>
      <p:pic>
        <p:nvPicPr>
          <p:cNvPr id="94217" name="Picture 9" descr="Man Pumping Ga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438400"/>
            <a:ext cx="1143000" cy="560388"/>
          </a:xfrm>
          <a:prstGeom prst="rect">
            <a:avLst/>
          </a:prstGeom>
          <a:noFill/>
          <a:extLst>
            <a:ext uri="{909E8E84-426E-40DD-AFC4-6F175D3DCCD1}">
              <a14:hiddenFill xmlns:a14="http://schemas.microsoft.com/office/drawing/2010/main">
                <a:solidFill>
                  <a:srgbClr val="FFFFFF"/>
                </a:solidFill>
              </a14:hiddenFill>
            </a:ext>
          </a:extLst>
        </p:spPr>
      </p:pic>
      <p:sp>
        <p:nvSpPr>
          <p:cNvPr id="94218" name="Rectangle 10"/>
          <p:cNvSpPr>
            <a:spLocks noChangeArrowheads="1"/>
          </p:cNvSpPr>
          <p:nvPr/>
        </p:nvSpPr>
        <p:spPr bwMode="auto">
          <a:xfrm>
            <a:off x="0" y="297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94219" name="Group 11"/>
          <p:cNvGrpSpPr>
            <a:grpSpLocks/>
          </p:cNvGrpSpPr>
          <p:nvPr/>
        </p:nvGrpSpPr>
        <p:grpSpPr bwMode="auto">
          <a:xfrm>
            <a:off x="2643188" y="2971800"/>
            <a:ext cx="3857625" cy="914400"/>
            <a:chOff x="0" y="0"/>
            <a:chExt cx="2430" cy="576"/>
          </a:xfrm>
        </p:grpSpPr>
        <p:sp>
          <p:nvSpPr>
            <p:cNvPr id="94220" name="Rectangle 12"/>
            <p:cNvSpPr>
              <a:spLocks noChangeArrowheads="1"/>
            </p:cNvSpPr>
            <p:nvPr/>
          </p:nvSpPr>
          <p:spPr bwMode="auto">
            <a:xfrm>
              <a:off x="0" y="0"/>
              <a:ext cx="243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4221" name="Rectangle 13"/>
            <p:cNvSpPr>
              <a:spLocks noChangeArrowheads="1"/>
            </p:cNvSpPr>
            <p:nvPr/>
          </p:nvSpPr>
          <p:spPr bwMode="auto">
            <a:xfrm>
              <a:off x="0" y="0"/>
              <a:ext cx="2430"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hlinkClick r:id="rId8"/>
                </a:rPr>
                <a:t>  </a:t>
              </a:r>
              <a:r>
                <a:rPr lang="en-US" altLang="en-US" sz="5400"/>
                <a:t> </a:t>
              </a:r>
              <a:r>
                <a:rPr lang="en-US" altLang="en-US"/>
                <a:t>              </a:t>
              </a:r>
            </a:p>
          </p:txBody>
        </p:sp>
      </p:grpSp>
      <p:pic>
        <p:nvPicPr>
          <p:cNvPr id="94222" name="Picture 14" descr="Grocery Stor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514600"/>
            <a:ext cx="11430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94223" name="Picture 15" descr="http://www.fotosearch.com/thumb/ICL/ICL137/WDC_11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2362200"/>
            <a:ext cx="1371600" cy="971550"/>
          </a:xfrm>
          <a:prstGeom prst="rect">
            <a:avLst/>
          </a:prstGeom>
          <a:noFill/>
          <a:extLst>
            <a:ext uri="{909E8E84-426E-40DD-AFC4-6F175D3DCCD1}">
              <a14:hiddenFill xmlns:a14="http://schemas.microsoft.com/office/drawing/2010/main">
                <a:solidFill>
                  <a:srgbClr val="FFFFFF"/>
                </a:solidFill>
              </a14:hiddenFill>
            </a:ext>
          </a:extLst>
        </p:spPr>
      </p:pic>
      <p:pic>
        <p:nvPicPr>
          <p:cNvPr id="94224" name="Picture 16" descr="http://www.fotosearch.com/thumb/ICL/ICL133/SKH_15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43800" y="2209800"/>
            <a:ext cx="1371600" cy="134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071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399" y="675660"/>
            <a:ext cx="7620001" cy="646331"/>
          </a:xfrm>
          <a:prstGeom prst="rect">
            <a:avLst/>
          </a:prstGeom>
          <a:noFill/>
        </p:spPr>
        <p:txBody>
          <a:bodyPr wrap="square" rtlCol="0">
            <a:spAutoFit/>
          </a:bodyPr>
          <a:lstStyle/>
          <a:p>
            <a:r>
              <a:rPr lang="en-US" sz="3600" dirty="0" smtClean="0"/>
              <a:t>Forest Management</a:t>
            </a:r>
            <a:endParaRPr lang="en-US" sz="3600" dirty="0"/>
          </a:p>
        </p:txBody>
      </p:sp>
      <p:sp>
        <p:nvSpPr>
          <p:cNvPr id="3" name="TextBox 2"/>
          <p:cNvSpPr txBox="1"/>
          <p:nvPr/>
        </p:nvSpPr>
        <p:spPr>
          <a:xfrm>
            <a:off x="2849525" y="1371600"/>
            <a:ext cx="5562600" cy="1631216"/>
          </a:xfrm>
          <a:prstGeom prst="rect">
            <a:avLst/>
          </a:prstGeom>
          <a:noFill/>
        </p:spPr>
        <p:txBody>
          <a:bodyPr wrap="square" rtlCol="0">
            <a:spAutoFit/>
          </a:bodyPr>
          <a:lstStyle/>
          <a:p>
            <a:r>
              <a:rPr lang="en-US" sz="2000" dirty="0" smtClean="0"/>
              <a:t>- Forests are dynamic – always changing</a:t>
            </a:r>
          </a:p>
          <a:p>
            <a:r>
              <a:rPr lang="en-US" sz="2000" dirty="0" smtClean="0"/>
              <a:t>- Fire, wind, age, and humans are drivers of change</a:t>
            </a:r>
          </a:p>
          <a:p>
            <a:r>
              <a:rPr lang="en-US" sz="2000" dirty="0" smtClean="0"/>
              <a:t>- Trees have a limited lifespan</a:t>
            </a:r>
          </a:p>
          <a:p>
            <a:r>
              <a:rPr lang="en-US" sz="2000" dirty="0" smtClean="0"/>
              <a:t>- If you want a 50 year old tree 50 years from now,                                                                                                                      	you need to start a tree today</a:t>
            </a:r>
            <a:endParaRPr lang="en-US" sz="2000" dirty="0"/>
          </a:p>
        </p:txBody>
      </p:sp>
      <p:pic>
        <p:nvPicPr>
          <p:cNvPr id="4" name="Picture 3" descr="pine forest in wi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466" y="2971800"/>
            <a:ext cx="2472060" cy="3665574"/>
          </a:xfrm>
          <a:prstGeom prst="rect">
            <a:avLst/>
          </a:prstGeom>
        </p:spPr>
      </p:pic>
      <p:pic>
        <p:nvPicPr>
          <p:cNvPr id="5" name="Picture 4" descr="person planintg seedling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1" y="3429000"/>
            <a:ext cx="2130004" cy="3062536"/>
          </a:xfrm>
          <a:prstGeom prst="rect">
            <a:avLst/>
          </a:prstGeom>
        </p:spPr>
      </p:pic>
    </p:spTree>
    <p:extLst>
      <p:ext uri="{BB962C8B-B14F-4D97-AF65-F5344CB8AC3E}">
        <p14:creationId xmlns:p14="http://schemas.microsoft.com/office/powerpoint/2010/main" val="16202725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9300" y="384313"/>
            <a:ext cx="5334000" cy="646331"/>
          </a:xfrm>
          <a:prstGeom prst="rect">
            <a:avLst/>
          </a:prstGeom>
          <a:noFill/>
        </p:spPr>
        <p:txBody>
          <a:bodyPr wrap="square" rtlCol="0">
            <a:spAutoFit/>
          </a:bodyPr>
          <a:lstStyle/>
          <a:p>
            <a:pPr algn="ctr"/>
            <a:r>
              <a:rPr lang="en-US" sz="3600" dirty="0" smtClean="0">
                <a:latin typeface="+mj-lt"/>
              </a:rPr>
              <a:t>Shade Tolerance of Trees</a:t>
            </a:r>
          </a:p>
        </p:txBody>
      </p:sp>
      <p:sp>
        <p:nvSpPr>
          <p:cNvPr id="6" name="TextBox 5"/>
          <p:cNvSpPr txBox="1"/>
          <p:nvPr/>
        </p:nvSpPr>
        <p:spPr>
          <a:xfrm>
            <a:off x="510209" y="3352800"/>
            <a:ext cx="2895600" cy="1477328"/>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Jack Pine </a:t>
            </a: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Aspen</a:t>
            </a: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Red Pine</a:t>
            </a:r>
          </a:p>
          <a:p>
            <a:r>
              <a:rPr lang="en-US" dirty="0" smtClean="0">
                <a:latin typeface="Arial" panose="020B0604020202020204" pitchFamily="34" charset="0"/>
                <a:cs typeface="Arial" panose="020B0604020202020204" pitchFamily="34" charset="0"/>
              </a:rPr>
              <a:t>                   Paper Birch</a:t>
            </a:r>
          </a:p>
          <a:p>
            <a:r>
              <a:rPr lang="en-US" dirty="0"/>
              <a:t> </a:t>
            </a:r>
            <a:r>
              <a:rPr lang="en-US" dirty="0" smtClean="0"/>
              <a:t>                                              </a:t>
            </a:r>
            <a:endParaRPr lang="en-US" dirty="0"/>
          </a:p>
        </p:txBody>
      </p:sp>
      <p:sp>
        <p:nvSpPr>
          <p:cNvPr id="7" name="TextBox 6"/>
          <p:cNvSpPr txBox="1"/>
          <p:nvPr/>
        </p:nvSpPr>
        <p:spPr>
          <a:xfrm>
            <a:off x="3048000" y="4849717"/>
            <a:ext cx="2438400" cy="923330"/>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Pin Oak</a:t>
            </a: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White Pine</a:t>
            </a: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Bur Oak</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6172200" y="5476459"/>
            <a:ext cx="2667000"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Basswood</a:t>
            </a: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Sugar Maple</a:t>
            </a:r>
            <a:endParaRPr lang="en-US" dirty="0">
              <a:latin typeface="Arial" panose="020B0604020202020204" pitchFamily="34" charset="0"/>
              <a:cs typeface="Arial" panose="020B0604020202020204" pitchFamily="34" charset="0"/>
            </a:endParaRPr>
          </a:p>
        </p:txBody>
      </p:sp>
      <p:pic>
        <p:nvPicPr>
          <p:cNvPr id="3" name="Picture 2" descr="illustration of a su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1" y="1169614"/>
            <a:ext cx="1981200" cy="2019118"/>
          </a:xfrm>
          <a:prstGeom prst="rect">
            <a:avLst/>
          </a:prstGeom>
        </p:spPr>
      </p:pic>
      <p:pic>
        <p:nvPicPr>
          <p:cNvPr id="5" name="Picture 4" descr="illustration of unbrella'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3105626"/>
            <a:ext cx="3154680" cy="1971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20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llustration of a fores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1" y="533400"/>
            <a:ext cx="9114020" cy="5791200"/>
          </a:xfrm>
          <a:prstGeom prst="rect">
            <a:avLst/>
          </a:prstGeom>
        </p:spPr>
      </p:pic>
    </p:spTree>
    <p:extLst>
      <p:ext uri="{BB962C8B-B14F-4D97-AF65-F5344CB8AC3E}">
        <p14:creationId xmlns:p14="http://schemas.microsoft.com/office/powerpoint/2010/main" val="39800358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5226" y="457200"/>
            <a:ext cx="7010400" cy="954107"/>
          </a:xfrm>
          <a:prstGeom prst="rect">
            <a:avLst/>
          </a:prstGeom>
          <a:noFill/>
        </p:spPr>
        <p:txBody>
          <a:bodyPr wrap="square" rtlCol="0">
            <a:spAutoFit/>
          </a:bodyPr>
          <a:lstStyle/>
          <a:p>
            <a:pPr algn="ctr"/>
            <a:r>
              <a:rPr lang="en-US" sz="2800" dirty="0" smtClean="0"/>
              <a:t>The harvest is really just the start of the </a:t>
            </a:r>
          </a:p>
          <a:p>
            <a:pPr algn="ctr"/>
            <a:r>
              <a:rPr lang="en-US" sz="2800" dirty="0" smtClean="0"/>
              <a:t>New Forest</a:t>
            </a:r>
            <a:endParaRPr lang="en-US" sz="2800" dirty="0"/>
          </a:p>
        </p:txBody>
      </p:sp>
      <p:sp>
        <p:nvSpPr>
          <p:cNvPr id="3" name="TextBox 2"/>
          <p:cNvSpPr txBox="1"/>
          <p:nvPr/>
        </p:nvSpPr>
        <p:spPr>
          <a:xfrm>
            <a:off x="1466127" y="1552221"/>
            <a:ext cx="6629400" cy="1015663"/>
          </a:xfrm>
          <a:prstGeom prst="rect">
            <a:avLst/>
          </a:prstGeom>
          <a:noFill/>
        </p:spPr>
        <p:txBody>
          <a:bodyPr wrap="square" rtlCol="0">
            <a:spAutoFit/>
          </a:bodyPr>
          <a:lstStyle/>
          <a:p>
            <a:pPr marL="285750" indent="-285750">
              <a:buFontTx/>
              <a:buChar char="-"/>
            </a:pPr>
            <a:r>
              <a:rPr lang="en-US" sz="2000" dirty="0" smtClean="0"/>
              <a:t>Will next forest favor a shade-tolerant or sun-loving tree?</a:t>
            </a:r>
          </a:p>
          <a:p>
            <a:pPr marL="285750" indent="-285750">
              <a:buFontTx/>
              <a:buChar char="-"/>
            </a:pPr>
            <a:r>
              <a:rPr lang="en-US" sz="2000" dirty="0" smtClean="0"/>
              <a:t>Sale regulations dictate how many trees are removed versus left behind (provide shade or sun?) </a:t>
            </a:r>
            <a:endParaRPr lang="en-US" sz="2000" dirty="0"/>
          </a:p>
        </p:txBody>
      </p:sp>
      <p:pic>
        <p:nvPicPr>
          <p:cNvPr id="6" name="Picture 5" descr="mixed fores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164" y="3048000"/>
            <a:ext cx="5085636" cy="3429000"/>
          </a:xfrm>
          <a:prstGeom prst="rect">
            <a:avLst/>
          </a:prstGeom>
        </p:spPr>
      </p:pic>
      <p:pic>
        <p:nvPicPr>
          <p:cNvPr id="4" name="Picture 3" descr="mushroom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999097"/>
            <a:ext cx="2301240" cy="3451860"/>
          </a:xfrm>
          <a:prstGeom prst="rect">
            <a:avLst/>
          </a:prstGeom>
        </p:spPr>
      </p:pic>
    </p:spTree>
    <p:extLst>
      <p:ext uri="{BB962C8B-B14F-4D97-AF65-F5344CB8AC3E}">
        <p14:creationId xmlns:p14="http://schemas.microsoft.com/office/powerpoint/2010/main" val="32743969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5161105" cy="1815882"/>
          </a:xfrm>
          <a:prstGeom prst="rect">
            <a:avLst/>
          </a:prstGeom>
          <a:noFill/>
        </p:spPr>
        <p:txBody>
          <a:bodyPr wrap="square" rtlCol="0">
            <a:spAutoFit/>
          </a:bodyPr>
          <a:lstStyle/>
          <a:p>
            <a:r>
              <a:rPr lang="en-US" sz="2800" dirty="0" smtClean="0"/>
              <a:t>Recreation Considerations</a:t>
            </a:r>
          </a:p>
          <a:p>
            <a:r>
              <a:rPr lang="en-US" sz="2800" dirty="0" smtClean="0"/>
              <a:t>Aesthetic Considerations</a:t>
            </a:r>
          </a:p>
          <a:p>
            <a:r>
              <a:rPr lang="en-US" sz="2800" dirty="0" smtClean="0"/>
              <a:t>Rare Feature Considerations</a:t>
            </a:r>
          </a:p>
          <a:p>
            <a:r>
              <a:rPr lang="en-US" sz="2800" dirty="0" smtClean="0"/>
              <a:t>Insect and Disease Considerations</a:t>
            </a:r>
            <a:endParaRPr lang="en-US" sz="2800" dirty="0"/>
          </a:p>
        </p:txBody>
      </p:sp>
      <p:pic>
        <p:nvPicPr>
          <p:cNvPr id="3" name="Picture 2" descr="horser back rid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1981200"/>
            <a:ext cx="1808305" cy="2145269"/>
          </a:xfrm>
          <a:prstGeom prst="rect">
            <a:avLst/>
          </a:prstGeom>
        </p:spPr>
      </p:pic>
      <p:pic>
        <p:nvPicPr>
          <p:cNvPr id="4" name="Picture 3" descr="snowmobil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4198144"/>
            <a:ext cx="3216275" cy="2221240"/>
          </a:xfrm>
          <a:prstGeom prst="rect">
            <a:avLst/>
          </a:prstGeom>
        </p:spPr>
      </p:pic>
      <p:pic>
        <p:nvPicPr>
          <p:cNvPr id="5" name="Picture 4" descr="sign of sand dunes state forest norht trailhea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886200"/>
            <a:ext cx="3657600" cy="2743200"/>
          </a:xfrm>
          <a:prstGeom prst="rect">
            <a:avLst/>
          </a:prstGeom>
        </p:spPr>
      </p:pic>
      <p:pic>
        <p:nvPicPr>
          <p:cNvPr id="6" name="Picture 5" descr="red-headed woodpeck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1521589"/>
            <a:ext cx="2057400" cy="2057400"/>
          </a:xfrm>
          <a:prstGeom prst="rect">
            <a:avLst/>
          </a:prstGeom>
        </p:spPr>
      </p:pic>
    </p:spTree>
    <p:extLst>
      <p:ext uri="{BB962C8B-B14F-4D97-AF65-F5344CB8AC3E}">
        <p14:creationId xmlns:p14="http://schemas.microsoft.com/office/powerpoint/2010/main" val="13215343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b="1" smtClean="0"/>
              <a:t>What is Sustainability?</a:t>
            </a:r>
          </a:p>
        </p:txBody>
      </p:sp>
      <p:sp>
        <p:nvSpPr>
          <p:cNvPr id="4099" name="Rectangle 3"/>
          <p:cNvSpPr>
            <a:spLocks noGrp="1" noChangeArrowheads="1"/>
          </p:cNvSpPr>
          <p:nvPr>
            <p:ph type="body" idx="1"/>
          </p:nvPr>
        </p:nvSpPr>
        <p:spPr>
          <a:xfrm>
            <a:off x="457200" y="1600201"/>
            <a:ext cx="8229600" cy="2362200"/>
          </a:xfrm>
        </p:spPr>
        <p:txBody>
          <a:bodyPr/>
          <a:lstStyle/>
          <a:p>
            <a:pPr eaLnBrk="1" hangingPunct="1"/>
            <a:r>
              <a:rPr lang="en-US" altLang="en-US" b="1" dirty="0" smtClean="0"/>
              <a:t>“Not compromising future generations’ ability to derive desired goods and services from the forest with current activities.”</a:t>
            </a:r>
          </a:p>
          <a:p>
            <a:pPr eaLnBrk="1" hangingPunct="1"/>
            <a:r>
              <a:rPr lang="en-US" altLang="en-US" dirty="0" smtClean="0"/>
              <a:t>Involves more than timber.</a:t>
            </a:r>
          </a:p>
        </p:txBody>
      </p:sp>
      <p:pic>
        <p:nvPicPr>
          <p:cNvPr id="2" name="Picture 1" descr="wood framing a hous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4017604"/>
            <a:ext cx="3572304" cy="2383196"/>
          </a:xfrm>
          <a:prstGeom prst="rect">
            <a:avLst/>
          </a:prstGeom>
        </p:spPr>
      </p:pic>
      <p:pic>
        <p:nvPicPr>
          <p:cNvPr id="5" name="Picture 4" descr="Female and bady de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799" y="4017605"/>
            <a:ext cx="3206093" cy="2383196"/>
          </a:xfrm>
          <a:prstGeom prst="rect">
            <a:avLst/>
          </a:prstGeom>
        </p:spPr>
      </p:pic>
    </p:spTree>
    <p:custDataLst>
      <p:tags r:id="rId1"/>
    </p:custDataLst>
    <p:extLst>
      <p:ext uri="{BB962C8B-B14F-4D97-AF65-F5344CB8AC3E}">
        <p14:creationId xmlns:p14="http://schemas.microsoft.com/office/powerpoint/2010/main" val="231827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Effect transition="in" filter="wipe(left)">
                                      <p:cBhvr>
                                        <p:cTn id="7" dur="500"/>
                                        <p:tgtEl>
                                          <p:spTgt spid="40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533400"/>
            <a:ext cx="6553200" cy="1200329"/>
          </a:xfrm>
          <a:prstGeom prst="rect">
            <a:avLst/>
          </a:prstGeom>
          <a:noFill/>
        </p:spPr>
        <p:txBody>
          <a:bodyPr wrap="square" rtlCol="0">
            <a:spAutoFit/>
          </a:bodyPr>
          <a:lstStyle/>
          <a:p>
            <a:pPr algn="ctr"/>
            <a:r>
              <a:rPr lang="en-US" sz="3600" dirty="0" smtClean="0"/>
              <a:t>Tree Harvest in the Sand Dunes State Forest</a:t>
            </a:r>
            <a:endParaRPr lang="en-US" sz="3600" dirty="0"/>
          </a:p>
        </p:txBody>
      </p:sp>
      <p:pic>
        <p:nvPicPr>
          <p:cNvPr id="3" name="Picture 2" descr="fell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 y="2286000"/>
            <a:ext cx="5583094" cy="3794759"/>
          </a:xfrm>
          <a:prstGeom prst="rect">
            <a:avLst/>
          </a:prstGeom>
        </p:spPr>
      </p:pic>
    </p:spTree>
    <p:extLst>
      <p:ext uri="{BB962C8B-B14F-4D97-AF65-F5344CB8AC3E}">
        <p14:creationId xmlns:p14="http://schemas.microsoft.com/office/powerpoint/2010/main" val="35149137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937418"/>
            <a:ext cx="8458200" cy="4525963"/>
          </a:xfrm>
        </p:spPr>
        <p:txBody>
          <a:bodyPr/>
          <a:lstStyle/>
          <a:p>
            <a:pPr marL="0" indent="0">
              <a:buNone/>
            </a:pPr>
            <a:r>
              <a:rPr lang="en-US" sz="3600" dirty="0" smtClean="0"/>
              <a:t>   </a:t>
            </a:r>
            <a:r>
              <a:rPr lang="en-US" sz="3600" b="1" dirty="0" smtClean="0"/>
              <a:t>Tree (Timber) Management in the </a:t>
            </a:r>
          </a:p>
          <a:p>
            <a:pPr marL="0" indent="0">
              <a:buNone/>
            </a:pPr>
            <a:r>
              <a:rPr lang="en-US" sz="3600" b="1" dirty="0"/>
              <a:t>	</a:t>
            </a:r>
            <a:r>
              <a:rPr lang="en-US" sz="3600" b="1" dirty="0" smtClean="0"/>
              <a:t>	Sand Dunes  State Forest     </a:t>
            </a:r>
          </a:p>
          <a:p>
            <a:pPr marL="0" indent="0">
              <a:buNone/>
            </a:pPr>
            <a:endParaRPr lang="en-US" dirty="0"/>
          </a:p>
        </p:txBody>
      </p:sp>
      <p:sp>
        <p:nvSpPr>
          <p:cNvPr id="4" name="TextBox 3"/>
          <p:cNvSpPr txBox="1"/>
          <p:nvPr/>
        </p:nvSpPr>
        <p:spPr>
          <a:xfrm>
            <a:off x="685800" y="2667000"/>
            <a:ext cx="7924800" cy="2246769"/>
          </a:xfrm>
          <a:prstGeom prst="rect">
            <a:avLst/>
          </a:prstGeom>
          <a:noFill/>
        </p:spPr>
        <p:txBody>
          <a:bodyPr wrap="square" rtlCol="0">
            <a:spAutoFit/>
          </a:bodyPr>
          <a:lstStyle/>
          <a:p>
            <a:r>
              <a:rPr lang="en-US" sz="2800" dirty="0" smtClean="0"/>
              <a:t>What we’ll cover:</a:t>
            </a:r>
          </a:p>
          <a:p>
            <a:r>
              <a:rPr lang="en-US" sz="2800" dirty="0"/>
              <a:t>	</a:t>
            </a:r>
            <a:r>
              <a:rPr lang="en-US" sz="2800" dirty="0" smtClean="0"/>
              <a:t>Why cut trees?</a:t>
            </a:r>
          </a:p>
          <a:p>
            <a:r>
              <a:rPr lang="en-US" sz="2800" dirty="0" smtClean="0"/>
              <a:t>	Forest (Timber) Management </a:t>
            </a:r>
          </a:p>
          <a:p>
            <a:r>
              <a:rPr lang="en-US" sz="2800" dirty="0"/>
              <a:t>	</a:t>
            </a:r>
            <a:r>
              <a:rPr lang="en-US" sz="2800" dirty="0" smtClean="0"/>
              <a:t>	in the Sand Dunes</a:t>
            </a:r>
          </a:p>
          <a:p>
            <a:r>
              <a:rPr lang="en-US" sz="2800" dirty="0"/>
              <a:t>	</a:t>
            </a:r>
            <a:r>
              <a:rPr lang="en-US" sz="2800" dirty="0" smtClean="0"/>
              <a:t>Recent and upcoming forest management</a:t>
            </a:r>
            <a:endParaRPr lang="en-US" sz="2800" dirty="0"/>
          </a:p>
        </p:txBody>
      </p:sp>
    </p:spTree>
    <p:extLst>
      <p:ext uri="{BB962C8B-B14F-4D97-AF65-F5344CB8AC3E}">
        <p14:creationId xmlns:p14="http://schemas.microsoft.com/office/powerpoint/2010/main" val="750001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85800"/>
            <a:ext cx="8610600" cy="4524315"/>
          </a:xfrm>
          <a:prstGeom prst="rect">
            <a:avLst/>
          </a:prstGeom>
        </p:spPr>
        <p:txBody>
          <a:bodyPr wrap="square">
            <a:spAutoFit/>
          </a:bodyPr>
          <a:lstStyle/>
          <a:p>
            <a:r>
              <a:rPr lang="en-US" sz="2400" b="1" dirty="0">
                <a:latin typeface="Times New Roman"/>
              </a:rPr>
              <a:t>89.021 STATE FORESTS </a:t>
            </a:r>
            <a:r>
              <a:rPr lang="en-US" sz="2400" b="1" dirty="0" smtClean="0">
                <a:latin typeface="Times New Roman"/>
              </a:rPr>
              <a:t>ESTABLISHED (1943). </a:t>
            </a:r>
            <a:r>
              <a:rPr lang="en-US" sz="2400" b="1" dirty="0">
                <a:latin typeface="Times New Roman"/>
              </a:rPr>
              <a:t>For the purpose of vesting and </a:t>
            </a:r>
            <a:r>
              <a:rPr lang="en-US" sz="2400" b="1" dirty="0" err="1">
                <a:latin typeface="Times New Roman"/>
              </a:rPr>
              <a:t>revesting</a:t>
            </a:r>
            <a:r>
              <a:rPr lang="en-US" sz="2400" b="1" dirty="0">
                <a:latin typeface="Times New Roman"/>
              </a:rPr>
              <a:t> the state with title to lands in the areas hereafter described which are suitable primarily for state use and development as state forests, for growing, managing, and harvesting timber and other forest crops and for the establishment and development of recreational areas and for the protection of watershed </a:t>
            </a:r>
            <a:r>
              <a:rPr lang="en-US" sz="2400" b="1" dirty="0" smtClean="0">
                <a:latin typeface="Times New Roman"/>
              </a:rPr>
              <a:t>areas, and </a:t>
            </a:r>
            <a:r>
              <a:rPr lang="en-US" sz="2400" b="1" dirty="0">
                <a:latin typeface="Times New Roman"/>
              </a:rPr>
              <a:t>the preservation and development of rare and distinctive species of flora native</a:t>
            </a:r>
            <a:r>
              <a:rPr lang="en-US" sz="2400" b="1" dirty="0">
                <a:solidFill>
                  <a:srgbClr val="FF0000"/>
                </a:solidFill>
                <a:latin typeface="Times New Roman"/>
              </a:rPr>
              <a:t>  </a:t>
            </a:r>
            <a:r>
              <a:rPr lang="en-US" sz="2400" b="1" dirty="0">
                <a:latin typeface="Times New Roman"/>
              </a:rPr>
              <a:t>to such areas, there are hereby established as state forests all lands and waters now owned by the state or  hereafter acquired by the state within the areas, in the townships and sections described as follows:</a:t>
            </a:r>
          </a:p>
        </p:txBody>
      </p:sp>
    </p:spTree>
    <p:extLst>
      <p:ext uri="{BB962C8B-B14F-4D97-AF65-F5344CB8AC3E}">
        <p14:creationId xmlns:p14="http://schemas.microsoft.com/office/powerpoint/2010/main" val="12195929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mber sale activity as of July 25, 20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20750031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04800"/>
            <a:ext cx="7086600" cy="1938992"/>
          </a:xfrm>
          <a:prstGeom prst="rect">
            <a:avLst/>
          </a:prstGeom>
          <a:noFill/>
        </p:spPr>
        <p:txBody>
          <a:bodyPr wrap="square" rtlCol="0">
            <a:spAutoFit/>
          </a:bodyPr>
          <a:lstStyle/>
          <a:p>
            <a:r>
              <a:rPr lang="en-US" sz="2000" dirty="0" smtClean="0"/>
              <a:t>Every year, we have a new list of stands to field visit to assess for management needs</a:t>
            </a:r>
          </a:p>
          <a:p>
            <a:endParaRPr lang="en-US" sz="2000" dirty="0"/>
          </a:p>
          <a:p>
            <a:r>
              <a:rPr lang="en-US" sz="2000" dirty="0" smtClean="0"/>
              <a:t>Stands come from the Anoka Sand Plains Subsection Plan</a:t>
            </a:r>
          </a:p>
          <a:p>
            <a:endParaRPr lang="en-US" sz="2000" dirty="0"/>
          </a:p>
          <a:p>
            <a:r>
              <a:rPr lang="en-US" sz="2000" dirty="0" smtClean="0"/>
              <a:t>Subsection plan produced a 10 year list of stands to assess</a:t>
            </a:r>
            <a:endParaRPr lang="en-US" sz="2000" dirty="0"/>
          </a:p>
        </p:txBody>
      </p:sp>
      <p:sp>
        <p:nvSpPr>
          <p:cNvPr id="5" name="Rounded Rectangle 4"/>
          <p:cNvSpPr/>
          <p:nvPr/>
        </p:nvSpPr>
        <p:spPr>
          <a:xfrm>
            <a:off x="4724400" y="2514600"/>
            <a:ext cx="4001612" cy="4106802"/>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6" name="Picture 2" descr="Subsection map showing the subsection of sand dunes state for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7665" y="3809999"/>
            <a:ext cx="3406735" cy="2590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724400" y="2514600"/>
            <a:ext cx="3886200" cy="1231106"/>
          </a:xfrm>
          <a:prstGeom prst="rect">
            <a:avLst/>
          </a:prstGeom>
        </p:spPr>
        <p:txBody>
          <a:bodyPr wrap="square">
            <a:spAutoFit/>
          </a:bodyPr>
          <a:lstStyle/>
          <a:p>
            <a:endParaRPr lang="en-US" dirty="0"/>
          </a:p>
          <a:p>
            <a:r>
              <a:rPr lang="en-US" sz="1400" dirty="0"/>
              <a:t> </a:t>
            </a:r>
            <a:r>
              <a:rPr lang="en-US" sz="1400" b="1" dirty="0"/>
              <a:t>Minnesota Department of Natural Resources </a:t>
            </a:r>
            <a:endParaRPr lang="en-US" sz="1400" dirty="0"/>
          </a:p>
          <a:p>
            <a:r>
              <a:rPr lang="en-US" sz="1400" b="1" dirty="0" smtClean="0"/>
              <a:t>                          Division </a:t>
            </a:r>
            <a:r>
              <a:rPr lang="en-US" sz="1400" b="1" dirty="0"/>
              <a:t>of Forestry </a:t>
            </a:r>
            <a:endParaRPr lang="en-US" sz="1400" dirty="0"/>
          </a:p>
          <a:p>
            <a:r>
              <a:rPr lang="en-US" sz="1400" b="1" dirty="0" smtClean="0"/>
              <a:t>                             Anoka </a:t>
            </a:r>
            <a:r>
              <a:rPr lang="en-US" sz="1400" b="1" dirty="0"/>
              <a:t>Sand Plain </a:t>
            </a:r>
            <a:endParaRPr lang="en-US" sz="1400" b="1" dirty="0" smtClean="0"/>
          </a:p>
          <a:p>
            <a:r>
              <a:rPr lang="en-US" sz="1400" b="1" dirty="0" smtClean="0"/>
              <a:t>Subsection </a:t>
            </a:r>
            <a:r>
              <a:rPr lang="en-US" sz="1400" b="1" dirty="0"/>
              <a:t>Forest Resource Management Plan </a:t>
            </a:r>
            <a:endParaRPr lang="en-US" sz="1400" dirty="0"/>
          </a:p>
        </p:txBody>
      </p:sp>
      <p:pic>
        <p:nvPicPr>
          <p:cNvPr id="1027" name="Picture 3" descr="mndnr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268" y="5486400"/>
            <a:ext cx="575332" cy="76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76800" y="5867400"/>
            <a:ext cx="838200" cy="646331"/>
          </a:xfrm>
          <a:prstGeom prst="rect">
            <a:avLst/>
          </a:prstGeom>
        </p:spPr>
        <p:txBody>
          <a:bodyPr wrap="square">
            <a:spAutoFit/>
          </a:bodyPr>
          <a:lstStyle/>
          <a:p>
            <a:endParaRPr lang="en-US" dirty="0"/>
          </a:p>
          <a:p>
            <a:r>
              <a:rPr lang="en-US" dirty="0"/>
              <a:t> </a:t>
            </a:r>
            <a:r>
              <a:rPr lang="en-US" sz="1100" dirty="0"/>
              <a:t>April 2012</a:t>
            </a:r>
          </a:p>
        </p:txBody>
      </p:sp>
    </p:spTree>
    <p:extLst>
      <p:ext uri="{BB962C8B-B14F-4D97-AF65-F5344CB8AC3E}">
        <p14:creationId xmlns:p14="http://schemas.microsoft.com/office/powerpoint/2010/main" val="15435222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ventory 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1265813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oka sand plains subsection plan rotatin ag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33346309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nd exam map of basal are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74279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erial ma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23010556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erial ma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6515700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ak fore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0"/>
            <a:ext cx="9169400" cy="6877050"/>
          </a:xfrm>
          <a:prstGeom prst="rect">
            <a:avLst/>
          </a:prstGeom>
        </p:spPr>
      </p:pic>
    </p:spTree>
    <p:extLst>
      <p:ext uri="{BB962C8B-B14F-4D97-AF65-F5344CB8AC3E}">
        <p14:creationId xmlns:p14="http://schemas.microsoft.com/office/powerpoint/2010/main" val="6615797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trail camera captuing a black bea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9157"/>
            <a:ext cx="8763000" cy="6859332"/>
          </a:xfrm>
          <a:prstGeom prst="rect">
            <a:avLst/>
          </a:prstGeom>
        </p:spPr>
      </p:pic>
    </p:spTree>
    <p:extLst>
      <p:ext uri="{BB962C8B-B14F-4D97-AF65-F5344CB8AC3E}">
        <p14:creationId xmlns:p14="http://schemas.microsoft.com/office/powerpoint/2010/main" val="3453606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914400"/>
            <a:ext cx="3276600" cy="646331"/>
          </a:xfrm>
          <a:prstGeom prst="rect">
            <a:avLst/>
          </a:prstGeom>
          <a:noFill/>
        </p:spPr>
        <p:txBody>
          <a:bodyPr wrap="square" rtlCol="0">
            <a:spAutoFit/>
          </a:bodyPr>
          <a:lstStyle/>
          <a:p>
            <a:r>
              <a:rPr lang="en-US" sz="3600" b="1" dirty="0" smtClean="0"/>
              <a:t>Why Cut Trees?</a:t>
            </a:r>
            <a:endParaRPr lang="en-US" sz="3600" b="1" dirty="0"/>
          </a:p>
        </p:txBody>
      </p:sp>
      <p:pic>
        <p:nvPicPr>
          <p:cNvPr id="3" name="Picture 2" descr="old photo and logger cutting a tre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7122" y="914400"/>
            <a:ext cx="4245006" cy="5550843"/>
          </a:xfrm>
          <a:prstGeom prst="rect">
            <a:avLst/>
          </a:prstGeom>
        </p:spPr>
      </p:pic>
    </p:spTree>
    <p:extLst>
      <p:ext uri="{BB962C8B-B14F-4D97-AF65-F5344CB8AC3E}">
        <p14:creationId xmlns:p14="http://schemas.microsoft.com/office/powerpoint/2010/main" val="5576327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5097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tai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437972">
            <a:off x="4661539" y="2407000"/>
            <a:ext cx="819150" cy="1608170"/>
          </a:xfrm>
          <a:prstGeom prst="rect">
            <a:avLst/>
          </a:prstGeom>
        </p:spPr>
      </p:pic>
      <p:pic>
        <p:nvPicPr>
          <p:cNvPr id="44034" name="Picture 2" descr="de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28600"/>
            <a:ext cx="2760663"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frame_dorm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609600"/>
            <a:ext cx="2370138" cy="1825625"/>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furn_off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657600"/>
            <a:ext cx="4332288" cy="2894013"/>
          </a:xfrm>
          <a:prstGeom prst="rect">
            <a:avLst/>
          </a:prstGeom>
          <a:noFill/>
          <a:extLst>
            <a:ext uri="{909E8E84-426E-40DD-AFC4-6F175D3DCCD1}">
              <a14:hiddenFill xmlns:a14="http://schemas.microsoft.com/office/drawing/2010/main">
                <a:solidFill>
                  <a:srgbClr val="FFFFFF"/>
                </a:solidFill>
              </a14:hiddenFill>
            </a:ext>
          </a:extLst>
        </p:spPr>
      </p:pic>
      <p:pic>
        <p:nvPicPr>
          <p:cNvPr id="44037" name="Picture 5" descr="china cabin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304800"/>
            <a:ext cx="2965450" cy="30257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ramed hous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3000" y="4114800"/>
            <a:ext cx="3626192" cy="2302764"/>
          </a:xfrm>
          <a:prstGeom prst="rect">
            <a:avLst/>
          </a:prstGeom>
        </p:spPr>
      </p:pic>
    </p:spTree>
    <p:extLst>
      <p:ext uri="{BB962C8B-B14F-4D97-AF65-F5344CB8AC3E}">
        <p14:creationId xmlns:p14="http://schemas.microsoft.com/office/powerpoint/2010/main" val="38313678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hoto of breakfeast meal with product made from tree. Table, chair, milk container, cearal bo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4800"/>
            <a:ext cx="9144000" cy="611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7780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graphic showing home many cords of wood a person u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63550"/>
            <a:ext cx="8763000" cy="593725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609600" y="463550"/>
            <a:ext cx="7848600" cy="3746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09600" y="432771"/>
            <a:ext cx="8305800" cy="646331"/>
          </a:xfrm>
          <a:prstGeom prst="rect">
            <a:avLst/>
          </a:prstGeom>
          <a:noFill/>
        </p:spPr>
        <p:txBody>
          <a:bodyPr wrap="square" rtlCol="0">
            <a:spAutoFit/>
          </a:bodyPr>
          <a:lstStyle/>
          <a:p>
            <a:r>
              <a:rPr lang="en-US" sz="3600" b="1" dirty="0" smtClean="0"/>
              <a:t>60 Cubic Feet of Wood per Person per Year</a:t>
            </a:r>
            <a:endParaRPr lang="en-US" sz="3600" b="1" dirty="0"/>
          </a:p>
        </p:txBody>
      </p:sp>
    </p:spTree>
    <p:extLst>
      <p:ext uri="{BB962C8B-B14F-4D97-AF65-F5344CB8AC3E}">
        <p14:creationId xmlns:p14="http://schemas.microsoft.com/office/powerpoint/2010/main" val="41324203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24729"/>
            <a:ext cx="6934200" cy="1384995"/>
          </a:xfrm>
          <a:prstGeom prst="rect">
            <a:avLst/>
          </a:prstGeom>
          <a:noFill/>
        </p:spPr>
        <p:txBody>
          <a:bodyPr wrap="square" rtlCol="0">
            <a:spAutoFit/>
          </a:bodyPr>
          <a:lstStyle/>
          <a:p>
            <a:r>
              <a:rPr lang="en-US" sz="2800" dirty="0" smtClean="0"/>
              <a:t>Sherburne County: about 90,000 residents 						(2013 census) </a:t>
            </a:r>
          </a:p>
          <a:p>
            <a:r>
              <a:rPr lang="en-US" sz="2800" dirty="0" smtClean="0"/>
              <a:t> </a:t>
            </a:r>
            <a:endParaRPr lang="en-US" sz="2800" dirty="0"/>
          </a:p>
        </p:txBody>
      </p:sp>
      <p:sp>
        <p:nvSpPr>
          <p:cNvPr id="43010" name="Text Box 2"/>
          <p:cNvSpPr txBox="1">
            <a:spLocks noChangeArrowheads="1"/>
          </p:cNvSpPr>
          <p:nvPr/>
        </p:nvSpPr>
        <p:spPr bwMode="auto">
          <a:xfrm>
            <a:off x="457200" y="1524000"/>
            <a:ext cx="7620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smtClean="0"/>
              <a:t>90,000 </a:t>
            </a:r>
            <a:r>
              <a:rPr lang="en-US" altLang="en-US" sz="2800" dirty="0"/>
              <a:t>People x </a:t>
            </a:r>
            <a:r>
              <a:rPr lang="en-US" altLang="en-US" sz="2800" dirty="0" smtClean="0"/>
              <a:t>60 </a:t>
            </a:r>
            <a:r>
              <a:rPr lang="en-US" altLang="en-US" sz="2800" dirty="0" err="1"/>
              <a:t>cf</a:t>
            </a:r>
            <a:r>
              <a:rPr lang="en-US" altLang="en-US" sz="2800" dirty="0"/>
              <a:t>/person </a:t>
            </a:r>
            <a:r>
              <a:rPr lang="en-US" altLang="en-US" sz="2800" dirty="0" smtClean="0"/>
              <a:t>(0.67 cord/person</a:t>
            </a:r>
            <a:r>
              <a:rPr lang="en-US" altLang="en-US" sz="2800" dirty="0"/>
              <a:t>) =</a:t>
            </a:r>
          </a:p>
        </p:txBody>
      </p:sp>
      <p:sp>
        <p:nvSpPr>
          <p:cNvPr id="43011" name="Text Box 3"/>
          <p:cNvSpPr txBox="1">
            <a:spLocks noChangeArrowheads="1"/>
          </p:cNvSpPr>
          <p:nvPr/>
        </p:nvSpPr>
        <p:spPr bwMode="auto">
          <a:xfrm>
            <a:off x="4011613" y="2021530"/>
            <a:ext cx="452278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smtClean="0"/>
              <a:t>60,000 cords </a:t>
            </a:r>
            <a:r>
              <a:rPr lang="en-US" altLang="en-US" sz="2800" dirty="0"/>
              <a:t>of wood per year</a:t>
            </a:r>
          </a:p>
        </p:txBody>
      </p:sp>
      <p:sp>
        <p:nvSpPr>
          <p:cNvPr id="43012" name="Text Box 4"/>
          <p:cNvSpPr txBox="1">
            <a:spLocks noChangeArrowheads="1"/>
          </p:cNvSpPr>
          <p:nvPr/>
        </p:nvSpPr>
        <p:spPr bwMode="auto">
          <a:xfrm>
            <a:off x="4011141" y="3505200"/>
            <a:ext cx="3810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dirty="0" smtClean="0"/>
              <a:t>About 2000 </a:t>
            </a:r>
            <a:r>
              <a:rPr lang="en-US" altLang="en-US" sz="2800" b="1" dirty="0"/>
              <a:t>Acres of </a:t>
            </a:r>
            <a:r>
              <a:rPr lang="en-US" altLang="en-US" sz="2800" b="1" dirty="0" smtClean="0"/>
              <a:t>    	Forest per Year</a:t>
            </a:r>
            <a:endParaRPr lang="en-US" altLang="en-US" sz="2800" b="1" dirty="0"/>
          </a:p>
        </p:txBody>
      </p:sp>
      <p:pic>
        <p:nvPicPr>
          <p:cNvPr id="43013" name="Picture 5" descr="Fel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309519"/>
            <a:ext cx="2971800" cy="4396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1627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ouse_pla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13" y="206375"/>
            <a:ext cx="7799387" cy="642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133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762000" y="609600"/>
            <a:ext cx="70866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smtClean="0"/>
              <a:t>22,000 </a:t>
            </a:r>
            <a:r>
              <a:rPr lang="en-US" altLang="en-US" sz="2800" dirty="0"/>
              <a:t>Homes x 15mbf/Home = </a:t>
            </a:r>
          </a:p>
          <a:p>
            <a:pPr>
              <a:spcBef>
                <a:spcPct val="50000"/>
              </a:spcBef>
            </a:pPr>
            <a:r>
              <a:rPr lang="en-US" altLang="en-US" sz="2800" dirty="0"/>
              <a:t>                                   </a:t>
            </a:r>
          </a:p>
        </p:txBody>
      </p:sp>
      <p:sp>
        <p:nvSpPr>
          <p:cNvPr id="55299" name="Text Box 3"/>
          <p:cNvSpPr txBox="1">
            <a:spLocks noChangeArrowheads="1"/>
          </p:cNvSpPr>
          <p:nvPr/>
        </p:nvSpPr>
        <p:spPr bwMode="auto">
          <a:xfrm>
            <a:off x="2488599" y="1295400"/>
            <a:ext cx="472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dirty="0" smtClean="0"/>
              <a:t>22,000 </a:t>
            </a:r>
            <a:r>
              <a:rPr lang="en-US" altLang="en-US" sz="3200" b="1" dirty="0"/>
              <a:t>Acres of Forest</a:t>
            </a:r>
          </a:p>
        </p:txBody>
      </p:sp>
      <p:pic>
        <p:nvPicPr>
          <p:cNvPr id="2" name="Picture 1" descr="logging equipmen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133600"/>
            <a:ext cx="6697980" cy="4460659"/>
          </a:xfrm>
          <a:prstGeom prst="rect">
            <a:avLst/>
          </a:prstGeom>
        </p:spPr>
      </p:pic>
    </p:spTree>
    <p:extLst>
      <p:ext uri="{BB962C8B-B14F-4D97-AF65-F5344CB8AC3E}">
        <p14:creationId xmlns:p14="http://schemas.microsoft.com/office/powerpoint/2010/main" val="4234746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1+#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3,1356951107,C:\Documents and Settings\kejacob\Desktop\Presentations\Sustainable Forest Mgt Issues_Quantity and Quality.pp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2113</TotalTime>
  <Words>1002</Words>
  <Application>Microsoft Macintosh PowerPoint</Application>
  <PresentationFormat>On-screen Show (4:3)</PresentationFormat>
  <Paragraphs>92</Paragraphs>
  <Slides>30</Slides>
  <Notes>14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7" baseType="lpstr">
      <vt:lpstr>Adobe Garamond Pro Bold</vt:lpstr>
      <vt:lpstr>Calibri</vt:lpstr>
      <vt:lpstr>Times New Roman</vt:lpstr>
      <vt:lpstr>Times-Roman</vt:lpstr>
      <vt:lpstr>Arial</vt:lpstr>
      <vt:lpstr>Office Theme</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Forestry and Forest Products Matter In Minnesota</vt:lpstr>
      <vt:lpstr>Wood Products Are an Economic Foundation for Many Communities</vt:lpstr>
      <vt:lpstr>PowerPoint Presentation</vt:lpstr>
      <vt:lpstr>PowerPoint Presentation</vt:lpstr>
      <vt:lpstr>PowerPoint Presentation</vt:lpstr>
      <vt:lpstr>PowerPoint Presentation</vt:lpstr>
      <vt:lpstr>PowerPoint Presentation</vt:lpstr>
      <vt:lpstr>What is 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MN Dept of Natural Resources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Sand Dunes State Forest presentation Meeting 2</dc:title>
  <dc:subject>Sand Dunes State Forest presentation Meeting 2</dc:subject>
  <dc:creator>John Korzeniowski</dc:creator>
  <cp:keywords>Sand Dunes State Forest presentation Meeting 2</cp:keywords>
  <dc:description/>
  <cp:lastModifiedBy>Microsoft Office User</cp:lastModifiedBy>
  <cp:revision>77</cp:revision>
  <dcterms:created xsi:type="dcterms:W3CDTF">2016-07-15T20:38:17Z</dcterms:created>
  <dcterms:modified xsi:type="dcterms:W3CDTF">2016-08-04T18:44:01Z</dcterms:modified>
  <cp:category/>
</cp:coreProperties>
</file>