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360" r:id="rId2"/>
    <p:sldId id="364" r:id="rId3"/>
    <p:sldId id="371" r:id="rId4"/>
    <p:sldId id="366" r:id="rId5"/>
    <p:sldId id="384" r:id="rId6"/>
    <p:sldId id="368" r:id="rId7"/>
    <p:sldId id="367" r:id="rId8"/>
    <p:sldId id="415" r:id="rId9"/>
    <p:sldId id="416" r:id="rId10"/>
    <p:sldId id="418" r:id="rId11"/>
    <p:sldId id="408" r:id="rId12"/>
    <p:sldId id="409" r:id="rId13"/>
    <p:sldId id="417" r:id="rId14"/>
    <p:sldId id="397" r:id="rId15"/>
    <p:sldId id="403" r:id="rId16"/>
    <p:sldId id="405" r:id="rId17"/>
    <p:sldId id="382" r:id="rId18"/>
    <p:sldId id="398" r:id="rId19"/>
    <p:sldId id="399" r:id="rId20"/>
    <p:sldId id="414" r:id="rId21"/>
    <p:sldId id="419" r:id="rId22"/>
    <p:sldId id="389" r:id="rId23"/>
    <p:sldId id="392" r:id="rId24"/>
    <p:sldId id="393" r:id="rId25"/>
    <p:sldId id="375" r:id="rId26"/>
    <p:sldId id="350" r:id="rId27"/>
    <p:sldId id="410" r:id="rId28"/>
    <p:sldId id="385" r:id="rId29"/>
    <p:sldId id="411" r:id="rId30"/>
    <p:sldId id="386" r:id="rId31"/>
    <p:sldId id="352" r:id="rId32"/>
    <p:sldId id="387" r:id="rId33"/>
    <p:sldId id="388" r:id="rId34"/>
    <p:sldId id="383" r:id="rId35"/>
    <p:sldId id="378" r:id="rId36"/>
    <p:sldId id="379" r:id="rId37"/>
    <p:sldId id="38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Pulford" initials="R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252" autoAdjust="0"/>
    <p:restoredTop sz="81943" autoAdjust="0"/>
  </p:normalViewPr>
  <p:slideViewPr>
    <p:cSldViewPr>
      <p:cViewPr>
        <p:scale>
          <a:sx n="90" d="100"/>
          <a:sy n="90" d="100"/>
        </p:scale>
        <p:origin x="-990" y="-7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50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017" tIns="45509" rIns="91017" bIns="4550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1"/>
            <a:ext cx="2971800" cy="457200"/>
          </a:xfrm>
          <a:prstGeom prst="rect">
            <a:avLst/>
          </a:prstGeom>
        </p:spPr>
        <p:txBody>
          <a:bodyPr vert="horz" lIns="91017" tIns="45509" rIns="91017" bIns="45509" rtlCol="0"/>
          <a:lstStyle>
            <a:lvl1pPr algn="r">
              <a:defRPr sz="1200">
                <a:latin typeface="Arial" charset="0"/>
                <a:cs typeface="Arial" charset="0"/>
              </a:defRPr>
            </a:lvl1pPr>
          </a:lstStyle>
          <a:p>
            <a:pPr>
              <a:defRPr/>
            </a:pPr>
            <a:fld id="{74B09E49-CD84-499D-8385-658CDB18D531}" type="datetimeFigureOut">
              <a:rPr lang="en-US"/>
              <a:pPr>
                <a:defRPr/>
              </a:pPr>
              <a:t>9/15/2015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017" tIns="45509" rIns="91017" bIns="4550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017" tIns="45509" rIns="91017" bIns="45509" rtlCol="0" anchor="b"/>
          <a:lstStyle>
            <a:lvl1pPr algn="r">
              <a:defRPr sz="1200">
                <a:latin typeface="Arial" charset="0"/>
                <a:cs typeface="Arial" charset="0"/>
              </a:defRPr>
            </a:lvl1pPr>
          </a:lstStyle>
          <a:p>
            <a:pPr>
              <a:defRPr/>
            </a:pPr>
            <a:fld id="{1B445603-12EB-410F-9710-D678DA933C24}" type="slidenum">
              <a:rPr lang="en-US"/>
              <a:pPr>
                <a:defRPr/>
              </a:pPr>
              <a:t>‹#›</a:t>
            </a:fld>
            <a:endParaRPr lang="en-US"/>
          </a:p>
        </p:txBody>
      </p:sp>
    </p:spTree>
    <p:extLst>
      <p:ext uri="{BB962C8B-B14F-4D97-AF65-F5344CB8AC3E}">
        <p14:creationId xmlns:p14="http://schemas.microsoft.com/office/powerpoint/2010/main" val="1876887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91017" tIns="45509" rIns="91017" bIns="4550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1"/>
            <a:ext cx="2971800" cy="457200"/>
          </a:xfrm>
          <a:prstGeom prst="rect">
            <a:avLst/>
          </a:prstGeom>
        </p:spPr>
        <p:txBody>
          <a:bodyPr vert="horz" lIns="91017" tIns="45509" rIns="91017" bIns="45509" rtlCol="0"/>
          <a:lstStyle>
            <a:lvl1pPr algn="r" fontAlgn="auto">
              <a:spcBef>
                <a:spcPts val="0"/>
              </a:spcBef>
              <a:spcAft>
                <a:spcPts val="0"/>
              </a:spcAft>
              <a:defRPr sz="1200">
                <a:latin typeface="+mn-lt"/>
                <a:cs typeface="+mn-cs"/>
              </a:defRPr>
            </a:lvl1pPr>
          </a:lstStyle>
          <a:p>
            <a:pPr>
              <a:defRPr/>
            </a:pPr>
            <a:fld id="{0BB5D292-04D1-4D3B-A8CF-023957B18A7B}" type="datetimeFigureOut">
              <a:rPr lang="en-US"/>
              <a:pPr>
                <a:defRPr/>
              </a:pPr>
              <a:t>9/15/2015</a:t>
            </a:fld>
            <a:endParaRPr lang="en-US"/>
          </a:p>
        </p:txBody>
      </p:sp>
      <p:sp>
        <p:nvSpPr>
          <p:cNvPr id="4" name="Slide Image Placeholder 3"/>
          <p:cNvSpPr>
            <a:spLocks noGrp="1" noRot="1" noChangeAspect="1"/>
          </p:cNvSpPr>
          <p:nvPr>
            <p:ph type="sldImg" idx="2"/>
          </p:nvPr>
        </p:nvSpPr>
        <p:spPr>
          <a:xfrm>
            <a:off x="1143000" y="685800"/>
            <a:ext cx="4572000" cy="3430588"/>
          </a:xfrm>
          <a:prstGeom prst="rect">
            <a:avLst/>
          </a:prstGeom>
          <a:noFill/>
          <a:ln w="12700">
            <a:solidFill>
              <a:prstClr val="black"/>
            </a:solidFill>
          </a:ln>
        </p:spPr>
        <p:txBody>
          <a:bodyPr vert="horz" lIns="91017" tIns="45509" rIns="91017" bIns="45509" rtlCol="0" anchor="ctr"/>
          <a:lstStyle/>
          <a:p>
            <a:pPr lvl="0"/>
            <a:endParaRPr lang="en-US" noProof="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017" tIns="45509" rIns="91017" bIns="4550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017" tIns="45509" rIns="91017" bIns="4550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017" tIns="45509" rIns="91017" bIns="45509" rtlCol="0" anchor="b"/>
          <a:lstStyle>
            <a:lvl1pPr algn="r" fontAlgn="auto">
              <a:spcBef>
                <a:spcPts val="0"/>
              </a:spcBef>
              <a:spcAft>
                <a:spcPts val="0"/>
              </a:spcAft>
              <a:defRPr sz="1200">
                <a:latin typeface="+mn-lt"/>
                <a:cs typeface="+mn-cs"/>
              </a:defRPr>
            </a:lvl1pPr>
          </a:lstStyle>
          <a:p>
            <a:pPr>
              <a:defRPr/>
            </a:pPr>
            <a:fld id="{781E9DC6-B2FE-4F44-A97F-D10B7CC18CD2}" type="slidenum">
              <a:rPr lang="en-US"/>
              <a:pPr>
                <a:defRPr/>
              </a:pPr>
              <a:t>‹#›</a:t>
            </a:fld>
            <a:endParaRPr lang="en-US"/>
          </a:p>
        </p:txBody>
      </p:sp>
    </p:spTree>
    <p:extLst>
      <p:ext uri="{BB962C8B-B14F-4D97-AF65-F5344CB8AC3E}">
        <p14:creationId xmlns:p14="http://schemas.microsoft.com/office/powerpoint/2010/main" val="10294077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second in a series of three webinars connected with the development of the DNR Northern Superior Uplands Section Forest Resource Management </a:t>
            </a:r>
            <a:r>
              <a:rPr lang="en-US" dirty="0" smtClean="0"/>
              <a:t>Plan OR  SFRMP. My</a:t>
            </a:r>
            <a:r>
              <a:rPr lang="en-US" baseline="0" dirty="0" smtClean="0"/>
              <a:t> name Jon Nelson.  I’m a Forest Policy and Planning Supervisor with the DNR Division of Forestry and I’ll be your presenter for this webinar.</a:t>
            </a:r>
            <a:endParaRPr lang="en-US" dirty="0"/>
          </a:p>
        </p:txBody>
      </p:sp>
      <p:sp>
        <p:nvSpPr>
          <p:cNvPr id="4" name="Slide Number Placeholder 3"/>
          <p:cNvSpPr>
            <a:spLocks noGrp="1"/>
          </p:cNvSpPr>
          <p:nvPr>
            <p:ph type="sldNum" sz="quarter" idx="10"/>
          </p:nvPr>
        </p:nvSpPr>
        <p:spPr/>
        <p:txBody>
          <a:bodyPr/>
          <a:lstStyle/>
          <a:p>
            <a:fld id="{E94364B7-DC38-4DAB-97CE-532127346D5F}" type="slidenum">
              <a:rPr lang="en-US" smtClean="0"/>
              <a:pPr/>
              <a:t>1</a:t>
            </a:fld>
            <a:endParaRPr lang="en-US"/>
          </a:p>
        </p:txBody>
      </p:sp>
    </p:spTree>
    <p:extLst>
      <p:ext uri="{BB962C8B-B14F-4D97-AF65-F5344CB8AC3E}">
        <p14:creationId xmlns:p14="http://schemas.microsoft.com/office/powerpoint/2010/main" val="526606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DNR is not seeking input on “constant” modeling parameters  (i.e., they are not changed across the various harvest scenarios) including:</a:t>
            </a:r>
          </a:p>
          <a:p>
            <a:endParaRPr lang="en-US" dirty="0"/>
          </a:p>
          <a:p>
            <a:pPr lvl="1">
              <a:buFont typeface="Arial" panose="020B0604020202020204" pitchFamily="34" charset="0"/>
              <a:buChar char="•"/>
            </a:pPr>
            <a:r>
              <a:rPr lang="en-US" dirty="0"/>
              <a:t>Established normal rotation ages (established primarily in the original SFRMPs, calculated from forest inventory data, they generally don’t change much over time, don’t change across the scenarios)</a:t>
            </a:r>
          </a:p>
          <a:p>
            <a:pPr lvl="1">
              <a:buFont typeface="Arial" panose="020B0604020202020204" pitchFamily="34" charset="0"/>
              <a:buNone/>
            </a:pPr>
            <a:endParaRPr lang="en-US" dirty="0"/>
          </a:p>
          <a:p>
            <a:pPr lvl="1">
              <a:buFont typeface="Arial" panose="020B0604020202020204" pitchFamily="34" charset="0"/>
              <a:buChar char="•"/>
            </a:pPr>
            <a:r>
              <a:rPr lang="en-US" dirty="0"/>
              <a:t>Thinning regimes for forest types that are typically thinned or managed as uneven-aged types (e.g., red pine, </a:t>
            </a:r>
            <a:r>
              <a:rPr lang="en-US" dirty="0" smtClean="0"/>
              <a:t>white pine, northern </a:t>
            </a:r>
            <a:r>
              <a:rPr lang="en-US" dirty="0"/>
              <a:t>hardwoods) (These thinning regimes represent or best reflect the most common application of forest management/harvest practices in these types; used by the model to estimate/project timber volumes  and to best project these stands forward in time;  these modeled thinning regimes don’t vary greatly across the state or over time).</a:t>
            </a:r>
          </a:p>
          <a:p>
            <a:pPr lvl="1">
              <a:buFont typeface="Arial" panose="020B0604020202020204" pitchFamily="34" charset="0"/>
              <a:buNone/>
            </a:pPr>
            <a:endParaRPr lang="en-US" dirty="0"/>
          </a:p>
          <a:p>
            <a:pPr lvl="1">
              <a:buFont typeface="Arial" panose="020B0604020202020204" pitchFamily="34" charset="0"/>
              <a:buChar char="•"/>
            </a:pPr>
            <a:r>
              <a:rPr lang="en-US" dirty="0"/>
              <a:t>Applying a standard “3% discount rate” value of money over time </a:t>
            </a:r>
            <a:r>
              <a:rPr lang="en-US" dirty="0" smtClean="0"/>
              <a:t>to estimate the present value of projected</a:t>
            </a:r>
            <a:r>
              <a:rPr lang="en-US" baseline="0" dirty="0" smtClean="0"/>
              <a:t> future timber revenues </a:t>
            </a:r>
            <a:r>
              <a:rPr lang="en-US" dirty="0" smtClean="0"/>
              <a:t>(3% </a:t>
            </a:r>
            <a:r>
              <a:rPr lang="en-US" dirty="0"/>
              <a:t>falls </a:t>
            </a:r>
            <a:r>
              <a:rPr lang="en-US" dirty="0" smtClean="0"/>
              <a:t>range </a:t>
            </a:r>
            <a:r>
              <a:rPr lang="en-US" dirty="0"/>
              <a:t>of commonly accepted/applied discount rates for forest/timber products)</a:t>
            </a:r>
            <a:endParaRPr lang="en-US" strike="sngStrike" dirty="0"/>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936385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the modeling parameters that are varied</a:t>
            </a:r>
            <a:r>
              <a:rPr lang="en-US" baseline="0" dirty="0" smtClean="0"/>
              <a:t> across the four harvest scenarios.  The first is Even Flow.</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11</a:t>
            </a:fld>
            <a:endParaRPr lang="en-US"/>
          </a:p>
        </p:txBody>
      </p:sp>
    </p:spTree>
    <p:extLst>
      <p:ext uri="{BB962C8B-B14F-4D97-AF65-F5344CB8AC3E}">
        <p14:creationId xmlns:p14="http://schemas.microsoft.com/office/powerpoint/2010/main" val="240388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even-flow parameter has by far the greatest overall effect on the outcomes produced across the 4 scenarios.</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12</a:t>
            </a:fld>
            <a:endParaRPr lang="en-US"/>
          </a:p>
        </p:txBody>
      </p:sp>
    </p:spTree>
    <p:extLst>
      <p:ext uri="{BB962C8B-B14F-4D97-AF65-F5344CB8AC3E}">
        <p14:creationId xmlns:p14="http://schemas.microsoft.com/office/powerpoint/2010/main" val="1951972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Lowland conifers were not included in the DNRs original</a:t>
            </a:r>
            <a:r>
              <a:rPr lang="en-US" baseline="0" dirty="0" smtClean="0"/>
              <a:t> OG designation process (early 2000’s) for a number of reasons.</a:t>
            </a:r>
            <a:endParaRPr lang="en-US" dirty="0" smtClean="0"/>
          </a:p>
          <a:p>
            <a:endParaRPr lang="en-US" dirty="0" smtClean="0"/>
          </a:p>
          <a:p>
            <a:r>
              <a:rPr lang="en-US" dirty="0" smtClean="0"/>
              <a:t>Ecologically</a:t>
            </a:r>
            <a:r>
              <a:rPr lang="en-US" baseline="0" dirty="0" smtClean="0"/>
              <a:t> Important Lowland Conifers were identified and reserved from harvest in the original SFRMPs as a pool of stands from which LCOG might be identified in the future.</a:t>
            </a:r>
            <a:endParaRPr lang="en-US" dirty="0" smtClean="0"/>
          </a:p>
          <a:p>
            <a:endParaRPr lang="en-US" dirty="0" smtClean="0"/>
          </a:p>
          <a:p>
            <a:pPr defTabSz="897252">
              <a:defRPr/>
            </a:pPr>
            <a:r>
              <a:rPr lang="en-US" dirty="0" smtClean="0"/>
              <a:t>DNR LCOG designation is occurring in conjunction with the revision of each SFRMP.  </a:t>
            </a:r>
          </a:p>
          <a:p>
            <a:endParaRPr lang="en-US" dirty="0" smtClean="0"/>
          </a:p>
          <a:p>
            <a:r>
              <a:rPr lang="en-US" dirty="0" smtClean="0"/>
              <a:t>A full description of DNR’s LCOG evaluation/designation</a:t>
            </a:r>
            <a:r>
              <a:rPr lang="en-US" baseline="0" dirty="0" smtClean="0"/>
              <a:t> process can be found on the DNR web site at: http://www.dnr.state.mn.us/publications/forestry/index.html  </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13</a:t>
            </a:fld>
            <a:endParaRPr lang="en-US"/>
          </a:p>
        </p:txBody>
      </p:sp>
    </p:spTree>
    <p:extLst>
      <p:ext uri="{BB962C8B-B14F-4D97-AF65-F5344CB8AC3E}">
        <p14:creationId xmlns:p14="http://schemas.microsoft.com/office/powerpoint/2010/main" val="1268351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charset="0"/>
              <a:buChar char="•"/>
            </a:pPr>
            <a:r>
              <a:rPr lang="en-US" dirty="0" smtClean="0"/>
              <a:t>An</a:t>
            </a:r>
            <a:r>
              <a:rPr lang="en-US" baseline="0" dirty="0" smtClean="0"/>
              <a:t> important part of DNR’s SFRMP process is identifying a goal for the composition of DNR forest lands in the future.   </a:t>
            </a:r>
          </a:p>
          <a:p>
            <a:endParaRPr lang="en-US" baseline="0" dirty="0" smtClean="0"/>
          </a:p>
          <a:p>
            <a:pPr marL="171441" indent="-171441">
              <a:buFont typeface="Arial" charset="0"/>
              <a:buChar char="•"/>
            </a:pPr>
            <a:r>
              <a:rPr lang="en-US" baseline="0" dirty="0" smtClean="0"/>
              <a:t>This future composition goal is expressed as cover type conversion goals (i.e., which forest types do we want less or more of in the future compared to current amounts).   </a:t>
            </a:r>
          </a:p>
          <a:p>
            <a:endParaRPr lang="en-US" baseline="0" dirty="0" smtClean="0"/>
          </a:p>
          <a:p>
            <a:pPr marL="171441" indent="-171441">
              <a:buFont typeface="Arial" charset="0"/>
              <a:buChar char="•"/>
            </a:pPr>
            <a:r>
              <a:rPr lang="en-US" baseline="0" dirty="0" smtClean="0"/>
              <a:t>These goals are incorporated into the model (i.e., assumed to take place) to see what effect the change in forest composition might have on the modeling outcomes.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14</a:t>
            </a:fld>
            <a:endParaRPr lang="en-US"/>
          </a:p>
        </p:txBody>
      </p:sp>
    </p:spTree>
    <p:extLst>
      <p:ext uri="{BB962C8B-B14F-4D97-AF65-F5344CB8AC3E}">
        <p14:creationId xmlns:p14="http://schemas.microsoft.com/office/powerpoint/2010/main" val="393450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The “all-ownership” assessment of current/future forest age-class distributions is a requirement of SFRMP teams following the recent (late 2012) rescission of DNR’s 20-year old Extended Rotation Forest policy (i.e., due to substantial declines in statewide timber harvesting and the resulting overall continued aging of MN forests).  More information on this is available in a 2012 Extended Rotation Forest policy review report </a:t>
            </a:r>
            <a:r>
              <a:rPr lang="en-US" dirty="0" smtClean="0"/>
              <a:t>again available </a:t>
            </a:r>
            <a:r>
              <a:rPr lang="en-US" dirty="0"/>
              <a:t>on the DNR web </a:t>
            </a:r>
            <a:r>
              <a:rPr lang="en-US" dirty="0" smtClean="0"/>
              <a:t>site under Division of Forestry publications).</a:t>
            </a:r>
            <a:endParaRPr lang="en-US" dirty="0"/>
          </a:p>
          <a:p>
            <a:endParaRPr lang="en-US" dirty="0"/>
          </a:p>
          <a:p>
            <a:pPr fontAlgn="ctr">
              <a:spcAft>
                <a:spcPts val="754"/>
              </a:spcAft>
              <a:buFont typeface="Arial" panose="020B0604020202020204" pitchFamily="34" charset="0"/>
              <a:buChar char="•"/>
            </a:pPr>
            <a:r>
              <a:rPr lang="en-US" dirty="0"/>
              <a:t>SFRMP teams assess </a:t>
            </a:r>
            <a:r>
              <a:rPr lang="en-US" u="sng" dirty="0"/>
              <a:t>all-ownership</a:t>
            </a:r>
            <a:r>
              <a:rPr lang="en-US" dirty="0"/>
              <a:t> forest age-class data to determine if there are adequate amounts of “older forest” on the landscape now and looking forward </a:t>
            </a:r>
            <a:r>
              <a:rPr lang="en-US" dirty="0" smtClean="0"/>
              <a:t>(adequate</a:t>
            </a:r>
            <a:r>
              <a:rPr lang="en-US" baseline="0" dirty="0" smtClean="0"/>
              <a:t> meaning </a:t>
            </a:r>
            <a:r>
              <a:rPr lang="en-US" dirty="0" smtClean="0"/>
              <a:t>approximately </a:t>
            </a:r>
            <a:r>
              <a:rPr lang="en-US" dirty="0"/>
              <a:t>10-15% depending on the forest type). </a:t>
            </a:r>
          </a:p>
          <a:p>
            <a:pPr fontAlgn="ctr">
              <a:spcAft>
                <a:spcPts val="754"/>
              </a:spcAft>
              <a:buFont typeface="Arial" panose="020B0604020202020204" pitchFamily="34" charset="0"/>
              <a:buChar char="•"/>
            </a:pPr>
            <a:r>
              <a:rPr lang="en-US" dirty="0"/>
              <a:t>If there are concerns, SFRMP plans may propose that additional older forest be maintained on DNR lands.</a:t>
            </a:r>
          </a:p>
          <a:p>
            <a:pPr fontAlgn="ctr">
              <a:spcAft>
                <a:spcPts val="754"/>
              </a:spcAft>
              <a:buFont typeface="Arial" panose="020B0604020202020204" pitchFamily="34" charset="0"/>
              <a:buChar char="•"/>
            </a:pPr>
            <a:r>
              <a:rPr lang="en-US" dirty="0"/>
              <a:t>Applies to forest types managed primarily with </a:t>
            </a:r>
            <a:r>
              <a:rPr lang="en-US" dirty="0" smtClean="0"/>
              <a:t>“even-aged” management.  I’ll talk more about this in</a:t>
            </a:r>
            <a:r>
              <a:rPr lang="en-US" baseline="0" dirty="0" smtClean="0"/>
              <a:t> a moment. </a:t>
            </a:r>
            <a:r>
              <a:rPr lang="en-US" dirty="0" smtClean="0"/>
              <a:t> </a:t>
            </a:r>
            <a:endParaRPr lang="en-US" dirty="0"/>
          </a:p>
          <a:p>
            <a:pPr fontAlgn="ctr">
              <a:spcAft>
                <a:spcPts val="754"/>
              </a:spcAft>
              <a:buFont typeface="Arial" panose="020B0604020202020204" pitchFamily="34" charset="0"/>
              <a:buChar char="•"/>
            </a:pPr>
            <a:r>
              <a:rPr lang="en-US" dirty="0"/>
              <a:t>Can be applied across the planning area (i.e., ECS section) or in certain locations (i.e., ECS subsection</a:t>
            </a:r>
            <a:r>
              <a:rPr lang="en-US" dirty="0" smtClean="0"/>
              <a:t>).</a:t>
            </a:r>
          </a:p>
          <a:p>
            <a:pPr fontAlgn="ctr">
              <a:spcAft>
                <a:spcPts val="754"/>
              </a:spcAft>
              <a:buFont typeface="Arial" panose="020B0604020202020204" pitchFamily="34" charset="0"/>
              <a:buChar char="•"/>
            </a:pPr>
            <a:r>
              <a:rPr lang="en-US" dirty="0" smtClean="0"/>
              <a:t>If </a:t>
            </a:r>
            <a:r>
              <a:rPr lang="en-US" dirty="0"/>
              <a:t>the team is considering a recommendation to maintain additional older forest on DNR lands, the 4 modeling scenarios will  vary the amount of older forest to maintain (for specific forest types, in specific subsections</a:t>
            </a:r>
            <a:r>
              <a:rPr lang="en-US" dirty="0" smtClean="0"/>
              <a:t>).</a:t>
            </a:r>
          </a:p>
          <a:p>
            <a:pPr defTabSz="897252"/>
            <a:endParaRPr lang="en-US" dirty="0" smtClean="0"/>
          </a:p>
          <a:p>
            <a:pPr fontAlgn="ctr">
              <a:spcAft>
                <a:spcPts val="754"/>
              </a:spcAft>
              <a:buFont typeface="Arial" panose="020B0604020202020204" pitchFamily="34" charset="0"/>
              <a:buChar char="•"/>
            </a:pPr>
            <a:r>
              <a:rPr lang="en-US" dirty="0" smtClean="0"/>
              <a:t>I want to come</a:t>
            </a:r>
            <a:r>
              <a:rPr lang="en-US" baseline="0" dirty="0" smtClean="0"/>
              <a:t> back to explain the phrase “forest types management primarily with even-aged management.”  Even-aged management  means that you are managing a stand in a way that results in most trees being of the same or similar age. It is generally applied to the noted forest types because that is generally how they occur naturally because the dominant tree species </a:t>
            </a:r>
            <a:r>
              <a:rPr lang="en-US" dirty="0" smtClean="0"/>
              <a:t>require lots of sunlight and disturbance to regenerate, or have certain forest health</a:t>
            </a:r>
            <a:r>
              <a:rPr lang="en-US" baseline="0" dirty="0" smtClean="0"/>
              <a:t> concerns if managed as multi- or uneven-aged stands</a:t>
            </a:r>
            <a:r>
              <a:rPr lang="en-US" dirty="0" smtClean="0"/>
              <a:t>.  It is achieved primarily</a:t>
            </a:r>
            <a:r>
              <a:rPr lang="en-US" baseline="0" dirty="0" smtClean="0"/>
              <a:t> with timber harvesting methods that produce sufficient disturbance and sunlight for regeneration of these tree species to be successful (either naturally or via planting/seeding)</a:t>
            </a:r>
            <a:r>
              <a:rPr lang="en-US" dirty="0" smtClean="0"/>
              <a:t>.  These methods</a:t>
            </a:r>
            <a:r>
              <a:rPr lang="en-US" baseline="0" dirty="0" smtClean="0"/>
              <a:t> include clear-</a:t>
            </a:r>
            <a:r>
              <a:rPr lang="en-US" baseline="0" dirty="0" err="1" smtClean="0"/>
              <a:t>cuttin</a:t>
            </a:r>
            <a:r>
              <a:rPr lang="en-US" baseline="0" dirty="0" smtClean="0"/>
              <a:t> (usually with reserve trees), seed tree and </a:t>
            </a:r>
            <a:r>
              <a:rPr lang="en-US" baseline="0" dirty="0" err="1" smtClean="0"/>
              <a:t>shelterwood</a:t>
            </a:r>
            <a:r>
              <a:rPr lang="en-US" baseline="0" dirty="0" smtClean="0"/>
              <a:t> harvesting. </a:t>
            </a:r>
          </a:p>
          <a:p>
            <a:pPr fontAlgn="ctr">
              <a:spcAft>
                <a:spcPts val="754"/>
              </a:spcAft>
              <a:buFont typeface="Arial" panose="020B0604020202020204" pitchFamily="34" charset="0"/>
              <a:buChar char="•"/>
            </a:pPr>
            <a:endParaRPr lang="en-US" baseline="0" dirty="0" smtClean="0"/>
          </a:p>
          <a:p>
            <a:pPr fontAlgn="ctr">
              <a:spcAft>
                <a:spcPts val="754"/>
              </a:spcAft>
              <a:buFont typeface="Arial" panose="020B0604020202020204" pitchFamily="34" charset="0"/>
              <a:buNone/>
            </a:pPr>
            <a:r>
              <a:rPr lang="en-US" dirty="0" smtClean="0"/>
              <a:t>Managing or assessing forest types based on stand age-class conditions or distributions (such as the amount of older forest)</a:t>
            </a:r>
            <a:r>
              <a:rPr lang="en-US" baseline="0" dirty="0" smtClean="0"/>
              <a:t> i</a:t>
            </a:r>
            <a:r>
              <a:rPr lang="en-US" dirty="0" smtClean="0"/>
              <a:t>s only really applicable to these “even-aged” forest types (i.e., forest types/stands managed as multi- or uneven-aged stands/types don’t really have a single age, and are managed more based on tree densities and individual tree diameters, rather than stand age; they are also dominated by tree species that can regenerate/grow with less sunlight/disturbance).</a:t>
            </a:r>
          </a:p>
          <a:p>
            <a:pPr defTabSz="897252"/>
            <a:endParaRPr lang="en-US" dirty="0" smtClean="0"/>
          </a:p>
          <a:p>
            <a:endParaRPr lang="en-US" sz="1400"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15</a:t>
            </a:fld>
            <a:endParaRPr lang="en-US"/>
          </a:p>
        </p:txBody>
      </p:sp>
    </p:spTree>
    <p:extLst>
      <p:ext uri="{BB962C8B-B14F-4D97-AF65-F5344CB8AC3E}">
        <p14:creationId xmlns:p14="http://schemas.microsoft.com/office/powerpoint/2010/main" val="104132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 scenarios vary these four parameters to present a reasonable mix of possible planning decisions (and how each scenario affects projected outcomes):</a:t>
            </a:r>
          </a:p>
          <a:p>
            <a:endParaRPr lang="en-US" baseline="0" dirty="0" smtClean="0"/>
          </a:p>
          <a:p>
            <a:r>
              <a:rPr lang="en-US" dirty="0" smtClean="0"/>
              <a:t>Scenario A includes</a:t>
            </a:r>
            <a:r>
              <a:rPr lang="en-US" baseline="0" dirty="0" smtClean="0"/>
              <a:t> values for the four parameters that would generally be expected to be more restrictive to the amount of timber harvesting that might occur over time.</a:t>
            </a:r>
          </a:p>
          <a:p>
            <a:r>
              <a:rPr lang="en-US" baseline="0" dirty="0" smtClean="0"/>
              <a:t>Scenario D includes values that are generally expected to favor higher levels of timber harvest, at least for certain periods of time.</a:t>
            </a:r>
          </a:p>
          <a:p>
            <a:r>
              <a:rPr lang="en-US" baseline="0" dirty="0" smtClean="0"/>
              <a:t>Scenario B included values for the four parameters that are in between those for Scenarios A and D.</a:t>
            </a:r>
          </a:p>
          <a:p>
            <a:r>
              <a:rPr lang="en-US" baseline="0" dirty="0" smtClean="0"/>
              <a:t>Scenario C is provided as a example that mixes values for the parameters to include some that are generally expected to be more and some that are expected to be less restrictive to timber harvesting.</a:t>
            </a:r>
            <a:endParaRPr lang="en-US" dirty="0" smtClean="0"/>
          </a:p>
          <a:p>
            <a:endParaRPr lang="en-US" dirty="0" smtClean="0"/>
          </a:p>
          <a:p>
            <a:pPr defTabSz="914350">
              <a:defRPr/>
            </a:pPr>
            <a:r>
              <a:rPr lang="en-US" baseline="0" dirty="0" smtClean="0"/>
              <a:t>These are not the only potential combinations of these parameters/planning decisions that DNR will consider!</a:t>
            </a:r>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138662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Following are the main Outcomes that will be used to convey the effects of the four harvest scenarios along with a brief note about why the outcome is relevant/important:</a:t>
            </a:r>
          </a:p>
          <a:p>
            <a:r>
              <a:rPr lang="en-US" dirty="0" smtClean="0"/>
              <a:t> </a:t>
            </a:r>
          </a:p>
          <a:p>
            <a:pPr lvl="0"/>
            <a:r>
              <a:rPr lang="en-US" dirty="0" smtClean="0"/>
              <a:t>Modeling time frame: 10-50 years (same as with SFRMPs)</a:t>
            </a:r>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17</a:t>
            </a:fld>
            <a:endParaRPr lang="en-US"/>
          </a:p>
        </p:txBody>
      </p:sp>
    </p:spTree>
    <p:extLst>
      <p:ext uri="{BB962C8B-B14F-4D97-AF65-F5344CB8AC3E}">
        <p14:creationId xmlns:p14="http://schemas.microsoft.com/office/powerpoint/2010/main" val="545216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fontAlgn="ctr">
              <a:spcAft>
                <a:spcPts val="754"/>
              </a:spcAft>
              <a:buFont typeface="Arial" panose="020B0604020202020204" pitchFamily="34" charset="0"/>
              <a:buChar char="•"/>
            </a:pPr>
            <a:r>
              <a:rPr lang="en-US" dirty="0"/>
              <a:t>Older/young forest outcomes are applied only to forest types managed primarily with even-aged </a:t>
            </a:r>
            <a:r>
              <a:rPr lang="en-US" dirty="0" err="1" smtClean="0"/>
              <a:t>silviculture</a:t>
            </a:r>
            <a:r>
              <a:rPr lang="en-US" dirty="0"/>
              <a:t>.</a:t>
            </a:r>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18</a:t>
            </a:fld>
            <a:endParaRPr lang="en-US"/>
          </a:p>
        </p:txBody>
      </p:sp>
    </p:spTree>
    <p:extLst>
      <p:ext uri="{BB962C8B-B14F-4D97-AF65-F5344CB8AC3E}">
        <p14:creationId xmlns:p14="http://schemas.microsoft.com/office/powerpoint/2010/main" val="65906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a:t>
            </a:r>
            <a:r>
              <a:rPr lang="en-US" baseline="0" dirty="0" smtClean="0"/>
              <a:t> in an evaluation of a modeling exercise, there are a number of important caveats and limitations to keep in mind as you review the outcomes:</a:t>
            </a:r>
            <a:endParaRPr lang="en-US" dirty="0" smtClean="0"/>
          </a:p>
          <a:p>
            <a:pPr marL="171441" indent="-171441">
              <a:buFont typeface="Arial" charset="0"/>
              <a:buChar char="•"/>
            </a:pPr>
            <a:endParaRPr lang="en-US" dirty="0" smtClean="0"/>
          </a:p>
          <a:p>
            <a:pPr marL="171441" indent="-171441">
              <a:buFont typeface="Arial" charset="0"/>
              <a:buChar char="•"/>
            </a:pPr>
            <a:r>
              <a:rPr lang="en-US" dirty="0" smtClean="0"/>
              <a:t>Model</a:t>
            </a:r>
            <a:r>
              <a:rPr lang="en-US" baseline="0" dirty="0" smtClean="0"/>
              <a:t> assumes the inventory data it is using is 100% accurate.  Which, of course, is not the case.</a:t>
            </a:r>
          </a:p>
          <a:p>
            <a:pPr marL="171441" indent="-171441">
              <a:buFont typeface="Arial" charset="0"/>
              <a:buChar char="•"/>
            </a:pPr>
            <a:r>
              <a:rPr lang="en-US" baseline="0" dirty="0" smtClean="0"/>
              <a:t>Models include generalized assumptions that are our best attempt at reflecting reality.   Not possible to build all of the real world complexities into the model.</a:t>
            </a:r>
          </a:p>
          <a:p>
            <a:pPr marL="171441" indent="-171441">
              <a:buFont typeface="Arial" charset="0"/>
              <a:buChar char="•"/>
            </a:pPr>
            <a:r>
              <a:rPr lang="en-US" baseline="0" dirty="0" smtClean="0"/>
              <a:t>The outcomes at this stage of modeling (gauging the effects of certain “planning” decisions) are not spatial.  Later, when the model produces a 10-year list  of stands, it will try to match the broad outcomes identified during this non-spatial goal setting stage with the spatial selection of 10-years worth of stands to “best” match those broader landscape goals.   The spatial section of stands is not always able to match the landscape non-spatial goals.</a:t>
            </a:r>
          </a:p>
          <a:p>
            <a:pPr marL="171441" indent="-171441">
              <a:buFont typeface="Arial" charset="0"/>
              <a:buChar char="•"/>
            </a:pPr>
            <a:r>
              <a:rPr lang="en-US" baseline="0" dirty="0" smtClean="0"/>
              <a:t>Actual management of the stands selected by model will be based on the conditions found during field visits.</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19</a:t>
            </a:fld>
            <a:endParaRPr lang="en-US"/>
          </a:p>
        </p:txBody>
      </p:sp>
    </p:spTree>
    <p:extLst>
      <p:ext uri="{BB962C8B-B14F-4D97-AF65-F5344CB8AC3E}">
        <p14:creationId xmlns:p14="http://schemas.microsoft.com/office/powerpoint/2010/main" val="151807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a </a:t>
            </a:r>
            <a:r>
              <a:rPr lang="en-US" dirty="0" smtClean="0"/>
              <a:t>refresher or brief introduction, </a:t>
            </a:r>
            <a:r>
              <a:rPr lang="en-US" dirty="0"/>
              <a:t>the NSU SFRMP addresses vegetation management of certain DNR forest lands across the majority of MN Arrowhead region.</a:t>
            </a:r>
          </a:p>
          <a:p>
            <a:pPr marL="171441" indent="-171441">
              <a:buFont typeface="Arial" charset="0"/>
              <a:buChar char="•"/>
            </a:pPr>
            <a:r>
              <a:rPr lang="en-US" dirty="0"/>
              <a:t>Approximately 600,000 acres or about 10-12% of the area of the entire Section.</a:t>
            </a:r>
          </a:p>
          <a:p>
            <a:endParaRPr lang="en-US" dirty="0"/>
          </a:p>
          <a:p>
            <a:r>
              <a:rPr lang="en-US" dirty="0"/>
              <a:t>It includes 5 ECS subsections (the next lower level in the DNR Ecological Classification System)</a:t>
            </a:r>
          </a:p>
          <a:p>
            <a:endParaRPr lang="en-US" dirty="0"/>
          </a:p>
          <a:p>
            <a:r>
              <a:rPr lang="en-US" dirty="0" smtClean="0"/>
              <a:t>It also includes,</a:t>
            </a:r>
            <a:r>
              <a:rPr lang="en-US" baseline="0" dirty="0" smtClean="0"/>
              <a:t> in part or in whole, </a:t>
            </a:r>
            <a:r>
              <a:rPr lang="en-US" dirty="0" smtClean="0"/>
              <a:t>4 DNR Forestry </a:t>
            </a:r>
            <a:r>
              <a:rPr lang="en-US" dirty="0"/>
              <a:t>Areas, 4 </a:t>
            </a:r>
            <a:r>
              <a:rPr lang="en-US" dirty="0" smtClean="0"/>
              <a:t>DNR Wildlife </a:t>
            </a:r>
            <a:r>
              <a:rPr lang="en-US" dirty="0"/>
              <a:t>area, and 5 </a:t>
            </a:r>
            <a:r>
              <a:rPr lang="en-US" dirty="0" smtClean="0"/>
              <a:t>DNR Fisheries Areas. </a:t>
            </a:r>
            <a:endParaRPr lang="en-US" dirty="0"/>
          </a:p>
        </p:txBody>
      </p:sp>
      <p:sp>
        <p:nvSpPr>
          <p:cNvPr id="4" name="Slide Number Placeholder 3"/>
          <p:cNvSpPr>
            <a:spLocks noGrp="1"/>
          </p:cNvSpPr>
          <p:nvPr>
            <p:ph type="sldNum" sz="quarter" idx="10"/>
          </p:nvPr>
        </p:nvSpPr>
        <p:spPr/>
        <p:txBody>
          <a:bodyPr/>
          <a:lstStyle/>
          <a:p>
            <a:fld id="{E94364B7-DC38-4DAB-97CE-532127346D5F}" type="slidenum">
              <a:rPr lang="en-US" smtClean="0"/>
              <a:pPr/>
              <a:t>2</a:t>
            </a:fld>
            <a:endParaRPr lang="en-US"/>
          </a:p>
        </p:txBody>
      </p:sp>
    </p:spTree>
    <p:extLst>
      <p:ext uri="{BB962C8B-B14F-4D97-AF65-F5344CB8AC3E}">
        <p14:creationId xmlns:p14="http://schemas.microsoft.com/office/powerpoint/2010/main" val="57415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of</a:t>
            </a:r>
            <a:r>
              <a:rPr lang="en-US" baseline="0" dirty="0" smtClean="0"/>
              <a:t> particular importance in looking at the projected outcomes related to % older and % younger forests under the four scenarios.</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20</a:t>
            </a:fld>
            <a:endParaRPr lang="en-US"/>
          </a:p>
        </p:txBody>
      </p:sp>
    </p:spTree>
    <p:extLst>
      <p:ext uri="{BB962C8B-B14F-4D97-AF65-F5344CB8AC3E}">
        <p14:creationId xmlns:p14="http://schemas.microsoft.com/office/powerpoint/2010/main" val="155429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50-year</a:t>
            </a:r>
            <a:r>
              <a:rPr lang="en-US" baseline="0" dirty="0" smtClean="0"/>
              <a:t> projections are used to see the effects of modeling parameters and trade-offs/variations in outcomes over time. </a:t>
            </a:r>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21</a:t>
            </a:fld>
            <a:endParaRPr lang="en-US"/>
          </a:p>
        </p:txBody>
      </p:sp>
    </p:spTree>
    <p:extLst>
      <p:ext uri="{BB962C8B-B14F-4D97-AF65-F5344CB8AC3E}">
        <p14:creationId xmlns:p14="http://schemas.microsoft.com/office/powerpoint/2010/main" val="3507203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a:t>
            </a:r>
            <a:r>
              <a:rPr lang="en-US" baseline="0" dirty="0" smtClean="0"/>
              <a:t> projects “</a:t>
            </a:r>
            <a:r>
              <a:rPr lang="en-US" dirty="0" smtClean="0"/>
              <a:t>Potential” harvest volume, again</a:t>
            </a:r>
            <a:r>
              <a:rPr lang="en-US" baseline="0" dirty="0" smtClean="0"/>
              <a:t> </a:t>
            </a:r>
            <a:r>
              <a:rPr lang="en-US" dirty="0" smtClean="0"/>
              <a:t>assuming that</a:t>
            </a:r>
            <a:r>
              <a:rPr lang="en-US" baseline="0" dirty="0" smtClean="0"/>
              <a:t> all data is accurate and that all stands selected would result in a harvest. </a:t>
            </a:r>
          </a:p>
          <a:p>
            <a:endParaRPr lang="en-US" baseline="0" dirty="0" smtClean="0"/>
          </a:p>
          <a:p>
            <a:r>
              <a:rPr lang="en-US" baseline="0" dirty="0" smtClean="0"/>
              <a:t>The overall projected potential harvest volume illustrates the over-riding influence of the “even-flow” parameter compared to other parameters, with the two scenarios with the most relaxed even flow (C and D) tracking closely throughout the modeling timeframe, clearly with more variability over time compared to the Scenarios A and B that had lower even-flow levels</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22</a:t>
            </a:fld>
            <a:endParaRPr lang="en-US"/>
          </a:p>
        </p:txBody>
      </p:sp>
    </p:spTree>
    <p:extLst>
      <p:ext uri="{BB962C8B-B14F-4D97-AF65-F5344CB8AC3E}">
        <p14:creationId xmlns:p14="http://schemas.microsoft.com/office/powerpoint/2010/main" val="1840532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projected potential harvest volumes for just the Aspen species.  Note again the influences of the even-flow parameter with lesser influences of the cover type change and older forest parameters.  The LCOG parameter has little or no influence on Aspen harvest volumes (since there is little Aspen volume found in the lowland conifer cover types).  </a:t>
            </a:r>
          </a:p>
          <a:p>
            <a:endParaRPr lang="en-US" baseline="0" dirty="0" smtClean="0"/>
          </a:p>
          <a:p>
            <a:r>
              <a:rPr lang="en-US" baseline="0" dirty="0" smtClean="0"/>
              <a:t>Relative declines seen in the last decade of the modeling period for scenarios B and C are likely due to the original SFRMP cover type change goals that have reduced the acres being regenerated to the Aspen cover type starting 40-50 years earlier.</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23</a:t>
            </a:fld>
            <a:endParaRPr lang="en-US"/>
          </a:p>
        </p:txBody>
      </p:sp>
    </p:spTree>
    <p:extLst>
      <p:ext uri="{BB962C8B-B14F-4D97-AF65-F5344CB8AC3E}">
        <p14:creationId xmlns:p14="http://schemas.microsoft.com/office/powerpoint/2010/main" val="2259321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a</a:t>
            </a:r>
            <a:r>
              <a:rPr lang="en-US" baseline="0" dirty="0" smtClean="0"/>
              <a:t> couple of things.</a:t>
            </a:r>
          </a:p>
          <a:p>
            <a:endParaRPr lang="en-US" baseline="0" dirty="0" smtClean="0"/>
          </a:p>
          <a:p>
            <a:r>
              <a:rPr lang="en-US" baseline="0" dirty="0" smtClean="0"/>
              <a:t>Most obvious is the effect of the even-flow parameter has in combination with the current substantial amount of lowland black spruce that is beyond normal rotation age.  With more relaxed even-flow (i.e., 40% and 20% in scenarios B, C and D) allow the model to select higher amounts of the BSL acres beyond rotation age across the first three to four decades, where as with “tight” even-flow (5% in scenario A), the model is limited on its ability to increase harvest of older BSL across the modeling period.</a:t>
            </a:r>
          </a:p>
          <a:p>
            <a:endParaRPr lang="en-US" baseline="0" dirty="0" smtClean="0"/>
          </a:p>
          <a:p>
            <a:r>
              <a:rPr lang="en-US" baseline="0" dirty="0" smtClean="0"/>
              <a:t>Secondary observation is the effect of higher LCOG (and to a much lesser extend older forest) in the difference between Scenarios C and D (both of which have even-flow at 40%).</a:t>
            </a:r>
          </a:p>
          <a:p>
            <a:endParaRPr lang="en-US" baseline="0" dirty="0" smtClean="0"/>
          </a:p>
          <a:p>
            <a:r>
              <a:rPr lang="en-US" baseline="0" dirty="0" smtClean="0"/>
              <a:t>There are additional modeled volumes for other tree species in the modeling report that I will mention later in the presentation.</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24</a:t>
            </a:fld>
            <a:endParaRPr lang="en-US"/>
          </a:p>
        </p:txBody>
      </p:sp>
    </p:spTree>
    <p:extLst>
      <p:ext uri="{BB962C8B-B14F-4D97-AF65-F5344CB8AC3E}">
        <p14:creationId xmlns:p14="http://schemas.microsoft.com/office/powerpoint/2010/main" val="1049314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This slide shows the estimated current (i.e., discounted) value of projected future timber stumpage revenues for each of the four scenarios</a:t>
            </a:r>
          </a:p>
          <a:p>
            <a:endParaRPr lang="en-US" dirty="0"/>
          </a:p>
          <a:p>
            <a:r>
              <a:rPr lang="en-US" dirty="0"/>
              <a:t>The results are shown (in current dollars) for both the first 10-year period and for the full 50-year modeling period.  </a:t>
            </a:r>
          </a:p>
          <a:p>
            <a:endParaRPr lang="en-US" dirty="0"/>
          </a:p>
          <a:p>
            <a:r>
              <a:rPr lang="en-US" dirty="0"/>
              <a:t>The ten-year discounted revenues are the grey bars at the bottom..</a:t>
            </a:r>
          </a:p>
          <a:p>
            <a:endParaRPr lang="en-US" dirty="0"/>
          </a:p>
          <a:p>
            <a:r>
              <a:rPr lang="en-US" dirty="0"/>
              <a:t>These are projected timber stumpage revenues from all cover types/tree species included in the SFRMP modeling (i.e., all commercial forest types).</a:t>
            </a:r>
          </a:p>
          <a:p>
            <a:endParaRPr lang="en-US" dirty="0"/>
          </a:p>
          <a:p>
            <a:r>
              <a:rPr lang="en-US" dirty="0"/>
              <a:t>They do not represent various estimated economic multipliers associated with each cord of wood harvested or $ of stumpage value (output and value added, direct and indirect employment, state and local tax receipts) which show a much greater scale of economic impact (higher $$ amounts), but similar relative differences among the scenarios.</a:t>
            </a:r>
          </a:p>
          <a:p>
            <a:endParaRPr lang="en-US" dirty="0"/>
          </a:p>
          <a:p>
            <a:r>
              <a:rPr lang="en-US" dirty="0"/>
              <a:t>The relative progression in projected stumpage values among the four scenarios are similar in both the 10- and 50-year projections (but a different scales) with Scenario A producing the least revenue and D the most.  However the % difference between the lowest (A) and highest (D) scenarios is greater in the first 10-years compared to the 50-year projections (22% between A and D in 10-year; vs 11% in 50-year)</a:t>
            </a:r>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25</a:t>
            </a:fld>
            <a:endParaRPr lang="en-US"/>
          </a:p>
        </p:txBody>
      </p:sp>
    </p:spTree>
    <p:extLst>
      <p:ext uri="{BB962C8B-B14F-4D97-AF65-F5344CB8AC3E}">
        <p14:creationId xmlns:p14="http://schemas.microsoft.com/office/powerpoint/2010/main" val="3137860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The lowland conifer group presented in this slide includes productive (i.e., not stagnant) lowland black spruce, tamarack, and northern white cedar cover types.  </a:t>
            </a:r>
          </a:p>
          <a:p>
            <a:endParaRPr lang="en-US" dirty="0"/>
          </a:p>
          <a:p>
            <a:r>
              <a:rPr lang="en-US" dirty="0"/>
              <a:t>Observations on this slide:</a:t>
            </a:r>
          </a:p>
          <a:p>
            <a:pPr marL="285734" indent="-285734">
              <a:buFont typeface="Arial" charset="0"/>
              <a:buChar char="•"/>
            </a:pPr>
            <a:r>
              <a:rPr lang="en-US" dirty="0"/>
              <a:t>Even with the higher levels of lowland black </a:t>
            </a:r>
            <a:r>
              <a:rPr lang="en-US" dirty="0" smtClean="0"/>
              <a:t>spruce (BSL) </a:t>
            </a:r>
            <a:r>
              <a:rPr lang="en-US" dirty="0"/>
              <a:t>harvests under scenarios B, C and D (shown in slide 24), the % of older lowland conifer forest decreases slightly (i.e., &lt;5%) over the 50-year modeling period.   This is likely due:</a:t>
            </a:r>
          </a:p>
          <a:p>
            <a:pPr marL="742909" lvl="1" indent="-285734">
              <a:buFont typeface="Arial" charset="0"/>
              <a:buChar char="•"/>
            </a:pPr>
            <a:r>
              <a:rPr lang="en-US" dirty="0"/>
              <a:t>substantial acreages of the northern white cedar cover type from which little harvest is projected to occur (based on continuation of limited markets and difficulty in regenerating this type following harvest)</a:t>
            </a:r>
          </a:p>
          <a:p>
            <a:pPr marL="742909" lvl="1" indent="-285734">
              <a:buFont typeface="Arial" charset="0"/>
              <a:buChar char="•"/>
            </a:pPr>
            <a:r>
              <a:rPr lang="en-US" dirty="0"/>
              <a:t>large amounts of BSL and tamarack that are currently beyond normal rotation </a:t>
            </a:r>
            <a:r>
              <a:rPr lang="en-US" dirty="0" smtClean="0"/>
              <a:t>age (NRA)</a:t>
            </a:r>
            <a:endParaRPr lang="en-US" dirty="0"/>
          </a:p>
          <a:p>
            <a:pPr marL="742909" lvl="1" indent="-285734">
              <a:buFont typeface="Arial" charset="0"/>
              <a:buChar char="•"/>
            </a:pPr>
            <a:r>
              <a:rPr lang="en-US" dirty="0"/>
              <a:t>both of which offset or limit the effect of projected increased harvest levels in BSL on the amount of older lowland conifer forest.  </a:t>
            </a:r>
          </a:p>
          <a:p>
            <a:endParaRPr lang="en-US" dirty="0"/>
          </a:p>
          <a:p>
            <a:pPr marL="285734" indent="-285734">
              <a:buFont typeface="Arial" charset="0"/>
              <a:buChar char="•"/>
            </a:pPr>
            <a:r>
              <a:rPr lang="en-US" dirty="0"/>
              <a:t>Under Scenario A, the % of older lowland conifer forests increases by approximately 15% (again due to limited harvest in the NWC type, existing large amounts of BSL and Tamarack &gt; NRA, lower projected harvest levels in BSL with the tight even-flow parameter, </a:t>
            </a:r>
            <a:r>
              <a:rPr lang="en-US" dirty="0" smtClean="0"/>
              <a:t>the </a:t>
            </a:r>
            <a:r>
              <a:rPr lang="en-US" dirty="0"/>
              <a:t>higher level of </a:t>
            </a:r>
            <a:r>
              <a:rPr lang="en-US" dirty="0" smtClean="0"/>
              <a:t>LCOG, and assumed</a:t>
            </a:r>
            <a:r>
              <a:rPr lang="en-US" baseline="0" dirty="0" smtClean="0"/>
              <a:t> decreases in the lowland black spruce type in the response to climate change</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26</a:t>
            </a:fld>
            <a:endParaRPr lang="en-US"/>
          </a:p>
        </p:txBody>
      </p:sp>
    </p:spTree>
    <p:extLst>
      <p:ext uri="{BB962C8B-B14F-4D97-AF65-F5344CB8AC3E}">
        <p14:creationId xmlns:p14="http://schemas.microsoft.com/office/powerpoint/2010/main" val="1041304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illustrates a point made earlier that the projected outcomes don’t include all DNR forest lands.  Specifically related to the upland conifer “older forest” outcome, there are m</a:t>
            </a:r>
            <a:r>
              <a:rPr lang="en-US" dirty="0" smtClean="0"/>
              <a:t>any acres</a:t>
            </a:r>
            <a:r>
              <a:rPr lang="en-US" baseline="0" dirty="0" smtClean="0"/>
              <a:t> (approximately 16%) of upland conifer forests on DNR lands in the NSU section that are protected from harvest or have restricted harvest. These areas provide older forest on the landscape but are not included in the model.</a:t>
            </a:r>
          </a:p>
          <a:p>
            <a:pPr defTabSz="897252">
              <a:defRPr/>
            </a:pPr>
            <a:endParaRPr lang="en-US" dirty="0" smtClean="0"/>
          </a:p>
          <a:p>
            <a:pPr defTabSz="897252">
              <a:defRPr/>
            </a:pPr>
            <a:r>
              <a:rPr lang="en-US" dirty="0" smtClean="0"/>
              <a:t>Examples</a:t>
            </a:r>
            <a:r>
              <a:rPr lang="en-US" baseline="0" dirty="0" smtClean="0"/>
              <a:t> of these r</a:t>
            </a:r>
            <a:r>
              <a:rPr lang="en-US" dirty="0" smtClean="0"/>
              <a:t>eserved or restricted harvest lands </a:t>
            </a:r>
            <a:r>
              <a:rPr lang="en-US" dirty="0"/>
              <a:t>include:  State Parks, SNAs, </a:t>
            </a:r>
            <a:r>
              <a:rPr lang="en-US" dirty="0" smtClean="0"/>
              <a:t>designated </a:t>
            </a:r>
            <a:r>
              <a:rPr lang="en-US" dirty="0"/>
              <a:t>old growth. </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27</a:t>
            </a:fld>
            <a:endParaRPr lang="en-US"/>
          </a:p>
        </p:txBody>
      </p:sp>
    </p:spTree>
    <p:extLst>
      <p:ext uri="{BB962C8B-B14F-4D97-AF65-F5344CB8AC3E}">
        <p14:creationId xmlns:p14="http://schemas.microsoft.com/office/powerpoint/2010/main" val="384280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For the purposes of these outcomes, the Upland Conifer group includes upland conifer cover types that are managed primarily by even-aged </a:t>
            </a:r>
            <a:r>
              <a:rPr lang="en-US" dirty="0" err="1"/>
              <a:t>silvicultural</a:t>
            </a:r>
            <a:r>
              <a:rPr lang="en-US" dirty="0"/>
              <a:t> systems.  These include:</a:t>
            </a:r>
          </a:p>
          <a:p>
            <a:endParaRPr lang="en-US" dirty="0"/>
          </a:p>
          <a:p>
            <a:pPr marL="171441" indent="-171441">
              <a:buFont typeface="Arial" charset="0"/>
              <a:buChar char="•"/>
            </a:pPr>
            <a:r>
              <a:rPr lang="en-US" dirty="0"/>
              <a:t>Red pine (natural and planted combined) </a:t>
            </a:r>
          </a:p>
          <a:p>
            <a:pPr marL="171441" indent="-171441">
              <a:buFont typeface="Arial" charset="0"/>
              <a:buChar char="•"/>
            </a:pPr>
            <a:r>
              <a:rPr lang="en-US" dirty="0"/>
              <a:t>Jack pine</a:t>
            </a:r>
          </a:p>
          <a:p>
            <a:pPr marL="171441" indent="-171441">
              <a:buFont typeface="Arial" charset="0"/>
              <a:buChar char="•"/>
            </a:pPr>
            <a:r>
              <a:rPr lang="en-US" dirty="0"/>
              <a:t>Upland black spruce</a:t>
            </a:r>
          </a:p>
          <a:p>
            <a:pPr marL="171441" indent="-171441">
              <a:buFont typeface="Arial" charset="0"/>
              <a:buChar char="•"/>
            </a:pPr>
            <a:r>
              <a:rPr lang="en-US" dirty="0"/>
              <a:t>Balsam fir, and </a:t>
            </a:r>
          </a:p>
          <a:p>
            <a:pPr marL="171441" indent="-171441">
              <a:buFont typeface="Arial" charset="0"/>
              <a:buChar char="•"/>
            </a:pPr>
            <a:r>
              <a:rPr lang="en-US" dirty="0"/>
              <a:t>White spruce plantations.  </a:t>
            </a:r>
          </a:p>
          <a:p>
            <a:endParaRPr lang="en-US" dirty="0"/>
          </a:p>
          <a:p>
            <a:r>
              <a:rPr lang="en-US" dirty="0"/>
              <a:t>It does not include white pine (which is managed primarily as a multi-aged cover type).</a:t>
            </a:r>
          </a:p>
          <a:p>
            <a:endParaRPr lang="en-US" dirty="0"/>
          </a:p>
          <a:p>
            <a:r>
              <a:rPr lang="en-US" dirty="0"/>
              <a:t>A couple observations:</a:t>
            </a:r>
          </a:p>
          <a:p>
            <a:pPr marL="171441" indent="-171441">
              <a:buFont typeface="Arial" charset="0"/>
              <a:buChar char="•"/>
            </a:pPr>
            <a:r>
              <a:rPr lang="en-US" dirty="0"/>
              <a:t>Scenario A maintains a higher % of older upland conifer forest over the duration of the 50-year projection period (likely the result of the “tight” 5% even-flow, but also the “more” older forest parameter specifically for jack pine and white spruce plantations).</a:t>
            </a:r>
          </a:p>
          <a:p>
            <a:pPr marL="171441" indent="-171441">
              <a:buFont typeface="Arial" charset="0"/>
              <a:buChar char="•"/>
            </a:pPr>
            <a:r>
              <a:rPr lang="en-US" dirty="0"/>
              <a:t>Some relatively small differences (&lt;5%) among Scenarios B, C, and D in the first 15 years, but very little difference from then on out. </a:t>
            </a:r>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28</a:t>
            </a:fld>
            <a:endParaRPr lang="en-US"/>
          </a:p>
        </p:txBody>
      </p:sp>
    </p:spTree>
    <p:extLst>
      <p:ext uri="{BB962C8B-B14F-4D97-AF65-F5344CB8AC3E}">
        <p14:creationId xmlns:p14="http://schemas.microsoft.com/office/powerpoint/2010/main" val="940638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252">
              <a:defRPr/>
            </a:pPr>
            <a:r>
              <a:rPr lang="en-US" dirty="0" smtClean="0"/>
              <a:t>This slide illustrates again a point made earlier that the projected outcomes don’t include all DNR forest lands.  Specifically related to the upland hardwood “older forest” outcome, there are many acres (approximately 13%) of upland hardwood forests on DNR lands in the NSU section that are protected from harvest or have restricted harvest. These areas can provide older forest on the landscape but are not included in the model.</a:t>
            </a:r>
          </a:p>
          <a:p>
            <a:pPr defTabSz="897252">
              <a:defRPr/>
            </a:pPr>
            <a:endParaRPr lang="en-US" dirty="0" smtClean="0"/>
          </a:p>
          <a:p>
            <a:pPr defTabSz="897252">
              <a:defRPr/>
            </a:pPr>
            <a:r>
              <a:rPr lang="en-US" dirty="0" smtClean="0"/>
              <a:t>Examples of these reserved or restricted harvest lands include:  State Parks, SNAs, designated old growth. </a:t>
            </a:r>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29</a:t>
            </a:fld>
            <a:endParaRPr lang="en-US"/>
          </a:p>
        </p:txBody>
      </p:sp>
    </p:spTree>
    <p:extLst>
      <p:ext uri="{BB962C8B-B14F-4D97-AF65-F5344CB8AC3E}">
        <p14:creationId xmlns:p14="http://schemas.microsoft.com/office/powerpoint/2010/main" val="438549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a:t>
            </a:r>
            <a:r>
              <a:rPr lang="en-US" baseline="0" dirty="0" smtClean="0"/>
              <a:t> as a refresher, it is important to understand SFRMPs in the context of DNR’s higher-level, overall direction and interest in :  Balancing Multiple Values and Objectives its approach to forest management.  This includes:  </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a:t>
            </a:fld>
            <a:endParaRPr lang="en-US"/>
          </a:p>
        </p:txBody>
      </p:sp>
    </p:spTree>
    <p:extLst>
      <p:ext uri="{BB962C8B-B14F-4D97-AF65-F5344CB8AC3E}">
        <p14:creationId xmlns:p14="http://schemas.microsoft.com/office/powerpoint/2010/main" val="735468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reviewing this outcome, it is important to remember that it only reflects modeled outcomes for the aspen and birch cover types on DNR lands included in the SFRMP.  There are other upland hardwood forests on DNR lands and other ownerships  (see previous slide and caveats on slide 20).</a:t>
            </a:r>
          </a:p>
          <a:p>
            <a:endParaRPr lang="en-US" baseline="0" dirty="0" smtClean="0"/>
          </a:p>
          <a:p>
            <a:r>
              <a:rPr lang="en-US" baseline="0" dirty="0" smtClean="0"/>
              <a:t>Observations:</a:t>
            </a:r>
          </a:p>
          <a:p>
            <a:pPr marL="171441" indent="-171441">
              <a:buFont typeface="Arial" charset="0"/>
              <a:buChar char="•"/>
            </a:pPr>
            <a:r>
              <a:rPr lang="en-US" baseline="0" dirty="0" smtClean="0"/>
              <a:t>There is roughly a 5% or less spread among the four scenarios in the first 30 years.  Tighter after that.</a:t>
            </a:r>
          </a:p>
          <a:p>
            <a:pPr marL="171441" indent="-171441">
              <a:buFont typeface="Arial" charset="0"/>
              <a:buChar char="•"/>
            </a:pPr>
            <a:r>
              <a:rPr lang="en-US" baseline="0" dirty="0" smtClean="0"/>
              <a:t>Early differences likely due primarily to variations in even-flow.   </a:t>
            </a:r>
          </a:p>
          <a:p>
            <a:pPr marL="171441" indent="-171441">
              <a:buFont typeface="Arial" charset="0"/>
              <a:buChar char="•"/>
            </a:pPr>
            <a:r>
              <a:rPr lang="en-US" baseline="0" dirty="0" smtClean="0"/>
              <a:t>Later convergence towards very low older forest % likely due to little additional older forest being proposed for Aspen and Birch in any of the scenarios (i.e., review of all ownership age-class data showed adequate amounts of older aspen/birch across all ownerships).</a:t>
            </a:r>
          </a:p>
          <a:p>
            <a:endParaRPr lang="en-US" baseline="0" dirty="0" smtClean="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30</a:t>
            </a:fld>
            <a:endParaRPr lang="en-US"/>
          </a:p>
        </p:txBody>
      </p:sp>
    </p:spTree>
    <p:extLst>
      <p:ext uri="{BB962C8B-B14F-4D97-AF65-F5344CB8AC3E}">
        <p14:creationId xmlns:p14="http://schemas.microsoft.com/office/powerpoint/2010/main" val="200935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essentially</a:t>
            </a:r>
            <a:r>
              <a:rPr lang="en-US" baseline="0" dirty="0" smtClean="0"/>
              <a:t> the reverse of what was shown for lowland conifer older forest in slide 26.  </a:t>
            </a:r>
          </a:p>
          <a:p>
            <a:pPr marL="171441" indent="-171441">
              <a:buFont typeface="Arial" charset="0"/>
              <a:buChar char="•"/>
            </a:pPr>
            <a:r>
              <a:rPr lang="en-US" baseline="0" dirty="0" smtClean="0"/>
              <a:t>A gradual increase in the amount of young lowland conifer forests in Scenarios B, C and D likely due to the projected higher harvest levels for lowland black spruce (BSL) with 20% or 40% even-flow (tempered by the acreage of N. White Cedar for which there is very limited projected harvesting, and higher LCOG amounts in Scenarios B and C).</a:t>
            </a:r>
          </a:p>
          <a:p>
            <a:pPr marL="171441" indent="-171441">
              <a:buFont typeface="Arial" charset="0"/>
              <a:buChar char="•"/>
            </a:pPr>
            <a:r>
              <a:rPr lang="en-US" baseline="0" dirty="0" smtClean="0"/>
              <a:t>A decline in young forest in Scenario A, likely due primarily to a combination of the lower levels of harvesting of BSL beyond normal rotation age due to a “tight” level (5%) of even-flow, the limited amount of harvesting in N. White Cedar, the higher LCOG amount, and assumed decreases in lowland black spruce in the response to climate change. </a:t>
            </a:r>
            <a:endParaRPr lang="en-US" dirty="0" smtClean="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31</a:t>
            </a:fld>
            <a:endParaRPr lang="en-US"/>
          </a:p>
        </p:txBody>
      </p:sp>
    </p:spTree>
    <p:extLst>
      <p:ext uri="{BB962C8B-B14F-4D97-AF65-F5344CB8AC3E}">
        <p14:creationId xmlns:p14="http://schemas.microsoft.com/office/powerpoint/2010/main" val="3608879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As noted previously, for the purposes of these outcomes, the Upland Conifer group includes upland conifer cover types that are managed primarily by even-aged </a:t>
            </a:r>
            <a:r>
              <a:rPr lang="en-US" dirty="0" err="1"/>
              <a:t>silvicultural</a:t>
            </a:r>
            <a:r>
              <a:rPr lang="en-US" dirty="0"/>
              <a:t> systems.  These include:</a:t>
            </a:r>
          </a:p>
          <a:p>
            <a:endParaRPr lang="en-US" dirty="0"/>
          </a:p>
          <a:p>
            <a:pPr marL="171441" indent="-171441">
              <a:buFont typeface="Arial" charset="0"/>
              <a:buChar char="•"/>
            </a:pPr>
            <a:r>
              <a:rPr lang="en-US" dirty="0"/>
              <a:t>Red pine (natural and planted combined) </a:t>
            </a:r>
          </a:p>
          <a:p>
            <a:pPr marL="171441" indent="-171441">
              <a:buFont typeface="Arial" charset="0"/>
              <a:buChar char="•"/>
            </a:pPr>
            <a:r>
              <a:rPr lang="en-US" dirty="0"/>
              <a:t>Jack pine</a:t>
            </a:r>
          </a:p>
          <a:p>
            <a:pPr marL="171441" indent="-171441">
              <a:buFont typeface="Arial" charset="0"/>
              <a:buChar char="•"/>
            </a:pPr>
            <a:r>
              <a:rPr lang="en-US" dirty="0"/>
              <a:t>Upland black spruce</a:t>
            </a:r>
          </a:p>
          <a:p>
            <a:pPr marL="171441" indent="-171441">
              <a:buFont typeface="Arial" charset="0"/>
              <a:buChar char="•"/>
            </a:pPr>
            <a:r>
              <a:rPr lang="en-US" dirty="0"/>
              <a:t>Balsam fir, and </a:t>
            </a:r>
          </a:p>
          <a:p>
            <a:pPr marL="171441" indent="-171441">
              <a:buFont typeface="Arial" charset="0"/>
              <a:buChar char="•"/>
            </a:pPr>
            <a:r>
              <a:rPr lang="en-US" dirty="0"/>
              <a:t>White spruce plantations.  </a:t>
            </a:r>
          </a:p>
          <a:p>
            <a:endParaRPr lang="en-US" dirty="0"/>
          </a:p>
          <a:p>
            <a:r>
              <a:rPr lang="en-US" dirty="0"/>
              <a:t>It does not include white pine (which is managed primarily as a multi-aged cover type).</a:t>
            </a:r>
          </a:p>
          <a:p>
            <a:endParaRPr lang="en-US" dirty="0" smtClean="0"/>
          </a:p>
          <a:p>
            <a:r>
              <a:rPr lang="en-US" dirty="0" smtClean="0"/>
              <a:t>Observations:</a:t>
            </a:r>
            <a:endParaRPr lang="en-US" dirty="0"/>
          </a:p>
          <a:p>
            <a:pPr marL="171441" indent="-171441">
              <a:buFont typeface="Arial" charset="0"/>
              <a:buChar char="•"/>
            </a:pPr>
            <a:r>
              <a:rPr lang="en-US" dirty="0" smtClean="0"/>
              <a:t>Scenarios</a:t>
            </a:r>
            <a:r>
              <a:rPr lang="en-US" baseline="0" dirty="0" smtClean="0"/>
              <a:t> B and C show higher % of young upland conifers most likely due to higher levels of conversions to upland conifers in the Original SFRMPs (as opposed to No change in Scenario D, and an increase in some upland conifer types and a decrease in others under the climate change response of Scenario A).  </a:t>
            </a:r>
          </a:p>
          <a:p>
            <a:pPr marL="171441" indent="-171441">
              <a:buFont typeface="Arial" charset="0"/>
              <a:buChar char="•"/>
            </a:pPr>
            <a:r>
              <a:rPr lang="en-US" dirty="0" smtClean="0"/>
              <a:t>In Scenarios</a:t>
            </a:r>
            <a:r>
              <a:rPr lang="en-US" baseline="0" dirty="0" smtClean="0"/>
              <a:t> A and D, the young forest % shows a gradual increase about 30 years out due to projected increases in the harvest of red pine and (to a lesser extent) jack pine (as older acres of these types are regenerated as young forest)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32</a:t>
            </a:fld>
            <a:endParaRPr lang="en-US"/>
          </a:p>
        </p:txBody>
      </p:sp>
    </p:spTree>
    <p:extLst>
      <p:ext uri="{BB962C8B-B14F-4D97-AF65-F5344CB8AC3E}">
        <p14:creationId xmlns:p14="http://schemas.microsoft.com/office/powerpoint/2010/main" val="2834465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it is important to remember that this chart only reflects modeled outcomes for </a:t>
            </a:r>
            <a:r>
              <a:rPr lang="en-US" b="1" baseline="0" dirty="0" smtClean="0"/>
              <a:t>the aspen and birch cover types </a:t>
            </a:r>
            <a:r>
              <a:rPr lang="en-US" baseline="0" dirty="0" smtClean="0"/>
              <a:t>on DNR lands included in the SFRMP. </a:t>
            </a:r>
            <a:endParaRPr lang="en-US" dirty="0" smtClean="0"/>
          </a:p>
          <a:p>
            <a:endParaRPr lang="en-US" dirty="0" smtClean="0"/>
          </a:p>
          <a:p>
            <a:r>
              <a:rPr lang="en-US" dirty="0" smtClean="0"/>
              <a:t>Scenario</a:t>
            </a:r>
            <a:r>
              <a:rPr lang="en-US" baseline="0" dirty="0" smtClean="0"/>
              <a:t> D higher throughout likely due to no cover type change parameter. </a:t>
            </a:r>
          </a:p>
          <a:p>
            <a:r>
              <a:rPr lang="en-US" baseline="0" dirty="0" smtClean="0"/>
              <a:t>Scenario A is relatively higher or the similar compared to Scenarios B and C likely due to little change (and even a slight increase) in Aspen/Birch under the response to climate change.</a:t>
            </a:r>
          </a:p>
          <a:p>
            <a:r>
              <a:rPr lang="en-US" baseline="0" dirty="0" smtClean="0"/>
              <a:t>The Original SFRMP cover type change parameter included in Scenarios B and C projected substantial decreases in the Aspen/Birch cover types over the projection period.</a:t>
            </a:r>
          </a:p>
          <a:p>
            <a:r>
              <a:rPr lang="en-US" baseline="0" dirty="0" smtClean="0"/>
              <a:t>With the young forest age being 30 and 35, and the normal rotation age being 45 and 60 for aspen and birch respectively, it is not surprising that the % young forests is hovering around the 60-65% range (30/45 = 67%; 35\60 = 58%).  </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33</a:t>
            </a:fld>
            <a:endParaRPr lang="en-US"/>
          </a:p>
        </p:txBody>
      </p:sp>
    </p:spTree>
    <p:extLst>
      <p:ext uri="{BB962C8B-B14F-4D97-AF65-F5344CB8AC3E}">
        <p14:creationId xmlns:p14="http://schemas.microsoft.com/office/powerpoint/2010/main" val="1682657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report provides a greater level of detail than we are able to provide in the webinar format.  Please use it to access species-specific data and charts and gain a deeper understanding of the future effects of the potential harvest scenarios.</a:t>
            </a:r>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34</a:t>
            </a:fld>
            <a:endParaRPr lang="en-US"/>
          </a:p>
        </p:txBody>
      </p:sp>
    </p:spTree>
    <p:extLst>
      <p:ext uri="{BB962C8B-B14F-4D97-AF65-F5344CB8AC3E}">
        <p14:creationId xmlns:p14="http://schemas.microsoft.com/office/powerpoint/2010/main" val="2131310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35</a:t>
            </a:fld>
            <a:endParaRPr lang="en-US"/>
          </a:p>
        </p:txBody>
      </p:sp>
    </p:spTree>
    <p:extLst>
      <p:ext uri="{BB962C8B-B14F-4D97-AF65-F5344CB8AC3E}">
        <p14:creationId xmlns:p14="http://schemas.microsoft.com/office/powerpoint/2010/main" val="2819610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36</a:t>
            </a:fld>
            <a:endParaRPr lang="en-US"/>
          </a:p>
        </p:txBody>
      </p:sp>
    </p:spTree>
    <p:extLst>
      <p:ext uri="{BB962C8B-B14F-4D97-AF65-F5344CB8AC3E}">
        <p14:creationId xmlns:p14="http://schemas.microsoft.com/office/powerpoint/2010/main" val="1131722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37</a:t>
            </a:fld>
            <a:endParaRPr lang="en-US"/>
          </a:p>
        </p:txBody>
      </p:sp>
    </p:spTree>
    <p:extLst>
      <p:ext uri="{BB962C8B-B14F-4D97-AF65-F5344CB8AC3E}">
        <p14:creationId xmlns:p14="http://schemas.microsoft.com/office/powerpoint/2010/main" val="312442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the SFRMP process, these broad, higher level objectives are reflected in the:   </a:t>
            </a:r>
            <a:endParaRPr lang="en-US" dirty="0"/>
          </a:p>
        </p:txBody>
      </p:sp>
      <p:sp>
        <p:nvSpPr>
          <p:cNvPr id="4" name="Slide Number Placeholder 3"/>
          <p:cNvSpPr>
            <a:spLocks noGrp="1"/>
          </p:cNvSpPr>
          <p:nvPr>
            <p:ph type="sldNum" sz="quarter" idx="10"/>
          </p:nvPr>
        </p:nvSpPr>
        <p:spPr/>
        <p:txBody>
          <a:bodyPr/>
          <a:lstStyle/>
          <a:p>
            <a:fld id="{E94364B7-DC38-4DAB-97CE-532127346D5F}" type="slidenum">
              <a:rPr lang="en-US" smtClean="0"/>
              <a:pPr/>
              <a:t>4</a:t>
            </a:fld>
            <a:endParaRPr lang="en-US"/>
          </a:p>
        </p:txBody>
      </p:sp>
    </p:spTree>
    <p:extLst>
      <p:ext uri="{BB962C8B-B14F-4D97-AF65-F5344CB8AC3E}">
        <p14:creationId xmlns:p14="http://schemas.microsoft.com/office/powerpoint/2010/main" val="208444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on the DFCs, GDSs and strategies, and results of the 10-year stand selection will occur with review of the Draft SFRMPs (which will be available late this</a:t>
            </a:r>
            <a:r>
              <a:rPr lang="en-US" baseline="0" dirty="0" smtClean="0"/>
              <a:t> year/early next year</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5</a:t>
            </a:fld>
            <a:endParaRPr lang="en-US"/>
          </a:p>
        </p:txBody>
      </p:sp>
    </p:spTree>
    <p:extLst>
      <p:ext uri="{BB962C8B-B14F-4D97-AF65-F5344CB8AC3E}">
        <p14:creationId xmlns:p14="http://schemas.microsoft.com/office/powerpoint/2010/main" val="100125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With this new round of SFRMPs (revisions), DNR is introducing the use of Webinars to facilitate stakeholder and public input in the development and review of these plans.</a:t>
            </a:r>
          </a:p>
          <a:p>
            <a:endParaRPr lang="en-US" dirty="0"/>
          </a:p>
          <a:p>
            <a:r>
              <a:rPr lang="en-US" dirty="0"/>
              <a:t>This webinar is the second in the series of three.</a:t>
            </a:r>
          </a:p>
          <a:p>
            <a:endParaRPr lang="en-US" dirty="0"/>
          </a:p>
          <a:p>
            <a:r>
              <a:rPr lang="en-US" dirty="0"/>
              <a:t>The first Introductory webinar recording can still be viewed </a:t>
            </a:r>
            <a:r>
              <a:rPr lang="en-US" dirty="0" smtClean="0"/>
              <a:t>on </a:t>
            </a:r>
            <a:r>
              <a:rPr lang="en-US" dirty="0"/>
              <a:t>the DNR web site </a:t>
            </a:r>
            <a:r>
              <a:rPr lang="en-US" dirty="0" smtClean="0"/>
              <a:t>via</a:t>
            </a:r>
            <a:r>
              <a:rPr lang="en-US" baseline="0" dirty="0" smtClean="0"/>
              <a:t> the link address provided here. </a:t>
            </a:r>
            <a:endParaRPr lang="en-US" dirty="0"/>
          </a:p>
          <a:p>
            <a:endParaRPr lang="en-US" dirty="0"/>
          </a:p>
        </p:txBody>
      </p:sp>
      <p:sp>
        <p:nvSpPr>
          <p:cNvPr id="4" name="Slide Number Placeholder 3"/>
          <p:cNvSpPr>
            <a:spLocks noGrp="1"/>
          </p:cNvSpPr>
          <p:nvPr>
            <p:ph type="sldNum" sz="quarter" idx="10"/>
          </p:nvPr>
        </p:nvSpPr>
        <p:spPr/>
        <p:txBody>
          <a:bodyPr/>
          <a:lstStyle/>
          <a:p>
            <a:fld id="{E94364B7-DC38-4DAB-97CE-532127346D5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2</a:t>
            </a:r>
            <a:r>
              <a:rPr lang="en-US" baseline="30000" dirty="0" smtClean="0"/>
              <a:t>nd</a:t>
            </a:r>
            <a:r>
              <a:rPr lang="en-US" dirty="0" smtClean="0"/>
              <a:t> webinar/public</a:t>
            </a:r>
            <a:r>
              <a:rPr lang="en-US" baseline="0" dirty="0" smtClean="0"/>
              <a:t> input opportunity, </a:t>
            </a:r>
            <a:r>
              <a:rPr lang="en-US" dirty="0" smtClean="0"/>
              <a:t>DNR </a:t>
            </a:r>
            <a:r>
              <a:rPr lang="en-US" dirty="0"/>
              <a:t>used a harvest scheduling model called </a:t>
            </a:r>
            <a:r>
              <a:rPr lang="en-US" dirty="0" err="1"/>
              <a:t>RemSoft</a:t>
            </a:r>
            <a:r>
              <a:rPr lang="en-US" dirty="0"/>
              <a:t> to incorporate and assess a mix of planning decisions </a:t>
            </a:r>
            <a:r>
              <a:rPr lang="en-US" dirty="0" smtClean="0"/>
              <a:t>into</a:t>
            </a:r>
            <a:r>
              <a:rPr lang="en-US" baseline="0" dirty="0" smtClean="0"/>
              <a:t> 4 harvest scenarios.</a:t>
            </a:r>
            <a:endParaRPr lang="en-US" dirty="0"/>
          </a:p>
          <a:p>
            <a:endParaRPr lang="en-US" dirty="0"/>
          </a:p>
          <a:p>
            <a:r>
              <a:rPr lang="en-US" dirty="0"/>
              <a:t>These four scenarios are presented as a reasonable mix of possible planning decisions.</a:t>
            </a:r>
          </a:p>
          <a:p>
            <a:endParaRPr lang="en-US" dirty="0"/>
          </a:p>
          <a:p>
            <a:r>
              <a:rPr lang="en-US" dirty="0"/>
              <a:t>They are not the only potential combinations of planning decisions that DNR will consider. </a:t>
            </a:r>
          </a:p>
        </p:txBody>
      </p:sp>
      <p:sp>
        <p:nvSpPr>
          <p:cNvPr id="4" name="Slide Number Placeholder 3"/>
          <p:cNvSpPr>
            <a:spLocks noGrp="1"/>
          </p:cNvSpPr>
          <p:nvPr>
            <p:ph type="sldNum" sz="quarter" idx="10"/>
          </p:nvPr>
        </p:nvSpPr>
        <p:spPr/>
        <p:txBody>
          <a:bodyPr/>
          <a:lstStyle/>
          <a:p>
            <a:fld id="{E94364B7-DC38-4DAB-97CE-532127346D5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RemSoft</a:t>
            </a:r>
            <a:r>
              <a:rPr lang="en-US" baseline="0" dirty="0" smtClean="0"/>
              <a:t> and harvest schedule modeling in general may be new to some of you.   So it is important to understand what role it plays in DNR’s SFRMP process.</a:t>
            </a:r>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8</a:t>
            </a:fld>
            <a:endParaRPr lang="en-US"/>
          </a:p>
        </p:txBody>
      </p:sp>
    </p:spTree>
    <p:extLst>
      <p:ext uri="{BB962C8B-B14F-4D97-AF65-F5344CB8AC3E}">
        <p14:creationId xmlns:p14="http://schemas.microsoft.com/office/powerpoint/2010/main" val="194384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a:defRPr/>
            </a:pPr>
            <a:r>
              <a:rPr lang="en-US" dirty="0"/>
              <a:t>These planning decisions are incorporated into the model as goals or targets for various modeling “parameters” that reflect these planning decisions</a:t>
            </a:r>
          </a:p>
          <a:p>
            <a:pPr defTabSz="897252">
              <a:defRPr/>
            </a:pPr>
            <a:endParaRPr lang="en-US" dirty="0"/>
          </a:p>
          <a:p>
            <a:pPr defTabSz="897252">
              <a:defRPr/>
            </a:pPr>
            <a:r>
              <a:rPr lang="en-US" dirty="0"/>
              <a:t>This webinar presents four timber harvest scenarios that represent a possible mix of planning decisions, represented by variations of four different modeling parameters, that DNR might use in the final stand selection model run for the draft SFRMP plan</a:t>
            </a:r>
          </a:p>
          <a:p>
            <a:endParaRPr lang="en-US" sz="2700" dirty="0"/>
          </a:p>
          <a:p>
            <a:endParaRPr lang="en-US" dirty="0"/>
          </a:p>
        </p:txBody>
      </p:sp>
      <p:sp>
        <p:nvSpPr>
          <p:cNvPr id="4" name="Slide Number Placeholder 3"/>
          <p:cNvSpPr>
            <a:spLocks noGrp="1"/>
          </p:cNvSpPr>
          <p:nvPr>
            <p:ph type="sldNum" sz="quarter" idx="10"/>
          </p:nvPr>
        </p:nvSpPr>
        <p:spPr/>
        <p:txBody>
          <a:bodyPr/>
          <a:lstStyle/>
          <a:p>
            <a:pPr>
              <a:defRPr/>
            </a:pPr>
            <a:fld id="{781E9DC6-B2FE-4F44-A97F-D10B7CC18CD2}" type="slidenum">
              <a:rPr lang="en-US" smtClean="0"/>
              <a:pPr>
                <a:defRPr/>
              </a:pPr>
              <a:t>9</a:t>
            </a:fld>
            <a:endParaRPr lang="en-US"/>
          </a:p>
        </p:txBody>
      </p:sp>
    </p:spTree>
    <p:extLst>
      <p:ext uri="{BB962C8B-B14F-4D97-AF65-F5344CB8AC3E}">
        <p14:creationId xmlns:p14="http://schemas.microsoft.com/office/powerpoint/2010/main" val="219836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074DBA-BA39-4E7E-98DD-06A509DD3602}" type="datetime1">
              <a:rPr lang="en-US" smtClean="0"/>
              <a:t>9/15/2015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134D55-F24D-4313-8A7E-50FE148C6F4E}" type="slidenum">
              <a:rPr lang="en-US"/>
              <a:pPr>
                <a:defRPr/>
              </a:pPr>
              <a:t>‹#›</a:t>
            </a:fld>
            <a:endParaRPr lang="en-US"/>
          </a:p>
        </p:txBody>
      </p:sp>
    </p:spTree>
    <p:extLst>
      <p:ext uri="{BB962C8B-B14F-4D97-AF65-F5344CB8AC3E}">
        <p14:creationId xmlns:p14="http://schemas.microsoft.com/office/powerpoint/2010/main" val="112444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ADF0BA-48C6-4BE8-B61E-8ECD18D6BFBC}" type="datetime1">
              <a:rPr lang="en-US" smtClean="0"/>
              <a:t>9/15/2015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928BBE-C6FE-4607-AB84-A79026AEF4AE}" type="slidenum">
              <a:rPr lang="en-US"/>
              <a:pPr>
                <a:defRPr/>
              </a:pPr>
              <a:t>‹#›</a:t>
            </a:fld>
            <a:endParaRPr lang="en-US"/>
          </a:p>
        </p:txBody>
      </p:sp>
    </p:spTree>
    <p:extLst>
      <p:ext uri="{BB962C8B-B14F-4D97-AF65-F5344CB8AC3E}">
        <p14:creationId xmlns:p14="http://schemas.microsoft.com/office/powerpoint/2010/main" val="139410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A98637-5C55-4450-AEF4-1AF77D791A13}" type="datetime1">
              <a:rPr lang="en-US" smtClean="0"/>
              <a:t>9/15/2015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1C1B1-4241-4C4E-8840-438A1D4BCA37}" type="slidenum">
              <a:rPr lang="en-US"/>
              <a:pPr>
                <a:defRPr/>
              </a:pPr>
              <a:t>‹#›</a:t>
            </a:fld>
            <a:endParaRPr lang="en-US"/>
          </a:p>
        </p:txBody>
      </p:sp>
    </p:spTree>
    <p:extLst>
      <p:ext uri="{BB962C8B-B14F-4D97-AF65-F5344CB8AC3E}">
        <p14:creationId xmlns:p14="http://schemas.microsoft.com/office/powerpoint/2010/main" val="158025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52D266-B3F3-453C-885F-784AD9B5D55C}" type="datetime1">
              <a:rPr lang="en-US" smtClean="0"/>
              <a:t>9/15/2015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D5D770-CC9A-4479-8A97-D96B8D0CF304}" type="slidenum">
              <a:rPr lang="en-US"/>
              <a:pPr>
                <a:defRPr/>
              </a:pPr>
              <a:t>‹#›</a:t>
            </a:fld>
            <a:endParaRPr lang="en-US"/>
          </a:p>
        </p:txBody>
      </p:sp>
    </p:spTree>
    <p:extLst>
      <p:ext uri="{BB962C8B-B14F-4D97-AF65-F5344CB8AC3E}">
        <p14:creationId xmlns:p14="http://schemas.microsoft.com/office/powerpoint/2010/main" val="226892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9966544-B331-4215-96C8-D5CCB36A6747}" type="datetime1">
              <a:rPr lang="en-US" smtClean="0"/>
              <a:t>9/15/2015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27FFA-FB73-47DF-97ED-010DD37C6A55}" type="slidenum">
              <a:rPr lang="en-US"/>
              <a:pPr>
                <a:defRPr/>
              </a:pPr>
              <a:t>‹#›</a:t>
            </a:fld>
            <a:endParaRPr lang="en-US"/>
          </a:p>
        </p:txBody>
      </p:sp>
    </p:spTree>
    <p:extLst>
      <p:ext uri="{BB962C8B-B14F-4D97-AF65-F5344CB8AC3E}">
        <p14:creationId xmlns:p14="http://schemas.microsoft.com/office/powerpoint/2010/main" val="206276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DD44CB-5FBC-4BBF-900A-D06C195D9D84}" type="datetime1">
              <a:rPr lang="en-US" smtClean="0"/>
              <a:t>9/15/2015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9C7D34-8947-4879-8EC0-DDB76D5AE1ED}" type="slidenum">
              <a:rPr lang="en-US"/>
              <a:pPr>
                <a:defRPr/>
              </a:pPr>
              <a:t>‹#›</a:t>
            </a:fld>
            <a:endParaRPr lang="en-US"/>
          </a:p>
        </p:txBody>
      </p:sp>
    </p:spTree>
    <p:extLst>
      <p:ext uri="{BB962C8B-B14F-4D97-AF65-F5344CB8AC3E}">
        <p14:creationId xmlns:p14="http://schemas.microsoft.com/office/powerpoint/2010/main" val="46365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457A9C-A753-4DA2-8957-A0A6840B1EFB}" type="datetime1">
              <a:rPr lang="en-US" smtClean="0"/>
              <a:t>9/15/2015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951D9BE-F0CF-4E70-BB5E-DEE9ED0E2125}" type="slidenum">
              <a:rPr lang="en-US"/>
              <a:pPr>
                <a:defRPr/>
              </a:pPr>
              <a:t>‹#›</a:t>
            </a:fld>
            <a:endParaRPr lang="en-US"/>
          </a:p>
        </p:txBody>
      </p:sp>
    </p:spTree>
    <p:extLst>
      <p:ext uri="{BB962C8B-B14F-4D97-AF65-F5344CB8AC3E}">
        <p14:creationId xmlns:p14="http://schemas.microsoft.com/office/powerpoint/2010/main" val="94158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82DECA-BCF2-4D2C-960A-F6F95EE3CC15}" type="datetime1">
              <a:rPr lang="en-US" smtClean="0"/>
              <a:t>9/15/2015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33F93D-EF1E-4380-913C-D0057203A02C}" type="slidenum">
              <a:rPr lang="en-US"/>
              <a:pPr>
                <a:defRPr/>
              </a:pPr>
              <a:t>‹#›</a:t>
            </a:fld>
            <a:endParaRPr lang="en-US"/>
          </a:p>
        </p:txBody>
      </p:sp>
    </p:spTree>
    <p:extLst>
      <p:ext uri="{BB962C8B-B14F-4D97-AF65-F5344CB8AC3E}">
        <p14:creationId xmlns:p14="http://schemas.microsoft.com/office/powerpoint/2010/main" val="366265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80AE09-6CF8-4255-AC27-B0C9A90F32A2}" type="datetime1">
              <a:rPr lang="en-US" smtClean="0"/>
              <a:t>9/15/2015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283424-FCAB-410E-A06E-6DE161BEEBD9}" type="slidenum">
              <a:rPr lang="en-US"/>
              <a:pPr>
                <a:defRPr/>
              </a:pPr>
              <a:t>‹#›</a:t>
            </a:fld>
            <a:endParaRPr lang="en-US"/>
          </a:p>
        </p:txBody>
      </p:sp>
    </p:spTree>
    <p:extLst>
      <p:ext uri="{BB962C8B-B14F-4D97-AF65-F5344CB8AC3E}">
        <p14:creationId xmlns:p14="http://schemas.microsoft.com/office/powerpoint/2010/main" val="39433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0657C6-C4D3-4B15-9197-725DCF7B8F01}" type="datetime1">
              <a:rPr lang="en-US" smtClean="0"/>
              <a:t>9/15/2015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19F15D-B48E-48DC-B72D-840553555300}" type="slidenum">
              <a:rPr lang="en-US"/>
              <a:pPr>
                <a:defRPr/>
              </a:pPr>
              <a:t>‹#›</a:t>
            </a:fld>
            <a:endParaRPr lang="en-US"/>
          </a:p>
        </p:txBody>
      </p:sp>
    </p:spTree>
    <p:extLst>
      <p:ext uri="{BB962C8B-B14F-4D97-AF65-F5344CB8AC3E}">
        <p14:creationId xmlns:p14="http://schemas.microsoft.com/office/powerpoint/2010/main" val="107085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A7D1CB-845F-400E-90BE-30ED5337F3B9}" type="datetime1">
              <a:rPr lang="en-US" smtClean="0"/>
              <a:t>9/15/2015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F370AA-4E76-4664-9F5E-410034B3880A}" type="slidenum">
              <a:rPr lang="en-US"/>
              <a:pPr>
                <a:defRPr/>
              </a:pPr>
              <a:t>‹#›</a:t>
            </a:fld>
            <a:endParaRPr lang="en-US"/>
          </a:p>
        </p:txBody>
      </p:sp>
    </p:spTree>
    <p:extLst>
      <p:ext uri="{BB962C8B-B14F-4D97-AF65-F5344CB8AC3E}">
        <p14:creationId xmlns:p14="http://schemas.microsoft.com/office/powerpoint/2010/main" val="129150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31DF34C-8C07-4047-9942-BFB86788FB88}" type="datetime1">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CB3F11-5E3B-4AE8-BA2B-0A9E846F311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files.dnr.state.mn.us/forestry/subsection/nsu/sfrmp-nsu-modeling.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nr.state.mn.us/forestry/subsection/active.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descr="Minnesota map showing location of Northern Superior Uplands section" title="Minnesota map showing location of Northern Superior Uplands 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399" y="1981200"/>
            <a:ext cx="2336800" cy="3505200"/>
          </a:xfrm>
          <a:prstGeom prst="rect">
            <a:avLst/>
          </a:prstGeom>
        </p:spPr>
      </p:pic>
      <p:sp>
        <p:nvSpPr>
          <p:cNvPr id="3" name="Subtitle 2"/>
          <p:cNvSpPr>
            <a:spLocks noGrp="1"/>
          </p:cNvSpPr>
          <p:nvPr>
            <p:ph type="subTitle" idx="1"/>
          </p:nvPr>
        </p:nvSpPr>
        <p:spPr>
          <a:xfrm>
            <a:off x="1371600" y="3886200"/>
            <a:ext cx="6553200" cy="2743200"/>
          </a:xfrm>
        </p:spPr>
        <p:txBody>
          <a:bodyPr>
            <a:normAutofit/>
          </a:bodyPr>
          <a:lstStyle/>
          <a:p>
            <a:endParaRPr lang="en-US" b="1" dirty="0" smtClean="0"/>
          </a:p>
          <a:p>
            <a:endParaRPr lang="en-US" b="1" dirty="0"/>
          </a:p>
          <a:p>
            <a:endParaRPr lang="en-US" b="1" dirty="0" smtClean="0"/>
          </a:p>
          <a:p>
            <a:r>
              <a:rPr lang="en-US" sz="2400" b="1" dirty="0" smtClean="0"/>
              <a:t>Harvest Scenario Webinar</a:t>
            </a:r>
          </a:p>
          <a:p>
            <a:r>
              <a:rPr lang="en-US" sz="2400" b="1" dirty="0" smtClean="0">
                <a:solidFill>
                  <a:srgbClr val="FFC000"/>
                </a:solidFill>
              </a:rPr>
              <a:t>September 2015</a:t>
            </a:r>
            <a:endParaRPr lang="en-US" sz="2400" b="1" dirty="0">
              <a:solidFill>
                <a:srgbClr val="FFC000"/>
              </a:solidFill>
            </a:endParaRPr>
          </a:p>
        </p:txBody>
      </p:sp>
      <p:sp>
        <p:nvSpPr>
          <p:cNvPr id="2" name="Title 1"/>
          <p:cNvSpPr>
            <a:spLocks noGrp="1"/>
          </p:cNvSpPr>
          <p:nvPr>
            <p:ph type="ctrTitle"/>
          </p:nvPr>
        </p:nvSpPr>
        <p:spPr>
          <a:xfrm>
            <a:off x="609600" y="228600"/>
            <a:ext cx="7924800" cy="1981200"/>
          </a:xfrm>
        </p:spPr>
        <p:txBody>
          <a:bodyPr>
            <a:normAutofit/>
          </a:bodyPr>
          <a:lstStyle/>
          <a:p>
            <a:r>
              <a:rPr lang="en-US" sz="3200" dirty="0">
                <a:solidFill>
                  <a:srgbClr val="FFFF00"/>
                </a:solidFill>
              </a:rPr>
              <a:t>Northern Superior Uplands </a:t>
            </a:r>
            <a:r>
              <a:rPr lang="en-US" sz="3200" dirty="0" smtClean="0">
                <a:solidFill>
                  <a:srgbClr val="FFFF00"/>
                </a:solidFill>
              </a:rPr>
              <a:t/>
            </a:r>
            <a:br>
              <a:rPr lang="en-US" sz="3200" dirty="0" smtClean="0">
                <a:solidFill>
                  <a:srgbClr val="FFFF00"/>
                </a:solidFill>
              </a:rPr>
            </a:br>
            <a:r>
              <a:rPr lang="en-US" sz="3200" dirty="0" smtClean="0">
                <a:solidFill>
                  <a:srgbClr val="FFFF00"/>
                </a:solidFill>
              </a:rPr>
              <a:t>Section Forest Resource Management Plan</a:t>
            </a:r>
            <a:endParaRPr lang="en-US" sz="3200" b="1" dirty="0"/>
          </a:p>
        </p:txBody>
      </p:sp>
    </p:spTree>
    <p:extLst>
      <p:ext uri="{BB962C8B-B14F-4D97-AF65-F5344CB8AC3E}">
        <p14:creationId xmlns:p14="http://schemas.microsoft.com/office/powerpoint/2010/main" val="178931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533400"/>
            <a:ext cx="8229600" cy="990600"/>
          </a:xfrm>
        </p:spPr>
        <p:txBody>
          <a:bodyPr/>
          <a:lstStyle/>
          <a:p>
            <a:pPr eaLnBrk="1" hangingPunct="1"/>
            <a:r>
              <a:rPr lang="en-US" sz="3200" dirty="0" smtClean="0">
                <a:solidFill>
                  <a:srgbClr val="FFFF00"/>
                </a:solidFill>
              </a:rPr>
              <a:t>Modeling Parameters Held Constant in All Scenarios</a:t>
            </a:r>
            <a:r>
              <a:rPr lang="en-US" sz="1800" dirty="0" smtClean="0">
                <a:solidFill>
                  <a:srgbClr val="FFFF00"/>
                </a:solidFill>
              </a:rPr>
              <a:t/>
            </a:r>
            <a:br>
              <a:rPr lang="en-US" sz="1800" dirty="0" smtClean="0">
                <a:solidFill>
                  <a:srgbClr val="FFFF00"/>
                </a:solidFill>
              </a:rPr>
            </a:br>
            <a:endParaRPr lang="en-US" altLang="en-US" sz="2800" dirty="0" smtClean="0"/>
          </a:p>
        </p:txBody>
      </p:sp>
      <p:sp>
        <p:nvSpPr>
          <p:cNvPr id="5" name="Content Placeholder 2"/>
          <p:cNvSpPr>
            <a:spLocks noGrp="1"/>
          </p:cNvSpPr>
          <p:nvPr>
            <p:ph idx="1"/>
          </p:nvPr>
        </p:nvSpPr>
        <p:spPr>
          <a:xfrm>
            <a:off x="381000" y="1676400"/>
            <a:ext cx="8534400" cy="3733800"/>
          </a:xfrm>
        </p:spPr>
        <p:txBody>
          <a:bodyPr rtlCol="0">
            <a:normAutofit/>
          </a:bodyPr>
          <a:lstStyle/>
          <a:p>
            <a:pPr marL="0" indent="0">
              <a:buNone/>
            </a:pPr>
            <a:r>
              <a:rPr lang="en-US" sz="2800" dirty="0"/>
              <a:t>DNR is not seeking input </a:t>
            </a:r>
            <a:r>
              <a:rPr lang="en-US" sz="2800" dirty="0" smtClean="0"/>
              <a:t>on established “constant” modeling parameters, such as:</a:t>
            </a:r>
          </a:p>
          <a:p>
            <a:pPr lvl="1">
              <a:buFont typeface="Arial" panose="020B0604020202020204" pitchFamily="34" charset="0"/>
              <a:buChar char="•"/>
            </a:pPr>
            <a:r>
              <a:rPr lang="en-US" sz="2400" dirty="0" smtClean="0"/>
              <a:t>Established </a:t>
            </a:r>
            <a:r>
              <a:rPr lang="en-US" sz="2400" dirty="0"/>
              <a:t>normal rotation </a:t>
            </a:r>
            <a:r>
              <a:rPr lang="en-US" sz="2400" dirty="0" smtClean="0"/>
              <a:t>ages</a:t>
            </a:r>
          </a:p>
          <a:p>
            <a:pPr lvl="1">
              <a:buFont typeface="Arial" panose="020B0604020202020204" pitchFamily="34" charset="0"/>
              <a:buChar char="•"/>
            </a:pPr>
            <a:r>
              <a:rPr lang="en-US" sz="2400" dirty="0" smtClean="0"/>
              <a:t>Thinning </a:t>
            </a:r>
            <a:r>
              <a:rPr lang="en-US" sz="2400" dirty="0"/>
              <a:t>regimes for forest types that are typically thinned or managed as uneven-aged types (e.g., red pine, northern hardwoods</a:t>
            </a:r>
            <a:r>
              <a:rPr lang="en-US" sz="2400" dirty="0" smtClean="0"/>
              <a:t>)</a:t>
            </a:r>
          </a:p>
          <a:p>
            <a:pPr lvl="1">
              <a:buFont typeface="Arial" panose="020B0604020202020204" pitchFamily="34" charset="0"/>
              <a:buChar char="•"/>
            </a:pPr>
            <a:r>
              <a:rPr lang="en-US" sz="2400" dirty="0" smtClean="0"/>
              <a:t>Applying a standard “3% discount rate” to  estimate the current value of projected future timber revenues.</a:t>
            </a:r>
            <a:endParaRPr lang="en-US" sz="2400" strike="sngStrike" dirty="0" smtClean="0"/>
          </a:p>
        </p:txBody>
      </p:sp>
      <p:sp>
        <p:nvSpPr>
          <p:cNvPr id="4"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10</a:t>
            </a:fld>
            <a:endParaRPr lang="en-US" sz="1800" b="1" dirty="0">
              <a:solidFill>
                <a:srgbClr val="FFC000"/>
              </a:solidFill>
            </a:endParaRPr>
          </a:p>
        </p:txBody>
      </p:sp>
    </p:spTree>
    <p:extLst>
      <p:ext uri="{BB962C8B-B14F-4D97-AF65-F5344CB8AC3E}">
        <p14:creationId xmlns:p14="http://schemas.microsoft.com/office/powerpoint/2010/main" val="1650060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Even Flow</a:t>
            </a:r>
            <a:endParaRPr lang="en-US" sz="3200" dirty="0">
              <a:solidFill>
                <a:srgbClr val="FFFF00"/>
              </a:solidFill>
            </a:endParaRPr>
          </a:p>
        </p:txBody>
      </p:sp>
      <p:sp>
        <p:nvSpPr>
          <p:cNvPr id="3" name="Content Placeholder 2"/>
          <p:cNvSpPr>
            <a:spLocks noGrp="1"/>
          </p:cNvSpPr>
          <p:nvPr>
            <p:ph idx="1"/>
          </p:nvPr>
        </p:nvSpPr>
        <p:spPr/>
        <p:txBody>
          <a:bodyPr>
            <a:normAutofit/>
          </a:bodyPr>
          <a:lstStyle/>
          <a:p>
            <a:pPr eaLnBrk="1" fontAlgn="ctr" hangingPunct="1">
              <a:buFont typeface="Arial" panose="020B0604020202020204" pitchFamily="34" charset="0"/>
              <a:buChar char="•"/>
            </a:pPr>
            <a:r>
              <a:rPr lang="en-US" sz="2400" b="1" dirty="0" smtClean="0">
                <a:solidFill>
                  <a:srgbClr val="FFC000"/>
                </a:solidFill>
              </a:rPr>
              <a:t>Even Flow </a:t>
            </a:r>
            <a:r>
              <a:rPr lang="en-US" sz="2400" dirty="0" smtClean="0"/>
              <a:t>describes the variability in estimated timber harvest over time compared to a long-term average</a:t>
            </a:r>
            <a:r>
              <a:rPr lang="en-US" sz="2400" b="1" dirty="0" smtClean="0"/>
              <a:t>.  </a:t>
            </a:r>
          </a:p>
          <a:p>
            <a:pPr eaLnBrk="1" fontAlgn="ctr" hangingPunct="1">
              <a:buFont typeface="Arial" panose="020B0604020202020204" pitchFamily="34" charset="0"/>
              <a:buChar char="•"/>
            </a:pPr>
            <a:r>
              <a:rPr lang="en-US" sz="2400" dirty="0" smtClean="0"/>
              <a:t>Range of Even Flow values explored in the 4 scenarios</a:t>
            </a:r>
            <a:r>
              <a:rPr lang="en-US" sz="2400" b="1" dirty="0" smtClean="0"/>
              <a:t>:</a:t>
            </a:r>
          </a:p>
          <a:p>
            <a:pPr lvl="1" eaLnBrk="1" fontAlgn="ctr" hangingPunct="1">
              <a:buFont typeface="Arial" panose="020B0604020202020204" pitchFamily="34" charset="0"/>
              <a:buChar char="•"/>
            </a:pPr>
            <a:r>
              <a:rPr lang="en-US" sz="2000" dirty="0" smtClean="0"/>
              <a:t>Tight  - 5% variation in harvest volume over time (overall and for each forest type).  Produces more consistent harvest volumes decade to decade.</a:t>
            </a:r>
          </a:p>
          <a:p>
            <a:pPr lvl="1" eaLnBrk="1" fontAlgn="ctr" hangingPunct="1">
              <a:buFont typeface="Arial" panose="020B0604020202020204" pitchFamily="34" charset="0"/>
              <a:buChar char="•"/>
            </a:pPr>
            <a:r>
              <a:rPr lang="en-US" sz="2000" dirty="0" smtClean="0"/>
              <a:t>Moderate  - 20% </a:t>
            </a:r>
            <a:r>
              <a:rPr lang="en-US" sz="2000" dirty="0"/>
              <a:t>variation in harvest volume over time (overall and for each forest type) </a:t>
            </a:r>
            <a:endParaRPr lang="en-US" sz="2000" dirty="0" smtClean="0"/>
          </a:p>
          <a:p>
            <a:pPr lvl="1" eaLnBrk="1" fontAlgn="ctr" hangingPunct="1">
              <a:buFont typeface="Arial" panose="020B0604020202020204" pitchFamily="34" charset="0"/>
              <a:buChar char="•"/>
            </a:pPr>
            <a:r>
              <a:rPr lang="en-US" sz="2000" dirty="0" smtClean="0"/>
              <a:t>Relaxed – 40% </a:t>
            </a:r>
            <a:r>
              <a:rPr lang="en-US" sz="2000" dirty="0"/>
              <a:t>variation in harvest volume over time (overall and for each forest type</a:t>
            </a:r>
            <a:r>
              <a:rPr lang="en-US" sz="2000" dirty="0" smtClean="0"/>
              <a:t>).  Produces more variable harvest volumes decade to decade.</a:t>
            </a:r>
          </a:p>
          <a:p>
            <a:pPr eaLnBrk="1" fontAlgn="ctr" hangingPunct="1">
              <a:buFont typeface="Arial" panose="020B0604020202020204" pitchFamily="34" charset="0"/>
              <a:buChar char="•"/>
            </a:pPr>
            <a:r>
              <a:rPr lang="en-US" sz="2400" dirty="0" smtClean="0"/>
              <a:t>See next slide for an example.</a:t>
            </a:r>
            <a:endParaRPr lang="en-US" sz="2400"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11</a:t>
            </a:fld>
            <a:endParaRPr lang="en-US" sz="1800" b="1" dirty="0">
              <a:solidFill>
                <a:srgbClr val="FFC000"/>
              </a:solidFill>
            </a:endParaRPr>
          </a:p>
        </p:txBody>
      </p:sp>
    </p:spTree>
    <p:extLst>
      <p:ext uri="{BB962C8B-B14F-4D97-AF65-F5344CB8AC3E}">
        <p14:creationId xmlns:p14="http://schemas.microsoft.com/office/powerpoint/2010/main" val="888682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12</a:t>
            </a:fld>
            <a:endParaRPr lang="en-US" sz="1800" b="1" dirty="0">
              <a:solidFill>
                <a:srgbClr val="FFC000"/>
              </a:solidFill>
            </a:endParaRPr>
          </a:p>
        </p:txBody>
      </p:sp>
      <p:pic>
        <p:nvPicPr>
          <p:cNvPr id="1026" name="Picture 2" descr="Even-flow line graph parameter has by far the greatest overall effect on the outcomes produced across the 4 scenarios" title="Line graph for Even Flow Example at Moderate Lev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167" y="1981200"/>
            <a:ext cx="4422035" cy="3212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title="background"/>
          <p:cNvSpPr txBox="1">
            <a:spLocks/>
          </p:cNvSpPr>
          <p:nvPr/>
        </p:nvSpPr>
        <p:spPr>
          <a:xfrm>
            <a:off x="533400" y="228600"/>
            <a:ext cx="8305800" cy="990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17475" lvl="2"/>
            <a:r>
              <a:rPr lang="en-US" sz="3200" dirty="0" smtClean="0">
                <a:solidFill>
                  <a:srgbClr val="FFFF00"/>
                </a:solidFill>
              </a:rPr>
              <a:t>Even Flow Example</a:t>
            </a:r>
          </a:p>
          <a:p>
            <a:pPr marL="117475" lvl="2"/>
            <a:r>
              <a:rPr lang="en-US" sz="3200" dirty="0" smtClean="0">
                <a:solidFill>
                  <a:srgbClr val="FFFF00"/>
                </a:solidFill>
              </a:rPr>
              <a:t>Moderate Level (20%)</a:t>
            </a:r>
          </a:p>
          <a:p>
            <a:pPr marL="117475" lvl="2"/>
            <a:endParaRPr lang="en-US" sz="2400" dirty="0" smtClean="0">
              <a:solidFill>
                <a:srgbClr val="FFFF00"/>
              </a:solidFill>
            </a:endParaRPr>
          </a:p>
          <a:p>
            <a:pPr marL="117475" lvl="2"/>
            <a:r>
              <a:rPr lang="en-US" sz="2400" dirty="0" smtClean="0">
                <a:solidFill>
                  <a:srgbClr val="FFFF00"/>
                </a:solidFill>
              </a:rPr>
              <a:t>                   </a:t>
            </a:r>
          </a:p>
          <a:p>
            <a:pPr marL="117475" lvl="2"/>
            <a:r>
              <a:rPr lang="en-US" sz="2400" dirty="0" smtClean="0">
                <a:solidFill>
                  <a:srgbClr val="FFFF00"/>
                </a:solidFill>
              </a:rPr>
              <a:t>                                                   </a:t>
            </a:r>
          </a:p>
          <a:p>
            <a:pPr marL="117475" lvl="2" algn="l"/>
            <a:r>
              <a:rPr lang="en-US" sz="2400" dirty="0" smtClean="0">
                <a:solidFill>
                  <a:srgbClr val="FFFF00"/>
                </a:solidFill>
              </a:rPr>
              <a:t>                                                                 </a:t>
            </a:r>
            <a:r>
              <a:rPr lang="en-US" sz="1800" dirty="0" smtClean="0"/>
              <a:t>model allows variation up 20%</a:t>
            </a:r>
            <a:r>
              <a:rPr lang="en-US" sz="2400" dirty="0" smtClean="0"/>
              <a:t> </a:t>
            </a:r>
            <a:endParaRPr lang="en-US" sz="2400" dirty="0"/>
          </a:p>
          <a:p>
            <a:pPr marL="117475" lvl="2" algn="l"/>
            <a:r>
              <a:rPr lang="en-US" sz="2400" dirty="0" smtClean="0">
                <a:solidFill>
                  <a:srgbClr val="FFFF00"/>
                </a:solidFill>
              </a:rPr>
              <a:t>                                                                           </a:t>
            </a:r>
            <a:endParaRPr lang="en-US" sz="1800" dirty="0" smtClean="0">
              <a:solidFill>
                <a:srgbClr val="FFFF00"/>
              </a:solidFill>
            </a:endParaRPr>
          </a:p>
          <a:p>
            <a:pPr marL="117475" lvl="2" algn="l"/>
            <a:r>
              <a:rPr lang="en-US" sz="2400" dirty="0" smtClean="0">
                <a:solidFill>
                  <a:srgbClr val="FFFF00"/>
                </a:solidFill>
              </a:rPr>
              <a:t>                                                                 </a:t>
            </a:r>
            <a:r>
              <a:rPr lang="en-US" sz="1600" b="1" dirty="0" smtClean="0"/>
              <a:t>projected long-term running average</a:t>
            </a:r>
            <a:endParaRPr lang="en-US" sz="1600" b="1" dirty="0"/>
          </a:p>
          <a:p>
            <a:pPr marL="117475" lvl="2" algn="l"/>
            <a:r>
              <a:rPr lang="en-US" sz="2400" dirty="0" smtClean="0">
                <a:solidFill>
                  <a:srgbClr val="FFFF00"/>
                </a:solidFill>
              </a:rPr>
              <a:t>                                                                               </a:t>
            </a:r>
          </a:p>
          <a:p>
            <a:pPr marL="117475" lvl="2" algn="l"/>
            <a:r>
              <a:rPr lang="en-US" sz="2400" dirty="0">
                <a:solidFill>
                  <a:srgbClr val="FFFF00"/>
                </a:solidFill>
              </a:rPr>
              <a:t> </a:t>
            </a:r>
            <a:r>
              <a:rPr lang="en-US" sz="2400" dirty="0" smtClean="0">
                <a:solidFill>
                  <a:srgbClr val="FFFF00"/>
                </a:solidFill>
              </a:rPr>
              <a:t>                                                                </a:t>
            </a:r>
            <a:r>
              <a:rPr lang="en-US" sz="1800" dirty="0" smtClean="0"/>
              <a:t>model allows variation down 20%</a:t>
            </a:r>
            <a:endParaRPr lang="en-US" sz="2400" dirty="0" smtClean="0">
              <a:solidFill>
                <a:srgbClr val="FFFF00"/>
              </a:solidFill>
            </a:endParaRPr>
          </a:p>
          <a:p>
            <a:pPr marL="117475" lvl="2" algn="l"/>
            <a:r>
              <a:rPr lang="en-US" sz="2400" dirty="0" smtClean="0">
                <a:solidFill>
                  <a:srgbClr val="FFFF00"/>
                </a:solidFill>
              </a:rPr>
              <a:t> </a:t>
            </a:r>
            <a:endParaRPr lang="en-US" sz="1800" dirty="0">
              <a:solidFill>
                <a:srgbClr val="FFFF00"/>
              </a:solidFill>
            </a:endParaRPr>
          </a:p>
          <a:p>
            <a:pPr marL="0" lvl="2" algn="l"/>
            <a:r>
              <a:rPr lang="en-US" sz="2000" dirty="0">
                <a:solidFill>
                  <a:srgbClr val="FFFF00"/>
                </a:solidFill>
              </a:rPr>
              <a:t/>
            </a:r>
            <a:br>
              <a:rPr lang="en-US" sz="2000" dirty="0">
                <a:solidFill>
                  <a:srgbClr val="FFFF00"/>
                </a:solidFill>
              </a:rPr>
            </a:br>
            <a:r>
              <a:rPr lang="en-US" dirty="0" smtClean="0">
                <a:solidFill>
                  <a:srgbClr val="FFFF00"/>
                </a:solidFill>
              </a:rPr>
              <a:t/>
            </a:r>
            <a:br>
              <a:rPr lang="en-US" dirty="0" smtClean="0">
                <a:solidFill>
                  <a:srgbClr val="FFFF00"/>
                </a:solidFill>
              </a:rPr>
            </a:br>
            <a:endParaRPr lang="en-US" sz="3600" dirty="0"/>
          </a:p>
        </p:txBody>
      </p:sp>
    </p:spTree>
    <p:extLst>
      <p:ext uri="{BB962C8B-B14F-4D97-AF65-F5344CB8AC3E}">
        <p14:creationId xmlns:p14="http://schemas.microsoft.com/office/powerpoint/2010/main" val="3602949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Lowland Conifer Old Growth (LCOG)</a:t>
            </a:r>
            <a:endParaRPr lang="en-US" sz="3200" dirty="0">
              <a:solidFill>
                <a:srgbClr val="FFFF00"/>
              </a:solidFill>
            </a:endParaRPr>
          </a:p>
        </p:txBody>
      </p:sp>
      <p:sp>
        <p:nvSpPr>
          <p:cNvPr id="3" name="Content Placeholder 2"/>
          <p:cNvSpPr>
            <a:spLocks noGrp="1"/>
          </p:cNvSpPr>
          <p:nvPr>
            <p:ph idx="1"/>
          </p:nvPr>
        </p:nvSpPr>
        <p:spPr>
          <a:xfrm>
            <a:off x="457200" y="1371600"/>
            <a:ext cx="8229600" cy="4525963"/>
          </a:xfrm>
        </p:spPr>
        <p:txBody>
          <a:bodyPr/>
          <a:lstStyle/>
          <a:p>
            <a:r>
              <a:rPr lang="en-US" sz="2400" dirty="0" smtClean="0"/>
              <a:t>LCOG describes the amount of productive (non-stagnant) black spruce lowland and tamarack forest types “reserved” </a:t>
            </a:r>
            <a:r>
              <a:rPr lang="en-US" sz="2400" dirty="0"/>
              <a:t>from </a:t>
            </a:r>
            <a:r>
              <a:rPr lang="en-US" sz="2400" dirty="0" smtClean="0"/>
              <a:t>being selected by the model</a:t>
            </a:r>
          </a:p>
          <a:p>
            <a:r>
              <a:rPr lang="en-US" sz="2400" dirty="0" smtClean="0"/>
              <a:t>Intended to represent possible levels of LCOG designation</a:t>
            </a:r>
          </a:p>
          <a:p>
            <a:r>
              <a:rPr lang="en-US" sz="2400" dirty="0" smtClean="0"/>
              <a:t>Range of values explored in the scenarios: </a:t>
            </a:r>
          </a:p>
          <a:p>
            <a:pPr lvl="1"/>
            <a:r>
              <a:rPr lang="en-US" sz="2000" dirty="0" smtClean="0"/>
              <a:t>1.5% reserved, equivalent to the approximate amount of old growth forest designated on upland forest types. </a:t>
            </a:r>
          </a:p>
          <a:p>
            <a:pPr lvl="1"/>
            <a:r>
              <a:rPr lang="en-US" sz="2000" dirty="0" smtClean="0"/>
              <a:t>5% reserved, a rough mid-point between the lower and higher amounts</a:t>
            </a:r>
          </a:p>
          <a:p>
            <a:pPr lvl="1"/>
            <a:r>
              <a:rPr lang="en-US" sz="2000" dirty="0" smtClean="0"/>
              <a:t>10% reserved, </a:t>
            </a:r>
            <a:r>
              <a:rPr lang="en-US" sz="2000" dirty="0"/>
              <a:t>the statewide average of productive lowland conifer forest types that have been temporarily reserved as Ecologically Important Lowland Conifer </a:t>
            </a:r>
            <a:r>
              <a:rPr lang="en-US" sz="2000" dirty="0" smtClean="0"/>
              <a:t>pending </a:t>
            </a:r>
            <a:r>
              <a:rPr lang="en-US" sz="2000" dirty="0"/>
              <a:t>completion of LCOG designations.</a:t>
            </a:r>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13</a:t>
            </a:fld>
            <a:endParaRPr lang="en-US" sz="1800" b="1" dirty="0">
              <a:solidFill>
                <a:srgbClr val="FFC000"/>
              </a:solidFill>
            </a:endParaRPr>
          </a:p>
        </p:txBody>
      </p:sp>
    </p:spTree>
    <p:extLst>
      <p:ext uri="{BB962C8B-B14F-4D97-AF65-F5344CB8AC3E}">
        <p14:creationId xmlns:p14="http://schemas.microsoft.com/office/powerpoint/2010/main" val="564042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solidFill>
                  <a:srgbClr val="FFFF00"/>
                </a:solidFill>
              </a:rPr>
              <a:t>Cover Type Conversions</a:t>
            </a:r>
            <a:endParaRPr lang="en-US" sz="3200" dirty="0">
              <a:solidFill>
                <a:srgbClr val="FFFF00"/>
              </a:solidFill>
            </a:endParaRPr>
          </a:p>
        </p:txBody>
      </p:sp>
      <p:sp>
        <p:nvSpPr>
          <p:cNvPr id="6" name="Content Placeholder 5"/>
          <p:cNvSpPr>
            <a:spLocks noGrp="1"/>
          </p:cNvSpPr>
          <p:nvPr>
            <p:ph idx="1"/>
          </p:nvPr>
        </p:nvSpPr>
        <p:spPr>
          <a:xfrm>
            <a:off x="381000" y="1295400"/>
            <a:ext cx="8229600" cy="4876800"/>
          </a:xfrm>
        </p:spPr>
        <p:txBody>
          <a:bodyPr/>
          <a:lstStyle/>
          <a:p>
            <a:r>
              <a:rPr lang="en-US" sz="2400" dirty="0">
                <a:solidFill>
                  <a:srgbClr val="FFFFFF"/>
                </a:solidFill>
              </a:rPr>
              <a:t>Cover type conversions </a:t>
            </a:r>
            <a:r>
              <a:rPr lang="en-US" sz="2400" dirty="0" smtClean="0">
                <a:solidFill>
                  <a:srgbClr val="FFFFFF"/>
                </a:solidFill>
              </a:rPr>
              <a:t>describe the amount of assumed or desired change from one forest type to another</a:t>
            </a:r>
          </a:p>
          <a:p>
            <a:r>
              <a:rPr lang="en-US" sz="2400" dirty="0" smtClean="0">
                <a:solidFill>
                  <a:srgbClr val="FFFFFF"/>
                </a:solidFill>
              </a:rPr>
              <a:t>Range of values explored in the 4 scenarios:</a:t>
            </a:r>
          </a:p>
          <a:p>
            <a:pPr lvl="1"/>
            <a:r>
              <a:rPr lang="en-US" sz="2000" dirty="0">
                <a:solidFill>
                  <a:srgbClr val="FFC000"/>
                </a:solidFill>
              </a:rPr>
              <a:t>No </a:t>
            </a:r>
            <a:r>
              <a:rPr lang="en-US" sz="2000" dirty="0" smtClean="0">
                <a:solidFill>
                  <a:srgbClr val="FFC000"/>
                </a:solidFill>
              </a:rPr>
              <a:t>Change </a:t>
            </a:r>
            <a:r>
              <a:rPr lang="en-US" sz="2000" dirty="0" smtClean="0">
                <a:solidFill>
                  <a:srgbClr val="FFFFFF"/>
                </a:solidFill>
              </a:rPr>
              <a:t>- </a:t>
            </a:r>
            <a:r>
              <a:rPr lang="en-US" sz="2000" dirty="0"/>
              <a:t>assumes no change from current mix of forest types on DNR lands in the </a:t>
            </a:r>
            <a:r>
              <a:rPr lang="en-US" sz="2000" dirty="0" smtClean="0"/>
              <a:t>landscape.</a:t>
            </a:r>
          </a:p>
          <a:p>
            <a:pPr lvl="1"/>
            <a:r>
              <a:rPr lang="en-US" sz="2000" dirty="0" smtClean="0">
                <a:solidFill>
                  <a:srgbClr val="FFC000"/>
                </a:solidFill>
              </a:rPr>
              <a:t>Original SFRMP </a:t>
            </a:r>
            <a:r>
              <a:rPr lang="en-US" sz="2000" dirty="0" smtClean="0">
                <a:solidFill>
                  <a:srgbClr val="FFFFFF"/>
                </a:solidFill>
              </a:rPr>
              <a:t>- </a:t>
            </a:r>
            <a:r>
              <a:rPr lang="en-US" sz="2000" dirty="0"/>
              <a:t>continues conversion goals </a:t>
            </a:r>
            <a:r>
              <a:rPr lang="en-US" sz="2000" dirty="0" smtClean="0"/>
              <a:t>established in  previous SFRMPs </a:t>
            </a:r>
          </a:p>
          <a:p>
            <a:pPr lvl="2"/>
            <a:r>
              <a:rPr lang="en-US" sz="1800" dirty="0" smtClean="0"/>
              <a:t>For the NSU, the model reduces the aspen and birch types by 5% each decade, with corresponding increases in jack pine, white pine, red pine,  balsam </a:t>
            </a:r>
            <a:r>
              <a:rPr lang="en-US" sz="1800" dirty="0"/>
              <a:t> </a:t>
            </a:r>
            <a:r>
              <a:rPr lang="en-US" sz="1800" dirty="0" smtClean="0"/>
              <a:t>fir, white spruce,  and upland white cedar.</a:t>
            </a:r>
          </a:p>
          <a:p>
            <a:pPr lvl="1"/>
            <a:r>
              <a:rPr lang="en-US" sz="2000" dirty="0" smtClean="0">
                <a:solidFill>
                  <a:srgbClr val="FFC000"/>
                </a:solidFill>
              </a:rPr>
              <a:t>Climate Change Response </a:t>
            </a:r>
            <a:r>
              <a:rPr lang="en-US" sz="2000" dirty="0" smtClean="0"/>
              <a:t>- </a:t>
            </a:r>
            <a:r>
              <a:rPr lang="en-US" sz="2000" dirty="0"/>
              <a:t>conversion goals </a:t>
            </a:r>
            <a:r>
              <a:rPr lang="en-US" sz="2000" dirty="0" smtClean="0"/>
              <a:t>that represent </a:t>
            </a:r>
            <a:r>
              <a:rPr lang="en-US" sz="2000" dirty="0"/>
              <a:t>a possible response to </a:t>
            </a:r>
            <a:r>
              <a:rPr lang="en-US" sz="2000" dirty="0" smtClean="0"/>
              <a:t>climate </a:t>
            </a:r>
            <a:r>
              <a:rPr lang="en-US" sz="2000" dirty="0"/>
              <a:t>change effects over the </a:t>
            </a:r>
            <a:r>
              <a:rPr lang="en-US" sz="2000" dirty="0" smtClean="0"/>
              <a:t>50-year projection period</a:t>
            </a:r>
          </a:p>
          <a:p>
            <a:pPr lvl="2"/>
            <a:r>
              <a:rPr lang="en-US" sz="1800" dirty="0" smtClean="0"/>
              <a:t>For NSU, the model assumes decreases in jack pine, black spruce, balsam fir, and white spruce, with corresponding gains in aspen, birch and red/white pine (in the first decade) and gains in northern hardwoods, red pine, white pine and oak in subsequent decades.</a:t>
            </a:r>
            <a:endParaRPr lang="en-US" sz="1800" dirty="0"/>
          </a:p>
          <a:p>
            <a:pPr lvl="1"/>
            <a:endParaRPr lang="en-US" sz="2400" dirty="0" smtClean="0"/>
          </a:p>
          <a:p>
            <a:pPr marL="0" indent="0">
              <a:buNone/>
            </a:pPr>
            <a:endParaRPr lang="en-US" dirty="0"/>
          </a:p>
        </p:txBody>
      </p:sp>
      <p:sp>
        <p:nvSpPr>
          <p:cNvPr id="8"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14</a:t>
            </a:fld>
            <a:endParaRPr lang="en-US" sz="1800" b="1" dirty="0">
              <a:solidFill>
                <a:srgbClr val="FFC000"/>
              </a:solidFill>
            </a:endParaRPr>
          </a:p>
        </p:txBody>
      </p:sp>
    </p:spTree>
    <p:extLst>
      <p:ext uri="{BB962C8B-B14F-4D97-AF65-F5344CB8AC3E}">
        <p14:creationId xmlns:p14="http://schemas.microsoft.com/office/powerpoint/2010/main" val="3469218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solidFill>
                  <a:srgbClr val="FFFF00"/>
                </a:solidFill>
              </a:rPr>
              <a:t>Additional Older Forest</a:t>
            </a:r>
            <a:endParaRPr lang="en-US" sz="3200" dirty="0">
              <a:solidFill>
                <a:srgbClr val="FFFF00"/>
              </a:solidFill>
            </a:endParaRPr>
          </a:p>
        </p:txBody>
      </p:sp>
      <p:sp>
        <p:nvSpPr>
          <p:cNvPr id="9" name="Content Placeholder 8"/>
          <p:cNvSpPr>
            <a:spLocks noGrp="1"/>
          </p:cNvSpPr>
          <p:nvPr>
            <p:ph idx="1"/>
          </p:nvPr>
        </p:nvSpPr>
        <p:spPr>
          <a:xfrm>
            <a:off x="457200" y="1295400"/>
            <a:ext cx="8229600" cy="5105400"/>
          </a:xfrm>
        </p:spPr>
        <p:txBody>
          <a:bodyPr/>
          <a:lstStyle/>
          <a:p>
            <a:pPr fontAlgn="ctr">
              <a:spcAft>
                <a:spcPts val="768"/>
              </a:spcAft>
              <a:buFont typeface="Arial" panose="020B0604020202020204" pitchFamily="34" charset="0"/>
              <a:buChar char="•"/>
            </a:pPr>
            <a:r>
              <a:rPr lang="en-US" sz="2400" dirty="0" smtClean="0"/>
              <a:t>Describes the amount of forest over normal rotation age that the model maintains on DNR lands, based on an </a:t>
            </a:r>
            <a:r>
              <a:rPr lang="en-US" sz="2400" u="sng" dirty="0" smtClean="0"/>
              <a:t>all-ownership</a:t>
            </a:r>
            <a:r>
              <a:rPr lang="en-US" sz="2400" dirty="0" smtClean="0"/>
              <a:t> assessment of current forest age-class distributions. </a:t>
            </a:r>
          </a:p>
          <a:p>
            <a:pPr fontAlgn="ctr">
              <a:spcAft>
                <a:spcPts val="768"/>
              </a:spcAft>
              <a:buFont typeface="Arial" panose="020B0604020202020204" pitchFamily="34" charset="0"/>
              <a:buChar char="•"/>
            </a:pPr>
            <a:r>
              <a:rPr lang="en-US" sz="2400" dirty="0" smtClean="0"/>
              <a:t>Applies to forest types managed primarily with even-aged management (aspen, birch, red pine, jack pine, black spruce, tamarack).</a:t>
            </a:r>
          </a:p>
          <a:p>
            <a:pPr fontAlgn="ctr">
              <a:spcAft>
                <a:spcPts val="768"/>
              </a:spcAft>
              <a:buFont typeface="Arial" panose="020B0604020202020204" pitchFamily="34" charset="0"/>
              <a:buChar char="•"/>
            </a:pPr>
            <a:r>
              <a:rPr lang="en-US" sz="2400" dirty="0" smtClean="0"/>
              <a:t>Range of values explored in the 4 scenarios:</a:t>
            </a:r>
          </a:p>
          <a:p>
            <a:pPr lvl="1" eaLnBrk="1" fontAlgn="ctr" hangingPunct="1">
              <a:buFont typeface="Arial" panose="020B0604020202020204" pitchFamily="34" charset="0"/>
              <a:buChar char="•"/>
            </a:pPr>
            <a:r>
              <a:rPr lang="en-US" sz="2000" dirty="0">
                <a:solidFill>
                  <a:srgbClr val="FFC000"/>
                </a:solidFill>
              </a:rPr>
              <a:t>No additional </a:t>
            </a:r>
            <a:r>
              <a:rPr lang="en-US" sz="2000" dirty="0"/>
              <a:t>– the model does not try to maintain any older forest on DNR lands included in the </a:t>
            </a:r>
            <a:r>
              <a:rPr lang="en-US" sz="2000" dirty="0" smtClean="0"/>
              <a:t>plan</a:t>
            </a:r>
            <a:endParaRPr lang="en-US" sz="2000" dirty="0"/>
          </a:p>
          <a:p>
            <a:pPr lvl="1" eaLnBrk="1" fontAlgn="ctr" hangingPunct="1">
              <a:buFont typeface="Arial" panose="020B0604020202020204" pitchFamily="34" charset="0"/>
              <a:buChar char="•"/>
            </a:pPr>
            <a:r>
              <a:rPr lang="en-US" sz="2000" dirty="0">
                <a:solidFill>
                  <a:srgbClr val="FFC000"/>
                </a:solidFill>
              </a:rPr>
              <a:t>Some</a:t>
            </a:r>
            <a:r>
              <a:rPr lang="en-US" sz="2000" dirty="0"/>
              <a:t> – the model tries to maintain roughly 5%-7% </a:t>
            </a:r>
            <a:r>
              <a:rPr lang="en-US" sz="2000" dirty="0" smtClean="0"/>
              <a:t>older forest on DNR lands for certain forest types on certain subsections. </a:t>
            </a:r>
            <a:endParaRPr lang="en-US" sz="2000" dirty="0"/>
          </a:p>
          <a:p>
            <a:pPr lvl="1" eaLnBrk="1" fontAlgn="ctr" hangingPunct="1">
              <a:buFont typeface="Arial" panose="020B0604020202020204" pitchFamily="34" charset="0"/>
              <a:buChar char="•"/>
            </a:pPr>
            <a:r>
              <a:rPr lang="en-US" sz="2000" dirty="0">
                <a:solidFill>
                  <a:srgbClr val="FFC000"/>
                </a:solidFill>
              </a:rPr>
              <a:t>More</a:t>
            </a:r>
            <a:r>
              <a:rPr lang="en-US" sz="2000" dirty="0"/>
              <a:t> –  the model tries to maintain roughly 10-15% </a:t>
            </a:r>
            <a:r>
              <a:rPr lang="en-US" sz="2000" dirty="0" smtClean="0"/>
              <a:t>older forest on DNR lands for certain forest types on certain subsections.</a:t>
            </a:r>
            <a:endParaRPr lang="en-US" sz="2400"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15</a:t>
            </a:fld>
            <a:endParaRPr lang="en-US" sz="1800" b="1" dirty="0">
              <a:solidFill>
                <a:srgbClr val="FFC000"/>
              </a:solidFill>
            </a:endParaRPr>
          </a:p>
        </p:txBody>
      </p:sp>
    </p:spTree>
    <p:extLst>
      <p:ext uri="{BB962C8B-B14F-4D97-AF65-F5344CB8AC3E}">
        <p14:creationId xmlns:p14="http://schemas.microsoft.com/office/powerpoint/2010/main" val="1908450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16</a:t>
            </a:fld>
            <a:endParaRPr lang="en-US" sz="1800" b="1" dirty="0">
              <a:solidFill>
                <a:srgbClr val="FFC000"/>
              </a:solidFill>
            </a:endParaRPr>
          </a:p>
        </p:txBody>
      </p:sp>
      <p:graphicFrame>
        <p:nvGraphicFramePr>
          <p:cNvPr id="2" name="Table 1" descr="Table showing mix parameters in the 4 harvest scenarios" title="Table showing mix parameters in the 4 harvest scenarios"/>
          <p:cNvGraphicFramePr>
            <a:graphicFrameLocks noGrp="1"/>
          </p:cNvGraphicFramePr>
          <p:nvPr>
            <p:extLst>
              <p:ext uri="{D42A27DB-BD31-4B8C-83A1-F6EECF244321}">
                <p14:modId xmlns:p14="http://schemas.microsoft.com/office/powerpoint/2010/main" val="2386450416"/>
              </p:ext>
            </p:extLst>
          </p:nvPr>
        </p:nvGraphicFramePr>
        <p:xfrm>
          <a:off x="457200" y="1825163"/>
          <a:ext cx="8229600" cy="4194637"/>
        </p:xfrm>
        <a:graphic>
          <a:graphicData uri="http://schemas.openxmlformats.org/drawingml/2006/table">
            <a:tbl>
              <a:tblPr firstRow="1" firstCol="1" bandRow="1">
                <a:tableStyleId>{5C22544A-7EE6-4342-B048-85BDC9FD1C3A}</a:tableStyleId>
              </a:tblPr>
              <a:tblGrid>
                <a:gridCol w="2170706"/>
                <a:gridCol w="1407381"/>
                <a:gridCol w="1679713"/>
                <a:gridCol w="1612127"/>
                <a:gridCol w="1359673"/>
              </a:tblGrid>
              <a:tr h="439508">
                <a:tc>
                  <a:txBody>
                    <a:bodyPr/>
                    <a:lstStyle/>
                    <a:p>
                      <a:pPr marL="0" marR="0">
                        <a:lnSpc>
                          <a:spcPct val="115000"/>
                        </a:lnSpc>
                        <a:spcBef>
                          <a:spcPts val="0"/>
                        </a:spcBef>
                        <a:spcAft>
                          <a:spcPts val="0"/>
                        </a:spcAft>
                      </a:pPr>
                      <a:r>
                        <a:rPr lang="en-US" sz="1800" kern="1200" dirty="0" smtClean="0">
                          <a:solidFill>
                            <a:schemeClr val="bg1"/>
                          </a:solidFill>
                          <a:effectLst/>
                        </a:rPr>
                        <a:t>      Parameter</a:t>
                      </a:r>
                      <a:endParaRPr lang="en-US" sz="180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kern="1200" dirty="0">
                          <a:solidFill>
                            <a:srgbClr val="FF0000"/>
                          </a:solidFill>
                          <a:effectLst/>
                        </a:rPr>
                        <a:t>Scenario A</a:t>
                      </a:r>
                      <a:endParaRPr lang="en-US" sz="1800" dirty="0">
                        <a:solidFill>
                          <a:srgbClr val="FF0000"/>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kern="1200" baseline="0" dirty="0">
                          <a:solidFill>
                            <a:srgbClr val="FFC000"/>
                          </a:solidFill>
                          <a:effectLst/>
                        </a:rPr>
                        <a:t>Scenario B</a:t>
                      </a:r>
                      <a:endParaRPr lang="en-US" sz="1800" baseline="0" dirty="0">
                        <a:solidFill>
                          <a:srgbClr val="FFC000"/>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kern="1200" dirty="0">
                          <a:effectLst/>
                        </a:rPr>
                        <a:t>Scenario C</a:t>
                      </a:r>
                      <a:endParaRPr lang="en-US" sz="1800" dirty="0">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kern="1200" dirty="0">
                          <a:solidFill>
                            <a:schemeClr val="bg1"/>
                          </a:solidFill>
                          <a:effectLst/>
                        </a:rPr>
                        <a:t>Scenario D</a:t>
                      </a:r>
                      <a:endParaRPr lang="en-US" sz="1800" dirty="0">
                        <a:solidFill>
                          <a:schemeClr val="bg1"/>
                        </a:solidFill>
                        <a:effectLst/>
                        <a:latin typeface="Calibri"/>
                        <a:ea typeface="Calibri"/>
                        <a:cs typeface="Times New Roman"/>
                      </a:endParaRPr>
                    </a:p>
                  </a:txBody>
                  <a:tcPr marL="64406" marR="64406" marT="8945" marB="0" anchor="ctr"/>
                </a:tc>
              </a:tr>
              <a:tr h="672084">
                <a:tc>
                  <a:txBody>
                    <a:bodyPr/>
                    <a:lstStyle/>
                    <a:p>
                      <a:pPr marL="0" marR="0">
                        <a:lnSpc>
                          <a:spcPct val="115000"/>
                        </a:lnSpc>
                        <a:spcBef>
                          <a:spcPts val="0"/>
                        </a:spcBef>
                        <a:spcAft>
                          <a:spcPts val="0"/>
                        </a:spcAft>
                      </a:pPr>
                      <a:r>
                        <a:rPr lang="en-US" sz="1800" kern="1200" dirty="0" smtClean="0">
                          <a:solidFill>
                            <a:schemeClr val="bg1"/>
                          </a:solidFill>
                          <a:effectLst/>
                        </a:rPr>
                        <a:t>Even Flow</a:t>
                      </a:r>
                      <a:endParaRPr lang="en-US" sz="180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Tight 5%</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a:solidFill>
                            <a:schemeClr val="bg1"/>
                          </a:solidFill>
                          <a:effectLst/>
                        </a:rPr>
                        <a:t>Moderate 20%</a:t>
                      </a:r>
                      <a:endParaRPr lang="en-US" sz="1800" b="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a:solidFill>
                            <a:schemeClr val="bg1"/>
                          </a:solidFill>
                          <a:effectLst/>
                        </a:rPr>
                        <a:t>Relaxed 40%</a:t>
                      </a:r>
                      <a:endParaRPr lang="en-US" sz="1800" b="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a:solidFill>
                            <a:schemeClr val="bg1"/>
                          </a:solidFill>
                          <a:effectLst/>
                        </a:rPr>
                        <a:t>Relaxed 40%</a:t>
                      </a:r>
                      <a:endParaRPr lang="en-US" sz="1800" b="0">
                        <a:solidFill>
                          <a:schemeClr val="bg1"/>
                        </a:solidFill>
                        <a:effectLst/>
                        <a:latin typeface="Calibri"/>
                        <a:ea typeface="Calibri"/>
                        <a:cs typeface="Times New Roman"/>
                      </a:endParaRPr>
                    </a:p>
                  </a:txBody>
                  <a:tcPr marL="64406" marR="64406" marT="8945" marB="0" anchor="ctr"/>
                </a:tc>
              </a:tr>
              <a:tr h="672084">
                <a:tc>
                  <a:txBody>
                    <a:bodyPr/>
                    <a:lstStyle/>
                    <a:p>
                      <a:pPr marL="0" marR="0">
                        <a:lnSpc>
                          <a:spcPct val="115000"/>
                        </a:lnSpc>
                        <a:spcBef>
                          <a:spcPts val="0"/>
                        </a:spcBef>
                        <a:spcAft>
                          <a:spcPts val="0"/>
                        </a:spcAft>
                      </a:pPr>
                      <a:r>
                        <a:rPr lang="en-US" sz="1800" kern="1200" dirty="0" smtClean="0">
                          <a:solidFill>
                            <a:schemeClr val="bg1"/>
                          </a:solidFill>
                          <a:effectLst/>
                        </a:rPr>
                        <a:t>LCOG</a:t>
                      </a:r>
                      <a:endParaRPr lang="en-US" sz="180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10%</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5%</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10%</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1.5%</a:t>
                      </a:r>
                      <a:endParaRPr lang="en-US" sz="1800" b="0" dirty="0">
                        <a:solidFill>
                          <a:schemeClr val="bg1"/>
                        </a:solidFill>
                        <a:effectLst/>
                        <a:latin typeface="Calibri"/>
                        <a:ea typeface="Calibri"/>
                        <a:cs typeface="Times New Roman"/>
                      </a:endParaRPr>
                    </a:p>
                  </a:txBody>
                  <a:tcPr marL="64406" marR="64406" marT="8945" marB="0" anchor="ctr"/>
                </a:tc>
              </a:tr>
              <a:tr h="1017966">
                <a:tc>
                  <a:txBody>
                    <a:bodyPr/>
                    <a:lstStyle/>
                    <a:p>
                      <a:pPr marL="0" marR="0">
                        <a:lnSpc>
                          <a:spcPct val="115000"/>
                        </a:lnSpc>
                        <a:spcBef>
                          <a:spcPts val="0"/>
                        </a:spcBef>
                        <a:spcAft>
                          <a:spcPts val="0"/>
                        </a:spcAft>
                      </a:pPr>
                      <a:r>
                        <a:rPr lang="en-US" sz="1800" kern="1200" dirty="0">
                          <a:solidFill>
                            <a:schemeClr val="bg1"/>
                          </a:solidFill>
                          <a:effectLst/>
                        </a:rPr>
                        <a:t>Cover type change</a:t>
                      </a:r>
                      <a:endParaRPr lang="en-US" sz="180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Climate Change Response</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smtClean="0">
                          <a:solidFill>
                            <a:schemeClr val="bg1"/>
                          </a:solidFill>
                          <a:effectLst/>
                        </a:rPr>
                        <a:t>Original  SFRMP</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Original SFRMP</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No Change</a:t>
                      </a:r>
                      <a:endParaRPr lang="en-US" sz="1800" b="0" dirty="0">
                        <a:solidFill>
                          <a:schemeClr val="bg1"/>
                        </a:solidFill>
                        <a:effectLst/>
                        <a:latin typeface="Calibri"/>
                        <a:ea typeface="Calibri"/>
                        <a:cs typeface="Times New Roman"/>
                      </a:endParaRPr>
                    </a:p>
                  </a:txBody>
                  <a:tcPr marL="64406" marR="64406" marT="8945" marB="0" anchor="ctr"/>
                </a:tc>
              </a:tr>
              <a:tr h="1392995">
                <a:tc>
                  <a:txBody>
                    <a:bodyPr/>
                    <a:lstStyle/>
                    <a:p>
                      <a:pPr marL="0" marR="0">
                        <a:lnSpc>
                          <a:spcPct val="115000"/>
                        </a:lnSpc>
                        <a:spcBef>
                          <a:spcPts val="0"/>
                        </a:spcBef>
                        <a:spcAft>
                          <a:spcPts val="0"/>
                        </a:spcAft>
                      </a:pPr>
                      <a:r>
                        <a:rPr lang="en-US" sz="1800" kern="1200" dirty="0" err="1" smtClean="0">
                          <a:solidFill>
                            <a:schemeClr val="bg1"/>
                          </a:solidFill>
                          <a:effectLst/>
                        </a:rPr>
                        <a:t>Add’l</a:t>
                      </a:r>
                      <a:r>
                        <a:rPr lang="en-US" sz="1800" kern="1200" dirty="0" smtClean="0">
                          <a:solidFill>
                            <a:schemeClr val="bg1"/>
                          </a:solidFill>
                          <a:effectLst/>
                        </a:rPr>
                        <a:t> Older </a:t>
                      </a:r>
                      <a:r>
                        <a:rPr lang="en-US" sz="1800" kern="1200" dirty="0">
                          <a:solidFill>
                            <a:schemeClr val="bg1"/>
                          </a:solidFill>
                          <a:effectLst/>
                        </a:rPr>
                        <a:t>Forest (if needed for certain </a:t>
                      </a:r>
                      <a:r>
                        <a:rPr lang="en-US" sz="1800" kern="1200" dirty="0" smtClean="0">
                          <a:solidFill>
                            <a:schemeClr val="bg1"/>
                          </a:solidFill>
                          <a:effectLst/>
                        </a:rPr>
                        <a:t>forest </a:t>
                      </a:r>
                      <a:r>
                        <a:rPr lang="en-US" sz="1800" kern="1200" dirty="0">
                          <a:solidFill>
                            <a:schemeClr val="bg1"/>
                          </a:solidFill>
                          <a:effectLst/>
                        </a:rPr>
                        <a:t>types)</a:t>
                      </a:r>
                      <a:endParaRPr lang="en-US" sz="180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a:solidFill>
                            <a:schemeClr val="bg1"/>
                          </a:solidFill>
                          <a:effectLst/>
                        </a:rPr>
                        <a:t>More </a:t>
                      </a:r>
                      <a:endParaRPr lang="en-US" sz="1800" b="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Some</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smtClean="0">
                          <a:solidFill>
                            <a:schemeClr val="bg1"/>
                          </a:solidFill>
                          <a:effectLst/>
                        </a:rPr>
                        <a:t>More</a:t>
                      </a:r>
                      <a:endParaRPr lang="en-US" sz="1800" b="0" dirty="0">
                        <a:solidFill>
                          <a:schemeClr val="bg1"/>
                        </a:solidFill>
                        <a:effectLst/>
                        <a:latin typeface="Calibri"/>
                        <a:ea typeface="Calibri"/>
                        <a:cs typeface="Times New Roman"/>
                      </a:endParaRPr>
                    </a:p>
                  </a:txBody>
                  <a:tcPr marL="64406" marR="64406" marT="8945" marB="0" anchor="ctr"/>
                </a:tc>
                <a:tc>
                  <a:txBody>
                    <a:bodyPr/>
                    <a:lstStyle/>
                    <a:p>
                      <a:pPr marL="0" marR="0" algn="ctr">
                        <a:lnSpc>
                          <a:spcPct val="115000"/>
                        </a:lnSpc>
                        <a:spcBef>
                          <a:spcPts val="0"/>
                        </a:spcBef>
                        <a:spcAft>
                          <a:spcPts val="0"/>
                        </a:spcAft>
                      </a:pPr>
                      <a:r>
                        <a:rPr lang="en-US" sz="1800" b="0" kern="1200" dirty="0">
                          <a:solidFill>
                            <a:schemeClr val="bg1"/>
                          </a:solidFill>
                          <a:effectLst/>
                        </a:rPr>
                        <a:t>No Additional</a:t>
                      </a:r>
                      <a:endParaRPr lang="en-US" sz="1800" b="0" dirty="0">
                        <a:solidFill>
                          <a:schemeClr val="bg1"/>
                        </a:solidFill>
                        <a:effectLst/>
                        <a:latin typeface="Calibri"/>
                        <a:ea typeface="Calibri"/>
                        <a:cs typeface="Times New Roman"/>
                      </a:endParaRPr>
                    </a:p>
                  </a:txBody>
                  <a:tcPr marL="64406" marR="64406" marT="8945" marB="0" anchor="ctr"/>
                </a:tc>
              </a:tr>
            </a:tbl>
          </a:graphicData>
        </a:graphic>
      </p:graphicFrame>
      <p:sp>
        <p:nvSpPr>
          <p:cNvPr id="5122" name="Title 1"/>
          <p:cNvSpPr>
            <a:spLocks noGrp="1"/>
          </p:cNvSpPr>
          <p:nvPr>
            <p:ph type="title"/>
          </p:nvPr>
        </p:nvSpPr>
        <p:spPr>
          <a:xfrm>
            <a:off x="457200" y="533400"/>
            <a:ext cx="8229600" cy="990600"/>
          </a:xfrm>
        </p:spPr>
        <p:txBody>
          <a:bodyPr/>
          <a:lstStyle/>
          <a:p>
            <a:pPr eaLnBrk="1" hangingPunct="1"/>
            <a:r>
              <a:rPr lang="en-US" altLang="en-US" dirty="0" smtClean="0">
                <a:solidFill>
                  <a:srgbClr val="FFFF00"/>
                </a:solidFill>
              </a:rPr>
              <a:t/>
            </a:r>
            <a:br>
              <a:rPr lang="en-US" altLang="en-US" dirty="0" smtClean="0">
                <a:solidFill>
                  <a:srgbClr val="FFFF00"/>
                </a:solidFill>
              </a:rPr>
            </a:br>
            <a:r>
              <a:rPr lang="en-US" altLang="en-US" dirty="0">
                <a:solidFill>
                  <a:srgbClr val="FFFF00"/>
                </a:solidFill>
              </a:rPr>
              <a:t/>
            </a:r>
            <a:br>
              <a:rPr lang="en-US" altLang="en-US" dirty="0">
                <a:solidFill>
                  <a:srgbClr val="FFFF00"/>
                </a:solidFill>
              </a:rPr>
            </a:br>
            <a:r>
              <a:rPr lang="en-US" altLang="en-US" sz="3200" dirty="0" smtClean="0">
                <a:solidFill>
                  <a:srgbClr val="FFFF00"/>
                </a:solidFill>
              </a:rPr>
              <a:t>The Mix of Parameters in the 4 Harvest Scenarios</a:t>
            </a:r>
            <a:r>
              <a:rPr lang="en-US" altLang="en-US" dirty="0" smtClean="0">
                <a:solidFill>
                  <a:srgbClr val="FFFF00"/>
                </a:solidFill>
              </a:rPr>
              <a:t/>
            </a:r>
            <a:br>
              <a:rPr lang="en-US" altLang="en-US" dirty="0" smtClean="0">
                <a:solidFill>
                  <a:srgbClr val="FFFF00"/>
                </a:solidFill>
              </a:rPr>
            </a:br>
            <a:r>
              <a:rPr lang="en-US" altLang="en-US" dirty="0">
                <a:solidFill>
                  <a:srgbClr val="FFFF00"/>
                </a:solidFill>
              </a:rPr>
              <a:t/>
            </a:r>
            <a:br>
              <a:rPr lang="en-US" altLang="en-US" dirty="0">
                <a:solidFill>
                  <a:srgbClr val="FFFF00"/>
                </a:solidFill>
              </a:rPr>
            </a:br>
            <a:endParaRPr lang="en-US" altLang="en-US" dirty="0" smtClean="0">
              <a:solidFill>
                <a:srgbClr val="FFFF00"/>
              </a:solidFill>
            </a:endParaRPr>
          </a:p>
        </p:txBody>
      </p:sp>
    </p:spTree>
    <p:extLst>
      <p:ext uri="{BB962C8B-B14F-4D97-AF65-F5344CB8AC3E}">
        <p14:creationId xmlns:p14="http://schemas.microsoft.com/office/powerpoint/2010/main" val="1034479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r>
              <a:rPr lang="en-US" sz="3600" dirty="0" smtClean="0">
                <a:solidFill>
                  <a:srgbClr val="FFFF00"/>
                </a:solidFill>
              </a:rPr>
              <a:t/>
            </a:r>
            <a:br>
              <a:rPr lang="en-US" sz="3600" dirty="0" smtClean="0">
                <a:solidFill>
                  <a:srgbClr val="FFFF00"/>
                </a:solidFill>
              </a:rPr>
            </a:br>
            <a:r>
              <a:rPr lang="en-US" sz="3200" dirty="0" smtClean="0">
                <a:solidFill>
                  <a:srgbClr val="FFFF00"/>
                </a:solidFill>
              </a:rPr>
              <a:t> Projected Outcomes</a:t>
            </a:r>
            <a:r>
              <a:rPr lang="en-US" sz="3600" dirty="0" smtClean="0">
                <a:solidFill>
                  <a:srgbClr val="FFFF00"/>
                </a:solidFill>
              </a:rPr>
              <a:t/>
            </a:r>
            <a:br>
              <a:rPr lang="en-US" sz="3600" dirty="0" smtClean="0">
                <a:solidFill>
                  <a:srgbClr val="FFFF00"/>
                </a:solidFill>
              </a:rPr>
            </a:br>
            <a:endParaRPr lang="en-US" sz="3600" dirty="0"/>
          </a:p>
        </p:txBody>
      </p:sp>
      <p:sp>
        <p:nvSpPr>
          <p:cNvPr id="3" name="Content Placeholder 2"/>
          <p:cNvSpPr>
            <a:spLocks noGrp="1"/>
          </p:cNvSpPr>
          <p:nvPr>
            <p:ph idx="1"/>
          </p:nvPr>
        </p:nvSpPr>
        <p:spPr>
          <a:xfrm>
            <a:off x="457200" y="1447800"/>
            <a:ext cx="8229600" cy="4953000"/>
          </a:xfrm>
        </p:spPr>
        <p:txBody>
          <a:bodyPr/>
          <a:lstStyle/>
          <a:p>
            <a:pPr marL="117475" lvl="2" indent="0">
              <a:buNone/>
            </a:pPr>
            <a:r>
              <a:rPr lang="en-US" dirty="0" smtClean="0"/>
              <a:t>Each </a:t>
            </a:r>
            <a:r>
              <a:rPr lang="en-US" dirty="0"/>
              <a:t>scenario </a:t>
            </a:r>
            <a:r>
              <a:rPr lang="en-US" dirty="0" smtClean="0"/>
              <a:t>is evaluated against four projected outcomes:</a:t>
            </a:r>
            <a:endParaRPr lang="en-US" dirty="0" smtClean="0">
              <a:solidFill>
                <a:srgbClr val="FFC000"/>
              </a:solidFill>
            </a:endParaRPr>
          </a:p>
          <a:p>
            <a:pPr marL="690563" lvl="2" indent="-573088">
              <a:buFont typeface="+mj-lt"/>
              <a:buAutoNum type="arabicPeriod"/>
            </a:pPr>
            <a:r>
              <a:rPr lang="en-US" dirty="0" smtClean="0">
                <a:solidFill>
                  <a:srgbClr val="FFC000"/>
                </a:solidFill>
              </a:rPr>
              <a:t>Projected harvested </a:t>
            </a:r>
            <a:r>
              <a:rPr lang="en-US" dirty="0">
                <a:solidFill>
                  <a:srgbClr val="FFC000"/>
                </a:solidFill>
              </a:rPr>
              <a:t>volume in </a:t>
            </a:r>
            <a:r>
              <a:rPr lang="en-US" dirty="0" smtClean="0">
                <a:solidFill>
                  <a:srgbClr val="FFC000"/>
                </a:solidFill>
              </a:rPr>
              <a:t>cords </a:t>
            </a:r>
          </a:p>
          <a:p>
            <a:pPr marL="1147763" lvl="2" indent="-285750"/>
            <a:r>
              <a:rPr lang="en-US" dirty="0" smtClean="0"/>
              <a:t>The estimated amount of timber available to harvest.</a:t>
            </a:r>
          </a:p>
          <a:p>
            <a:pPr marL="1604963" lvl="3" indent="-285750"/>
            <a:r>
              <a:rPr lang="en-US" dirty="0" smtClean="0"/>
              <a:t>Timber volume is a measurable target specified in DNR’s  2015-2025 Strategic Conservation Agenda.</a:t>
            </a:r>
          </a:p>
          <a:p>
            <a:pPr marL="631825" lvl="2" indent="-514350">
              <a:buAutoNum type="arabicPeriod" startAt="2"/>
              <a:tabLst>
                <a:tab pos="690563" algn="l"/>
              </a:tabLst>
            </a:pPr>
            <a:r>
              <a:rPr lang="en-US" dirty="0" smtClean="0">
                <a:solidFill>
                  <a:srgbClr val="FFC000"/>
                </a:solidFill>
              </a:rPr>
              <a:t>Projected stumpage revenue from harvested cords</a:t>
            </a:r>
          </a:p>
          <a:p>
            <a:pPr marL="1254125" lvl="2" indent="-339725">
              <a:buFont typeface="Arial" panose="020B0604020202020204" pitchFamily="34" charset="0"/>
              <a:buChar char="•"/>
            </a:pPr>
            <a:r>
              <a:rPr lang="en-US" dirty="0" smtClean="0"/>
              <a:t>Stumpage revenue (timber sales revenue) means gross revenue from timber.</a:t>
            </a:r>
          </a:p>
          <a:p>
            <a:pPr marL="1604963" lvl="3" indent="-285750">
              <a:buFont typeface="Arial" panose="020B0604020202020204" pitchFamily="34" charset="0"/>
              <a:buChar char="•"/>
              <a:tabLst>
                <a:tab pos="690563" algn="l"/>
                <a:tab pos="1147763" algn="l"/>
              </a:tabLst>
            </a:pPr>
            <a:r>
              <a:rPr lang="en-US" dirty="0" smtClean="0"/>
              <a:t>DNR contributes net revenue as part of its responsibility to the Permanent School Trust Fund (Trust).</a:t>
            </a:r>
          </a:p>
          <a:p>
            <a:pPr marL="1604963" lvl="3" indent="-285750">
              <a:buFont typeface="Arial" panose="020B0604020202020204" pitchFamily="34" charset="0"/>
              <a:buChar char="•"/>
              <a:tabLst>
                <a:tab pos="690563" algn="l"/>
                <a:tab pos="1147763" algn="l"/>
              </a:tabLst>
            </a:pPr>
            <a:r>
              <a:rPr lang="en-US" dirty="0" smtClean="0"/>
              <a:t>Timber sales revenue provides funding to the DNR.</a:t>
            </a:r>
          </a:p>
          <a:p>
            <a:pPr marL="1604963" lvl="3" indent="-285750">
              <a:buFont typeface="Arial" panose="020B0604020202020204" pitchFamily="34" charset="0"/>
              <a:buChar char="•"/>
              <a:tabLst>
                <a:tab pos="690563" algn="l"/>
                <a:tab pos="1147763" algn="l"/>
              </a:tabLst>
            </a:pPr>
            <a:r>
              <a:rPr lang="en-US" dirty="0"/>
              <a:t>Timber sales revenue supports local and state economies</a:t>
            </a:r>
            <a:r>
              <a:rPr lang="en-US" dirty="0" smtClean="0"/>
              <a:t>.</a:t>
            </a:r>
          </a:p>
          <a:p>
            <a:pPr marL="1147763" lvl="2" indent="-285750">
              <a:buFont typeface="Arial" panose="020B0604020202020204" pitchFamily="34" charset="0"/>
              <a:buChar char="•"/>
              <a:tabLst>
                <a:tab pos="690563" algn="l"/>
                <a:tab pos="1147763" algn="l"/>
              </a:tabLst>
            </a:pPr>
            <a:endParaRPr lang="en-US" dirty="0" smtClean="0"/>
          </a:p>
          <a:p>
            <a:pPr marL="862013" lvl="2" indent="0">
              <a:buNone/>
              <a:tabLst>
                <a:tab pos="690563" algn="l"/>
                <a:tab pos="1147763" algn="l"/>
              </a:tabLst>
            </a:pPr>
            <a:endParaRPr lang="en-US" dirty="0" smtClean="0"/>
          </a:p>
          <a:p>
            <a:pPr marL="0" indent="0">
              <a:buNone/>
            </a:pPr>
            <a:endParaRPr lang="en-US"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17</a:t>
            </a:fld>
            <a:endParaRPr lang="en-US" sz="1800" b="1" dirty="0">
              <a:solidFill>
                <a:srgbClr val="FFC000"/>
              </a:solidFill>
            </a:endParaRPr>
          </a:p>
        </p:txBody>
      </p:sp>
    </p:spTree>
    <p:extLst>
      <p:ext uri="{BB962C8B-B14F-4D97-AF65-F5344CB8AC3E}">
        <p14:creationId xmlns:p14="http://schemas.microsoft.com/office/powerpoint/2010/main" val="1780563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Projected Outcomes (cont.)</a:t>
            </a:r>
            <a:endParaRPr lang="en-US" sz="3200" dirty="0"/>
          </a:p>
        </p:txBody>
      </p:sp>
      <p:sp>
        <p:nvSpPr>
          <p:cNvPr id="3" name="Content Placeholder 2"/>
          <p:cNvSpPr>
            <a:spLocks noGrp="1"/>
          </p:cNvSpPr>
          <p:nvPr>
            <p:ph idx="1"/>
          </p:nvPr>
        </p:nvSpPr>
        <p:spPr>
          <a:xfrm>
            <a:off x="457200" y="1600200"/>
            <a:ext cx="8458200" cy="4525963"/>
          </a:xfrm>
        </p:spPr>
        <p:txBody>
          <a:bodyPr/>
          <a:lstStyle/>
          <a:p>
            <a:pPr marL="631825" lvl="2" indent="-514350">
              <a:buAutoNum type="arabicPeriod" startAt="3"/>
            </a:pPr>
            <a:r>
              <a:rPr lang="en-US" dirty="0" smtClean="0">
                <a:solidFill>
                  <a:srgbClr val="FFC000"/>
                </a:solidFill>
              </a:rPr>
              <a:t>Projected acreage of </a:t>
            </a:r>
            <a:r>
              <a:rPr lang="en-US" dirty="0">
                <a:solidFill>
                  <a:srgbClr val="FFC000"/>
                </a:solidFill>
              </a:rPr>
              <a:t>older </a:t>
            </a:r>
            <a:r>
              <a:rPr lang="en-US" dirty="0" smtClean="0">
                <a:solidFill>
                  <a:srgbClr val="FFC000"/>
                </a:solidFill>
              </a:rPr>
              <a:t>forest </a:t>
            </a:r>
            <a:endParaRPr lang="en-US" i="1" dirty="0" smtClean="0">
              <a:solidFill>
                <a:srgbClr val="FFC000"/>
              </a:solidFill>
            </a:endParaRPr>
          </a:p>
          <a:p>
            <a:pPr marL="1147763" lvl="2" indent="-285750">
              <a:tabLst>
                <a:tab pos="1084263" algn="l"/>
              </a:tabLst>
            </a:pPr>
            <a:r>
              <a:rPr lang="en-US" dirty="0" smtClean="0"/>
              <a:t>Older forest refers to forest </a:t>
            </a:r>
            <a:r>
              <a:rPr lang="en-US" u="sng" dirty="0" smtClean="0"/>
              <a:t>over normal rotation age.</a:t>
            </a:r>
          </a:p>
          <a:p>
            <a:pPr marL="1147763" lvl="2" indent="-285750">
              <a:tabLst>
                <a:tab pos="1084263" algn="l"/>
              </a:tabLst>
            </a:pPr>
            <a:r>
              <a:rPr lang="en-US" dirty="0" smtClean="0"/>
              <a:t>Only forest </a:t>
            </a:r>
            <a:r>
              <a:rPr lang="en-US" dirty="0"/>
              <a:t>types managed primarily </a:t>
            </a:r>
            <a:r>
              <a:rPr lang="en-US" dirty="0" smtClean="0"/>
              <a:t>as “even-aged.” </a:t>
            </a:r>
            <a:endParaRPr lang="en-US" dirty="0"/>
          </a:p>
          <a:p>
            <a:pPr marL="1147763" lvl="2" indent="-285750"/>
            <a:r>
              <a:rPr lang="en-US" dirty="0" smtClean="0"/>
              <a:t>Older forests </a:t>
            </a:r>
            <a:r>
              <a:rPr lang="en-US" dirty="0"/>
              <a:t>provide </a:t>
            </a:r>
            <a:r>
              <a:rPr lang="en-US" dirty="0" smtClean="0"/>
              <a:t>larger diameter products, habitat and aesthetic values.</a:t>
            </a:r>
          </a:p>
          <a:p>
            <a:pPr marL="631825" lvl="2" indent="-514350">
              <a:buAutoNum type="arabicPeriod" startAt="4"/>
            </a:pPr>
            <a:r>
              <a:rPr lang="en-US" dirty="0" smtClean="0">
                <a:solidFill>
                  <a:srgbClr val="FFC000"/>
                </a:solidFill>
              </a:rPr>
              <a:t>Projected acreage of </a:t>
            </a:r>
            <a:r>
              <a:rPr lang="en-US" dirty="0">
                <a:solidFill>
                  <a:srgbClr val="FFC000"/>
                </a:solidFill>
              </a:rPr>
              <a:t>younger forest </a:t>
            </a:r>
            <a:endParaRPr lang="en-US" i="1" dirty="0">
              <a:solidFill>
                <a:srgbClr val="FFC000"/>
              </a:solidFill>
            </a:endParaRPr>
          </a:p>
          <a:p>
            <a:pPr marL="1147763" lvl="2" indent="-285750"/>
            <a:r>
              <a:rPr lang="en-US" dirty="0"/>
              <a:t>Younger forest </a:t>
            </a:r>
            <a:r>
              <a:rPr lang="en-US" dirty="0" smtClean="0"/>
              <a:t>age varies </a:t>
            </a:r>
            <a:r>
              <a:rPr lang="en-US" dirty="0"/>
              <a:t>by </a:t>
            </a:r>
            <a:r>
              <a:rPr lang="en-US" dirty="0" smtClean="0"/>
              <a:t>forest type but generally refers to forest </a:t>
            </a:r>
            <a:r>
              <a:rPr lang="en-US" u="sng" dirty="0" smtClean="0"/>
              <a:t>0 </a:t>
            </a:r>
            <a:r>
              <a:rPr lang="en-US" u="sng" dirty="0"/>
              <a:t>to 30 </a:t>
            </a:r>
            <a:r>
              <a:rPr lang="en-US" u="sng" dirty="0" smtClean="0"/>
              <a:t>years of age.</a:t>
            </a:r>
          </a:p>
          <a:p>
            <a:pPr marL="1147763" lvl="2" indent="-285750"/>
            <a:r>
              <a:rPr lang="en-US" dirty="0"/>
              <a:t>Only forest types managed primarily as “even-aged.” </a:t>
            </a:r>
          </a:p>
          <a:p>
            <a:pPr marL="1147763" lvl="2" indent="-285750"/>
            <a:r>
              <a:rPr lang="en-US" dirty="0" smtClean="0"/>
              <a:t>Younger </a:t>
            </a:r>
            <a:r>
              <a:rPr lang="en-US" dirty="0"/>
              <a:t>forest </a:t>
            </a:r>
            <a:r>
              <a:rPr lang="en-US" dirty="0" smtClean="0"/>
              <a:t>offers habitat values and provides for future industry needs. </a:t>
            </a:r>
          </a:p>
          <a:p>
            <a:pPr marL="1147763" lvl="2" indent="-285750"/>
            <a:endParaRPr lang="en-US" dirty="0"/>
          </a:p>
          <a:p>
            <a:pPr marL="0" indent="0">
              <a:buNone/>
            </a:pPr>
            <a:endParaRPr lang="en-US" sz="1600"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18</a:t>
            </a:fld>
            <a:endParaRPr lang="en-US" sz="1800" b="1" dirty="0">
              <a:solidFill>
                <a:srgbClr val="FFC000"/>
              </a:solidFill>
            </a:endParaRPr>
          </a:p>
        </p:txBody>
      </p:sp>
    </p:spTree>
    <p:extLst>
      <p:ext uri="{BB962C8B-B14F-4D97-AF65-F5344CB8AC3E}">
        <p14:creationId xmlns:p14="http://schemas.microsoft.com/office/powerpoint/2010/main" val="2040677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r>
              <a:rPr lang="en-US" sz="3200" dirty="0" smtClean="0">
                <a:solidFill>
                  <a:srgbClr val="FFFF00"/>
                </a:solidFill>
              </a:rPr>
              <a:t>Projected Outcomes </a:t>
            </a:r>
            <a:r>
              <a:rPr lang="en-US" sz="3200" dirty="0">
                <a:solidFill>
                  <a:srgbClr val="FFFF00"/>
                </a:solidFill>
              </a:rPr>
              <a:t>are </a:t>
            </a:r>
            <a:r>
              <a:rPr lang="en-US" sz="3200" dirty="0" smtClean="0">
                <a:solidFill>
                  <a:srgbClr val="FFFF00"/>
                </a:solidFill>
              </a:rPr>
              <a:t>for </a:t>
            </a:r>
            <a:r>
              <a:rPr lang="en-US" sz="3200" u="sng" dirty="0">
                <a:solidFill>
                  <a:srgbClr val="FFFF00"/>
                </a:solidFill>
              </a:rPr>
              <a:t>Relative</a:t>
            </a:r>
            <a:r>
              <a:rPr lang="en-US" sz="3200" dirty="0">
                <a:solidFill>
                  <a:srgbClr val="FFFF00"/>
                </a:solidFill>
              </a:rPr>
              <a:t> Comparison</a:t>
            </a:r>
            <a:endParaRPr lang="en-US" sz="3200" dirty="0"/>
          </a:p>
        </p:txBody>
      </p:sp>
      <p:sp>
        <p:nvSpPr>
          <p:cNvPr id="3" name="Content Placeholder 2"/>
          <p:cNvSpPr>
            <a:spLocks noGrp="1"/>
          </p:cNvSpPr>
          <p:nvPr>
            <p:ph idx="1"/>
          </p:nvPr>
        </p:nvSpPr>
        <p:spPr>
          <a:xfrm>
            <a:off x="457200" y="1447800"/>
            <a:ext cx="8229600" cy="4876800"/>
          </a:xfrm>
        </p:spPr>
        <p:txBody>
          <a:bodyPr/>
          <a:lstStyle/>
          <a:p>
            <a:r>
              <a:rPr lang="en-US" sz="2800" dirty="0" smtClean="0"/>
              <a:t>Numerous </a:t>
            </a:r>
            <a:r>
              <a:rPr lang="en-US" sz="2800" dirty="0"/>
              <a:t>factors potentially affect actual </a:t>
            </a:r>
            <a:r>
              <a:rPr lang="en-US" sz="2800" dirty="0" smtClean="0"/>
              <a:t>outcomes</a:t>
            </a:r>
          </a:p>
          <a:p>
            <a:pPr lvl="1"/>
            <a:r>
              <a:rPr lang="en-US" sz="2400" dirty="0" smtClean="0"/>
              <a:t>Data </a:t>
            </a:r>
            <a:r>
              <a:rPr lang="en-US" sz="2400" dirty="0"/>
              <a:t>accuracy (e.g., inventory, yield tables) </a:t>
            </a:r>
            <a:endParaRPr lang="en-US" sz="2400" dirty="0" smtClean="0"/>
          </a:p>
          <a:p>
            <a:pPr lvl="1"/>
            <a:r>
              <a:rPr lang="en-US" sz="2400" dirty="0" smtClean="0"/>
              <a:t>Generalized </a:t>
            </a:r>
            <a:r>
              <a:rPr lang="en-US" sz="2400" dirty="0"/>
              <a:t>modeling </a:t>
            </a:r>
            <a:r>
              <a:rPr lang="en-US" sz="2400" dirty="0" smtClean="0"/>
              <a:t>assumptions</a:t>
            </a:r>
          </a:p>
          <a:p>
            <a:pPr lvl="1"/>
            <a:r>
              <a:rPr lang="en-US" sz="2400" dirty="0" smtClean="0"/>
              <a:t>Actual </a:t>
            </a:r>
            <a:r>
              <a:rPr lang="en-US" sz="2400" dirty="0"/>
              <a:t>10-year stand selection and adjustments (e.g., for specific spatial </a:t>
            </a:r>
            <a:r>
              <a:rPr lang="en-US" sz="2400" dirty="0" smtClean="0"/>
              <a:t>considerations)</a:t>
            </a:r>
          </a:p>
          <a:p>
            <a:pPr lvl="1"/>
            <a:r>
              <a:rPr lang="en-US" sz="2400" dirty="0" smtClean="0"/>
              <a:t>How spatial components of the model are applied</a:t>
            </a:r>
          </a:p>
          <a:p>
            <a:pPr lvl="1"/>
            <a:r>
              <a:rPr lang="en-US" sz="2400" dirty="0" smtClean="0"/>
              <a:t>Site-level considerations</a:t>
            </a:r>
            <a:endParaRPr lang="en-US" dirty="0">
              <a:solidFill>
                <a:srgbClr val="FFC000"/>
              </a:solidFill>
            </a:endParaRPr>
          </a:p>
          <a:p>
            <a:r>
              <a:rPr lang="en-US" sz="2800" dirty="0"/>
              <a:t>Outcomes assume all stands selected by the model will be </a:t>
            </a:r>
            <a:r>
              <a:rPr lang="en-US" sz="2800" dirty="0" smtClean="0"/>
              <a:t>harvested</a:t>
            </a:r>
          </a:p>
          <a:p>
            <a:pPr lvl="1"/>
            <a:r>
              <a:rPr lang="en-US" sz="2400" dirty="0" smtClean="0"/>
              <a:t>Historical evidence shows that roughly 25-30% of selected stands do not result in a timber harvest. </a:t>
            </a:r>
            <a:endParaRPr lang="en-US" sz="2400" dirty="0"/>
          </a:p>
          <a:p>
            <a:endParaRPr lang="en-US" dirty="0" smtClean="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19</a:t>
            </a:fld>
            <a:endParaRPr lang="en-US" sz="1800" b="1" dirty="0">
              <a:solidFill>
                <a:srgbClr val="FFC000"/>
              </a:solidFill>
            </a:endParaRPr>
          </a:p>
        </p:txBody>
      </p:sp>
    </p:spTree>
    <p:extLst>
      <p:ext uri="{BB962C8B-B14F-4D97-AF65-F5344CB8AC3E}">
        <p14:creationId xmlns:p14="http://schemas.microsoft.com/office/powerpoint/2010/main" val="4003695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dirty="0" smtClean="0">
                <a:solidFill>
                  <a:srgbClr val="FFFF00"/>
                </a:solidFill>
              </a:rPr>
              <a:t>Northern Superior Uplands (NSU)</a:t>
            </a:r>
            <a:endParaRPr lang="en-US" sz="3200" dirty="0">
              <a:solidFill>
                <a:srgbClr val="FFFF00"/>
              </a:solidFill>
            </a:endParaRPr>
          </a:p>
        </p:txBody>
      </p:sp>
      <p:pic>
        <p:nvPicPr>
          <p:cNvPr id="6" name="Content Placeholder 5" descr="Close up of Northeast &quot;arrowhead&quot; section of Minnesota showing Northern Superior Uplands SFRMP and colored areas showing ECS subsections" title="Northern Superior Uplands SFRMP"/>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843881"/>
            <a:ext cx="4038600" cy="4038600"/>
          </a:xfrm>
        </p:spPr>
      </p:pic>
      <p:sp>
        <p:nvSpPr>
          <p:cNvPr id="5" name="Content Placeholder 4"/>
          <p:cNvSpPr>
            <a:spLocks noGrp="1"/>
          </p:cNvSpPr>
          <p:nvPr>
            <p:ph sz="half" idx="2"/>
          </p:nvPr>
        </p:nvSpPr>
        <p:spPr>
          <a:xfrm>
            <a:off x="4648200" y="1589566"/>
            <a:ext cx="4082901" cy="4887433"/>
          </a:xfrm>
        </p:spPr>
        <p:txBody>
          <a:bodyPr/>
          <a:lstStyle/>
          <a:p>
            <a:r>
              <a:rPr lang="en-US" dirty="0" smtClean="0"/>
              <a:t>5 ECS Subsections</a:t>
            </a:r>
          </a:p>
          <a:p>
            <a:pPr lvl="1"/>
            <a:r>
              <a:rPr lang="en-US" dirty="0" smtClean="0"/>
              <a:t>North Shore Highlands</a:t>
            </a:r>
          </a:p>
          <a:p>
            <a:pPr lvl="1"/>
            <a:r>
              <a:rPr lang="en-US" dirty="0" err="1" smtClean="0"/>
              <a:t>Toimi</a:t>
            </a:r>
            <a:r>
              <a:rPr lang="en-US" dirty="0" smtClean="0"/>
              <a:t> Uplands</a:t>
            </a:r>
          </a:p>
          <a:p>
            <a:pPr lvl="1"/>
            <a:r>
              <a:rPr lang="en-US" dirty="0" smtClean="0"/>
              <a:t>Laurentian Uplands</a:t>
            </a:r>
          </a:p>
          <a:p>
            <a:pPr lvl="1"/>
            <a:r>
              <a:rPr lang="en-US" dirty="0" err="1" smtClean="0"/>
              <a:t>Nashwauk</a:t>
            </a:r>
            <a:r>
              <a:rPr lang="en-US" dirty="0" smtClean="0"/>
              <a:t> Uplands</a:t>
            </a:r>
          </a:p>
          <a:p>
            <a:pPr lvl="1"/>
            <a:r>
              <a:rPr lang="en-US" dirty="0" smtClean="0"/>
              <a:t>Border Lakes</a:t>
            </a:r>
          </a:p>
          <a:p>
            <a:r>
              <a:rPr lang="en-US" sz="2400" dirty="0"/>
              <a:t>4 Forestry </a:t>
            </a:r>
            <a:r>
              <a:rPr lang="en-US" sz="2400" dirty="0" smtClean="0"/>
              <a:t>Admin Areas</a:t>
            </a:r>
            <a:endParaRPr lang="en-US" sz="2400" dirty="0"/>
          </a:p>
          <a:p>
            <a:r>
              <a:rPr lang="en-US" sz="2400" dirty="0" smtClean="0"/>
              <a:t>4 Wildlife Admin Areas</a:t>
            </a:r>
          </a:p>
          <a:p>
            <a:r>
              <a:rPr lang="en-US" sz="2400" dirty="0" smtClean="0"/>
              <a:t>5 Fisheries Admin Areas</a:t>
            </a:r>
          </a:p>
          <a:p>
            <a:r>
              <a:rPr lang="en-US" sz="2400" dirty="0" smtClean="0"/>
              <a:t>1 DNR Region (Northeast)</a:t>
            </a:r>
            <a:endParaRPr lang="en-US" sz="2400" dirty="0"/>
          </a:p>
        </p:txBody>
      </p:sp>
      <p:sp>
        <p:nvSpPr>
          <p:cNvPr id="8"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a:t>
            </a:fld>
            <a:endParaRPr lang="en-US" sz="1800" b="1" dirty="0">
              <a:solidFill>
                <a:srgbClr val="FFC000"/>
              </a:solidFill>
            </a:endParaRPr>
          </a:p>
        </p:txBody>
      </p:sp>
    </p:spTree>
    <p:extLst>
      <p:ext uri="{BB962C8B-B14F-4D97-AF65-F5344CB8AC3E}">
        <p14:creationId xmlns:p14="http://schemas.microsoft.com/office/powerpoint/2010/main" val="1984399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FFFF00"/>
                </a:solidFill>
              </a:rPr>
              <a:t>                                                                                                                                </a:t>
            </a:r>
            <a:br>
              <a:rPr lang="en-US" sz="1800" dirty="0" smtClean="0">
                <a:solidFill>
                  <a:srgbClr val="FFFF00"/>
                </a:solidFill>
              </a:rPr>
            </a:br>
            <a:r>
              <a:rPr lang="en-US" sz="1800" dirty="0">
                <a:solidFill>
                  <a:srgbClr val="FFFF00"/>
                </a:solidFill>
              </a:rPr>
              <a:t/>
            </a:r>
            <a:br>
              <a:rPr lang="en-US" sz="1800" dirty="0">
                <a:solidFill>
                  <a:srgbClr val="FFFF00"/>
                </a:solidFill>
              </a:rPr>
            </a:br>
            <a:r>
              <a:rPr lang="en-US" sz="3200" dirty="0" smtClean="0">
                <a:solidFill>
                  <a:srgbClr val="FFFF00"/>
                </a:solidFill>
              </a:rPr>
              <a:t>Projected Outcomes Are for DNR SFRMP Lands</a:t>
            </a:r>
            <a:r>
              <a:rPr lang="en-US" sz="3200" dirty="0">
                <a:solidFill>
                  <a:srgbClr val="FFC000"/>
                </a:solidFill>
              </a:rPr>
              <a:t/>
            </a:r>
            <a:br>
              <a:rPr lang="en-US" sz="3200" dirty="0">
                <a:solidFill>
                  <a:srgbClr val="FFC000"/>
                </a:solidFill>
              </a:rPr>
            </a:br>
            <a:endParaRPr lang="en-US" sz="3200" dirty="0">
              <a:solidFill>
                <a:srgbClr val="FFC000"/>
              </a:solidFill>
            </a:endParaRPr>
          </a:p>
        </p:txBody>
      </p:sp>
      <p:sp>
        <p:nvSpPr>
          <p:cNvPr id="5" name="Content Placeholder 4"/>
          <p:cNvSpPr>
            <a:spLocks noGrp="1"/>
          </p:cNvSpPr>
          <p:nvPr>
            <p:ph idx="1"/>
          </p:nvPr>
        </p:nvSpPr>
        <p:spPr/>
        <p:txBody>
          <a:bodyPr/>
          <a:lstStyle/>
          <a:p>
            <a:r>
              <a:rPr lang="en-US" sz="2800" dirty="0" smtClean="0"/>
              <a:t>Outcomes do not reflect other forests on the landscape, including:</a:t>
            </a:r>
          </a:p>
          <a:p>
            <a:pPr lvl="1"/>
            <a:r>
              <a:rPr lang="en-US" sz="2400" dirty="0" smtClean="0"/>
              <a:t>Forests on </a:t>
            </a:r>
            <a:r>
              <a:rPr lang="en-US" sz="2400" dirty="0" smtClean="0">
                <a:solidFill>
                  <a:srgbClr val="FFC000"/>
                </a:solidFill>
              </a:rPr>
              <a:t>non-DNR lands</a:t>
            </a:r>
            <a:r>
              <a:rPr lang="en-US" sz="2400" dirty="0" smtClean="0"/>
              <a:t> (i.e., federal, county, private)</a:t>
            </a:r>
          </a:p>
          <a:p>
            <a:pPr lvl="1"/>
            <a:r>
              <a:rPr lang="en-US" sz="2400" dirty="0" smtClean="0"/>
              <a:t>DNR forests within </a:t>
            </a:r>
            <a:r>
              <a:rPr lang="en-US" sz="2400" dirty="0" smtClean="0">
                <a:solidFill>
                  <a:srgbClr val="FFC000"/>
                </a:solidFill>
              </a:rPr>
              <a:t>State Parks, Scientific and Natural Areas, and the Boundary Waters Canoe Area Wilderness. </a:t>
            </a:r>
            <a:endParaRPr lang="en-US" sz="2400" dirty="0"/>
          </a:p>
          <a:p>
            <a:pPr lvl="1"/>
            <a:r>
              <a:rPr lang="en-US" sz="2400" dirty="0"/>
              <a:t>Formally </a:t>
            </a:r>
            <a:r>
              <a:rPr lang="en-US" sz="2400" dirty="0">
                <a:solidFill>
                  <a:srgbClr val="FFC000"/>
                </a:solidFill>
              </a:rPr>
              <a:t>designated </a:t>
            </a:r>
            <a:r>
              <a:rPr lang="en-US" sz="2400" dirty="0" smtClean="0">
                <a:solidFill>
                  <a:srgbClr val="FFC000"/>
                </a:solidFill>
              </a:rPr>
              <a:t>DNR Old </a:t>
            </a:r>
            <a:r>
              <a:rPr lang="en-US" sz="2400" dirty="0">
                <a:solidFill>
                  <a:srgbClr val="FFC000"/>
                </a:solidFill>
              </a:rPr>
              <a:t>Growth </a:t>
            </a:r>
            <a:endParaRPr lang="en-US" sz="2400" dirty="0" smtClean="0"/>
          </a:p>
          <a:p>
            <a:pPr lvl="1"/>
            <a:r>
              <a:rPr lang="en-US" sz="2400" dirty="0" smtClean="0">
                <a:solidFill>
                  <a:srgbClr val="FFC000"/>
                </a:solidFill>
              </a:rPr>
              <a:t>Other forest types </a:t>
            </a:r>
            <a:r>
              <a:rPr lang="en-US" sz="2400" dirty="0" smtClean="0"/>
              <a:t>managed primarily by selective harvesting (e.g., northern hardwoods, white pine, lowland hardwoods).</a:t>
            </a:r>
          </a:p>
          <a:p>
            <a:pPr lvl="1"/>
            <a:endParaRPr lang="en-US"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20</a:t>
            </a:fld>
            <a:endParaRPr lang="en-US" sz="1800" b="1" dirty="0">
              <a:solidFill>
                <a:srgbClr val="FFC000"/>
              </a:solidFill>
            </a:endParaRPr>
          </a:p>
        </p:txBody>
      </p:sp>
    </p:spTree>
    <p:extLst>
      <p:ext uri="{BB962C8B-B14F-4D97-AF65-F5344CB8AC3E}">
        <p14:creationId xmlns:p14="http://schemas.microsoft.com/office/powerpoint/2010/main" val="1971836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Outcomes are Projected Out 50 Years</a:t>
            </a:r>
            <a:endParaRPr lang="en-US" sz="3200" dirty="0">
              <a:solidFill>
                <a:srgbClr val="FFFF00"/>
              </a:solidFill>
            </a:endParaRPr>
          </a:p>
        </p:txBody>
      </p:sp>
      <p:sp>
        <p:nvSpPr>
          <p:cNvPr id="3" name="Content Placeholder 2"/>
          <p:cNvSpPr>
            <a:spLocks noGrp="1"/>
          </p:cNvSpPr>
          <p:nvPr>
            <p:ph idx="1"/>
          </p:nvPr>
        </p:nvSpPr>
        <p:spPr/>
        <p:txBody>
          <a:bodyPr/>
          <a:lstStyle/>
          <a:p>
            <a:r>
              <a:rPr lang="en-US" sz="2800" dirty="0" smtClean="0"/>
              <a:t>The modeling scenarios project outcomes 50 years into the future.</a:t>
            </a:r>
          </a:p>
          <a:p>
            <a:r>
              <a:rPr lang="en-US" sz="2800" dirty="0" smtClean="0"/>
              <a:t>Scenario </a:t>
            </a:r>
            <a:r>
              <a:rPr lang="en-US" sz="2800" dirty="0"/>
              <a:t>parameters are </a:t>
            </a:r>
            <a:r>
              <a:rPr lang="en-US" sz="2800" dirty="0" smtClean="0"/>
              <a:t>held </a:t>
            </a:r>
            <a:r>
              <a:rPr lang="en-US" sz="2800" dirty="0"/>
              <a:t>constant over the 50-year projection period. </a:t>
            </a:r>
            <a:endParaRPr lang="en-US" sz="2800" dirty="0" smtClean="0"/>
          </a:p>
          <a:p>
            <a:r>
              <a:rPr lang="en-US" sz="2800" dirty="0" smtClean="0"/>
              <a:t>Allows evaluation of the potential long-term </a:t>
            </a:r>
            <a:r>
              <a:rPr lang="en-US" sz="2800" dirty="0"/>
              <a:t>implications of </a:t>
            </a:r>
            <a:r>
              <a:rPr lang="en-US" sz="2800" dirty="0" smtClean="0"/>
              <a:t>current planning decisions.</a:t>
            </a:r>
            <a:endParaRPr lang="en-US" sz="2800" dirty="0"/>
          </a:p>
          <a:p>
            <a:r>
              <a:rPr lang="en-US" sz="2800" dirty="0" smtClean="0"/>
              <a:t>SFRMPs are revisited every 10-years to reassess actual conditions and reconsider plan direction. </a:t>
            </a:r>
          </a:p>
        </p:txBody>
      </p:sp>
      <p:sp>
        <p:nvSpPr>
          <p:cNvPr id="4"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21</a:t>
            </a:fld>
            <a:endParaRPr lang="en-US" sz="1800" b="1" dirty="0">
              <a:solidFill>
                <a:srgbClr val="FFC000"/>
              </a:solidFill>
            </a:endParaRPr>
          </a:p>
        </p:txBody>
      </p:sp>
    </p:spTree>
    <p:extLst>
      <p:ext uri="{BB962C8B-B14F-4D97-AF65-F5344CB8AC3E}">
        <p14:creationId xmlns:p14="http://schemas.microsoft.com/office/powerpoint/2010/main" val="189084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858000" y="6354542"/>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22</a:t>
            </a:fld>
            <a:endParaRPr lang="en-US" sz="1800" b="1" dirty="0">
              <a:solidFill>
                <a:srgbClr val="FFC000"/>
              </a:solidFill>
            </a:endParaRPr>
          </a:p>
        </p:txBody>
      </p:sp>
      <p:pic>
        <p:nvPicPr>
          <p:cNvPr id="1027" name="Picture 3" descr="go to notes for description" title="line graph Scenarior modeling outcomes for NSU: modeled volume available for all spe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010400" cy="508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52400"/>
            <a:ext cx="8229600" cy="914400"/>
          </a:xfrm>
        </p:spPr>
        <p:txBody>
          <a:bodyPr/>
          <a:lstStyle/>
          <a:p>
            <a:r>
              <a:rPr lang="en-US" altLang="en-US" sz="4000" dirty="0" smtClean="0">
                <a:solidFill>
                  <a:srgbClr val="FFFF00"/>
                </a:solidFill>
              </a:rPr>
              <a:t>                                                               </a:t>
            </a:r>
            <a:br>
              <a:rPr lang="en-US" altLang="en-US" sz="4000" dirty="0" smtClean="0">
                <a:solidFill>
                  <a:srgbClr val="FFFF00"/>
                </a:solidFill>
              </a:rPr>
            </a:br>
            <a:r>
              <a:rPr lang="en-US" altLang="en-US" sz="3200" dirty="0" smtClean="0">
                <a:solidFill>
                  <a:srgbClr val="FFFF00"/>
                </a:solidFill>
              </a:rPr>
              <a:t>Scenario </a:t>
            </a:r>
            <a:r>
              <a:rPr lang="en-US" altLang="en-US" sz="3200" dirty="0">
                <a:solidFill>
                  <a:srgbClr val="FFFF00"/>
                </a:solidFill>
              </a:rPr>
              <a:t>Modeling </a:t>
            </a:r>
            <a:r>
              <a:rPr lang="en-US" altLang="en-US" sz="3200" dirty="0" smtClean="0">
                <a:solidFill>
                  <a:srgbClr val="FFFF00"/>
                </a:solidFill>
              </a:rPr>
              <a:t>Outcomes </a:t>
            </a:r>
            <a:r>
              <a:rPr lang="en-US" altLang="en-US" sz="3200" dirty="0">
                <a:solidFill>
                  <a:srgbClr val="FFFF00"/>
                </a:solidFill>
              </a:rPr>
              <a:t>for </a:t>
            </a:r>
            <a:r>
              <a:rPr lang="en-US" altLang="en-US" sz="3200" dirty="0" smtClean="0">
                <a:solidFill>
                  <a:srgbClr val="FFFF00"/>
                </a:solidFill>
              </a:rPr>
              <a:t>NSU:</a:t>
            </a:r>
            <a:r>
              <a:rPr lang="en-US" altLang="en-US" sz="3200" dirty="0">
                <a:solidFill>
                  <a:srgbClr val="FFFF00"/>
                </a:solidFill>
              </a:rPr>
              <a:t/>
            </a:r>
            <a:br>
              <a:rPr lang="en-US" altLang="en-US" sz="3200" dirty="0">
                <a:solidFill>
                  <a:srgbClr val="FFFF00"/>
                </a:solidFill>
              </a:rPr>
            </a:br>
            <a:r>
              <a:rPr lang="en-US" sz="2800" dirty="0" smtClean="0">
                <a:solidFill>
                  <a:srgbClr val="FFFF00"/>
                </a:solidFill>
              </a:rPr>
              <a:t>Modeled Volume Available  - All Species</a:t>
            </a:r>
            <a:r>
              <a:rPr lang="en-US" altLang="en-US" sz="2800" dirty="0" smtClean="0">
                <a:solidFill>
                  <a:srgbClr val="FFFF00"/>
                </a:solidFill>
              </a:rPr>
              <a:t/>
            </a:r>
            <a:br>
              <a:rPr lang="en-US" altLang="en-US" sz="2800" dirty="0" smtClean="0">
                <a:solidFill>
                  <a:srgbClr val="FFFF00"/>
                </a:solidFill>
              </a:rPr>
            </a:br>
            <a:endParaRPr lang="en-US" sz="2800" dirty="0">
              <a:solidFill>
                <a:srgbClr val="FFFF00"/>
              </a:solidFill>
            </a:endParaRPr>
          </a:p>
        </p:txBody>
      </p:sp>
    </p:spTree>
    <p:extLst>
      <p:ext uri="{BB962C8B-B14F-4D97-AF65-F5344CB8AC3E}">
        <p14:creationId xmlns:p14="http://schemas.microsoft.com/office/powerpoint/2010/main" val="1240370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23</a:t>
            </a:fld>
            <a:endParaRPr lang="en-US" sz="1800" b="1" dirty="0">
              <a:solidFill>
                <a:srgbClr val="FFC000"/>
              </a:solidFill>
            </a:endParaRPr>
          </a:p>
        </p:txBody>
      </p:sp>
      <p:pic>
        <p:nvPicPr>
          <p:cNvPr id="3" name="Picture 2" descr="go to notes for description" title="Example of specific tree speceis modeled voume of as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9991"/>
            <a:ext cx="6934200" cy="502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04800"/>
            <a:ext cx="8229600" cy="990600"/>
          </a:xfrm>
        </p:spPr>
        <p:txBody>
          <a:bodyPr/>
          <a:lstStyle/>
          <a:p>
            <a:r>
              <a:rPr lang="en-US" sz="3600" dirty="0" smtClean="0">
                <a:solidFill>
                  <a:srgbClr val="FFFF00"/>
                </a:solidFill>
              </a:rPr>
              <a:t>                                                                </a:t>
            </a:r>
            <a:br>
              <a:rPr lang="en-US" sz="3600" dirty="0" smtClean="0">
                <a:solidFill>
                  <a:srgbClr val="FFFF00"/>
                </a:solidFill>
              </a:rPr>
            </a:br>
            <a:r>
              <a:rPr lang="en-US" sz="3600" dirty="0" smtClean="0">
                <a:solidFill>
                  <a:srgbClr val="FFFF00"/>
                </a:solidFill>
              </a:rPr>
              <a:t>E</a:t>
            </a:r>
            <a:r>
              <a:rPr lang="en-US" sz="3200" dirty="0" smtClean="0">
                <a:solidFill>
                  <a:srgbClr val="FFFF00"/>
                </a:solidFill>
              </a:rPr>
              <a:t>xample of Specific Tree Species:</a:t>
            </a:r>
            <a:br>
              <a:rPr lang="en-US" sz="3200" dirty="0" smtClean="0">
                <a:solidFill>
                  <a:srgbClr val="FFFF00"/>
                </a:solidFill>
              </a:rPr>
            </a:br>
            <a:r>
              <a:rPr lang="en-US" sz="3200" dirty="0" smtClean="0">
                <a:solidFill>
                  <a:srgbClr val="FFFF00"/>
                </a:solidFill>
              </a:rPr>
              <a:t>Modeled </a:t>
            </a:r>
            <a:r>
              <a:rPr lang="en-US" sz="3200" dirty="0">
                <a:solidFill>
                  <a:srgbClr val="FFFF00"/>
                </a:solidFill>
              </a:rPr>
              <a:t>Volume </a:t>
            </a:r>
            <a:r>
              <a:rPr lang="en-US" sz="3200" dirty="0" smtClean="0">
                <a:solidFill>
                  <a:srgbClr val="FFFF00"/>
                </a:solidFill>
              </a:rPr>
              <a:t>of Aspen</a:t>
            </a:r>
            <a:r>
              <a:rPr lang="en-US" sz="3600" dirty="0" smtClean="0">
                <a:solidFill>
                  <a:srgbClr val="FFFF00"/>
                </a:solidFill>
              </a:rPr>
              <a:t/>
            </a:r>
            <a:br>
              <a:rPr lang="en-US" sz="3600" dirty="0" smtClean="0">
                <a:solidFill>
                  <a:srgbClr val="FFFF00"/>
                </a:solidFill>
              </a:rPr>
            </a:br>
            <a:endParaRPr lang="en-US" sz="3600" dirty="0"/>
          </a:p>
        </p:txBody>
      </p:sp>
    </p:spTree>
    <p:extLst>
      <p:ext uri="{BB962C8B-B14F-4D97-AF65-F5344CB8AC3E}">
        <p14:creationId xmlns:p14="http://schemas.microsoft.com/office/powerpoint/2010/main" val="2828259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74958" y="6346162"/>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24</a:t>
            </a:fld>
            <a:endParaRPr lang="en-US" sz="1800" b="1" dirty="0">
              <a:solidFill>
                <a:srgbClr val="FFC000"/>
              </a:solidFill>
            </a:endParaRPr>
          </a:p>
        </p:txBody>
      </p:sp>
      <p:pic>
        <p:nvPicPr>
          <p:cNvPr id="3" name="Picture 2" descr="Go to notes for description" title="Line graph of modled volume of lowland black spru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231062" cy="5242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sz="1800" dirty="0" smtClean="0">
                <a:solidFill>
                  <a:srgbClr val="FFFF00"/>
                </a:solidFill>
              </a:rPr>
              <a:t>                                                                                                                                           </a:t>
            </a:r>
            <a:br>
              <a:rPr lang="en-US" sz="1800" dirty="0" smtClean="0">
                <a:solidFill>
                  <a:srgbClr val="FFFF00"/>
                </a:solidFill>
              </a:rPr>
            </a:br>
            <a:r>
              <a:rPr lang="en-US" sz="3200" dirty="0" smtClean="0">
                <a:solidFill>
                  <a:srgbClr val="FFFF00"/>
                </a:solidFill>
              </a:rPr>
              <a:t>Example </a:t>
            </a:r>
            <a:r>
              <a:rPr lang="en-US" sz="3200" dirty="0">
                <a:solidFill>
                  <a:srgbClr val="FFFF00"/>
                </a:solidFill>
              </a:rPr>
              <a:t>of </a:t>
            </a:r>
            <a:r>
              <a:rPr lang="en-US" sz="3200" dirty="0" smtClean="0">
                <a:solidFill>
                  <a:srgbClr val="FFFF00"/>
                </a:solidFill>
              </a:rPr>
              <a:t>Specific Tree Species:</a:t>
            </a:r>
            <a:r>
              <a:rPr lang="en-US" sz="3200" dirty="0">
                <a:solidFill>
                  <a:srgbClr val="FFFF00"/>
                </a:solidFill>
              </a:rPr>
              <a:t/>
            </a:r>
            <a:br>
              <a:rPr lang="en-US" sz="3200" dirty="0">
                <a:solidFill>
                  <a:srgbClr val="FFFF00"/>
                </a:solidFill>
              </a:rPr>
            </a:br>
            <a:r>
              <a:rPr lang="en-US" sz="3200" dirty="0" smtClean="0">
                <a:solidFill>
                  <a:srgbClr val="FFFF00"/>
                </a:solidFill>
              </a:rPr>
              <a:t>Modeled Volume of Lowland Black Spruce</a:t>
            </a:r>
            <a:br>
              <a:rPr lang="en-US" sz="3200" dirty="0" smtClean="0">
                <a:solidFill>
                  <a:srgbClr val="FFFF00"/>
                </a:solidFill>
              </a:rPr>
            </a:br>
            <a:endParaRPr lang="en-US" sz="3200" dirty="0"/>
          </a:p>
        </p:txBody>
      </p:sp>
    </p:spTree>
    <p:extLst>
      <p:ext uri="{BB962C8B-B14F-4D97-AF65-F5344CB8AC3E}">
        <p14:creationId xmlns:p14="http://schemas.microsoft.com/office/powerpoint/2010/main" val="8781924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25</a:t>
            </a:fld>
            <a:endParaRPr lang="en-US" sz="1800" b="1" dirty="0">
              <a:solidFill>
                <a:srgbClr val="FFC000"/>
              </a:solidFill>
            </a:endParaRPr>
          </a:p>
        </p:txBody>
      </p:sp>
      <p:pic>
        <p:nvPicPr>
          <p:cNvPr id="4098" name="Picture 2" descr="go to notes for description" title="line graph scenario model outcomes ofr nsu: projected stumpage revenue in 10 &amp; 50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1581252"/>
            <a:ext cx="7086600" cy="513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1800" dirty="0" smtClean="0">
                <a:solidFill>
                  <a:srgbClr val="FFFF00"/>
                </a:solidFill>
              </a:rPr>
              <a:t>                                                                                                                                          </a:t>
            </a:r>
            <a:br>
              <a:rPr lang="en-US" sz="1800" dirty="0" smtClean="0">
                <a:solidFill>
                  <a:srgbClr val="FFFF00"/>
                </a:solidFill>
              </a:rPr>
            </a:br>
            <a:r>
              <a:rPr lang="en-US" sz="1800" dirty="0">
                <a:solidFill>
                  <a:srgbClr val="FFFF00"/>
                </a:solidFill>
              </a:rPr>
              <a:t> </a:t>
            </a:r>
            <a:r>
              <a:rPr lang="en-US" sz="1800" dirty="0" smtClean="0">
                <a:solidFill>
                  <a:srgbClr val="FFFF00"/>
                </a:solidFill>
              </a:rPr>
              <a:t>                                                                                                                                        </a:t>
            </a:r>
            <a:r>
              <a:rPr lang="en-US" sz="1800" dirty="0">
                <a:solidFill>
                  <a:srgbClr val="FFFF00"/>
                </a:solidFill>
              </a:rPr>
              <a:t/>
            </a:r>
            <a:br>
              <a:rPr lang="en-US" sz="1800" dirty="0">
                <a:solidFill>
                  <a:srgbClr val="FFFF00"/>
                </a:solidFill>
              </a:rPr>
            </a:br>
            <a:r>
              <a:rPr lang="en-US" sz="1800" dirty="0" smtClean="0">
                <a:solidFill>
                  <a:srgbClr val="FFFF00"/>
                </a:solidFill>
              </a:rPr>
              <a:t>                                                                                                                                         </a:t>
            </a:r>
            <a:br>
              <a:rPr lang="en-US" sz="1800" dirty="0" smtClean="0">
                <a:solidFill>
                  <a:srgbClr val="FFFF00"/>
                </a:solidFill>
              </a:rPr>
            </a:br>
            <a:r>
              <a:rPr lang="en-US" sz="3200" dirty="0" smtClean="0">
                <a:solidFill>
                  <a:srgbClr val="FFFF00"/>
                </a:solidFill>
              </a:rPr>
              <a:t>Scenario Model Outcomes</a:t>
            </a:r>
            <a:r>
              <a:rPr lang="en-US" sz="3200" dirty="0" smtClean="0"/>
              <a:t> </a:t>
            </a:r>
            <a:r>
              <a:rPr lang="en-US" sz="3200" dirty="0" smtClean="0">
                <a:solidFill>
                  <a:srgbClr val="FFFF00"/>
                </a:solidFill>
              </a:rPr>
              <a:t>for NSU:</a:t>
            </a:r>
            <a:br>
              <a:rPr lang="en-US" sz="3200" dirty="0" smtClean="0">
                <a:solidFill>
                  <a:srgbClr val="FFFF00"/>
                </a:solidFill>
              </a:rPr>
            </a:br>
            <a:r>
              <a:rPr lang="en-US" sz="3200" dirty="0" smtClean="0">
                <a:solidFill>
                  <a:srgbClr val="FFFF00"/>
                </a:solidFill>
              </a:rPr>
              <a:t>Projected Stumpage Revenue in 10 &amp; 50 Years</a:t>
            </a:r>
            <a:r>
              <a:rPr lang="en-US" sz="3200" dirty="0" smtClean="0">
                <a:solidFill>
                  <a:srgbClr val="00B0F0"/>
                </a:solidFill>
              </a:rPr>
              <a:t/>
            </a:r>
            <a:br>
              <a:rPr lang="en-US" sz="3200" dirty="0" smtClean="0">
                <a:solidFill>
                  <a:srgbClr val="00B0F0"/>
                </a:solidFill>
              </a:rPr>
            </a:br>
            <a:r>
              <a:rPr lang="en-US" sz="3200" dirty="0" smtClean="0">
                <a:solidFill>
                  <a:srgbClr val="00B0F0"/>
                </a:solidFill>
              </a:rPr>
              <a:t/>
            </a:r>
            <a:br>
              <a:rPr lang="en-US" sz="3200" dirty="0" smtClean="0">
                <a:solidFill>
                  <a:srgbClr val="00B0F0"/>
                </a:solidFill>
              </a:rPr>
            </a:br>
            <a:endParaRPr lang="en-US" sz="1400" i="1" dirty="0">
              <a:solidFill>
                <a:srgbClr val="FFC000"/>
              </a:solidFill>
            </a:endParaRPr>
          </a:p>
        </p:txBody>
      </p:sp>
    </p:spTree>
    <p:extLst>
      <p:ext uri="{BB962C8B-B14F-4D97-AF65-F5344CB8AC3E}">
        <p14:creationId xmlns:p14="http://schemas.microsoft.com/office/powerpoint/2010/main" val="3376059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26</a:t>
            </a:fld>
            <a:endParaRPr lang="en-US" sz="1800" b="1" dirty="0">
              <a:solidFill>
                <a:srgbClr val="FFC000"/>
              </a:solidFill>
            </a:endParaRPr>
          </a:p>
        </p:txBody>
      </p:sp>
      <p:pic>
        <p:nvPicPr>
          <p:cNvPr id="4098" name="Picture 2" descr="go to notes for description" title="line graph scenario model outcomes for nsu projected older forest % for lowland coni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7307262" cy="529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Title 1"/>
          <p:cNvSpPr>
            <a:spLocks noGrp="1"/>
          </p:cNvSpPr>
          <p:nvPr>
            <p:ph type="title"/>
          </p:nvPr>
        </p:nvSpPr>
        <p:spPr>
          <a:xfrm>
            <a:off x="533400" y="25400"/>
            <a:ext cx="8229600" cy="1295400"/>
          </a:xfrm>
        </p:spPr>
        <p:txBody>
          <a:bodyPr/>
          <a:lstStyle/>
          <a:p>
            <a:pPr eaLnBrk="1" hangingPunct="1"/>
            <a:r>
              <a:rPr lang="en-US" altLang="en-US" sz="3200" dirty="0" smtClean="0">
                <a:solidFill>
                  <a:srgbClr val="FFFF00"/>
                </a:solidFill>
              </a:rPr>
              <a:t/>
            </a:r>
            <a:br>
              <a:rPr lang="en-US" altLang="en-US" sz="3200" dirty="0" smtClean="0">
                <a:solidFill>
                  <a:srgbClr val="FFFF00"/>
                </a:solidFill>
              </a:rPr>
            </a:br>
            <a:r>
              <a:rPr lang="en-US" altLang="en-US" sz="3200" dirty="0" smtClean="0">
                <a:solidFill>
                  <a:srgbClr val="FFFF00"/>
                </a:solidFill>
              </a:rPr>
              <a:t>Scenario Model Outcomes</a:t>
            </a:r>
            <a:r>
              <a:rPr lang="en-US" altLang="en-US" sz="3200" dirty="0" smtClean="0"/>
              <a:t> </a:t>
            </a:r>
            <a:r>
              <a:rPr lang="en-US" altLang="en-US" sz="3200" dirty="0" smtClean="0">
                <a:solidFill>
                  <a:srgbClr val="FFFF00"/>
                </a:solidFill>
              </a:rPr>
              <a:t>for NSU:</a:t>
            </a:r>
            <a:br>
              <a:rPr lang="en-US" altLang="en-US" sz="3200" dirty="0" smtClean="0">
                <a:solidFill>
                  <a:srgbClr val="FFFF00"/>
                </a:solidFill>
              </a:rPr>
            </a:br>
            <a:r>
              <a:rPr lang="en-US" altLang="en-US" sz="3200" dirty="0" smtClean="0">
                <a:solidFill>
                  <a:srgbClr val="FFFF00"/>
                </a:solidFill>
              </a:rPr>
              <a:t>Projected Older Forest % for Lowland Conifers</a:t>
            </a:r>
            <a:br>
              <a:rPr lang="en-US" altLang="en-US" sz="3200" dirty="0" smtClean="0">
                <a:solidFill>
                  <a:srgbClr val="FFFF00"/>
                </a:solidFill>
              </a:rPr>
            </a:br>
            <a:endParaRPr lang="en-US" altLang="en-US" sz="3200" dirty="0" smtClean="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27</a:t>
            </a:fld>
            <a:endParaRPr lang="en-US" sz="1800" b="1" dirty="0">
              <a:solidFill>
                <a:srgbClr val="FFC000"/>
              </a:solidFill>
            </a:endParaRPr>
          </a:p>
        </p:txBody>
      </p:sp>
      <p:pic>
        <p:nvPicPr>
          <p:cNvPr id="3" name="Picture 2" descr="go to notes for description" title="line graph managed lands and reserved lands upland conifer typ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763" y="1524000"/>
            <a:ext cx="7098810" cy="4953000"/>
          </a:xfrm>
          <a:prstGeom prst="rect">
            <a:avLst/>
          </a:prstGeom>
        </p:spPr>
      </p:pic>
      <p:sp>
        <p:nvSpPr>
          <p:cNvPr id="2" name="Title 1"/>
          <p:cNvSpPr>
            <a:spLocks noGrp="1"/>
          </p:cNvSpPr>
          <p:nvPr>
            <p:ph type="title"/>
          </p:nvPr>
        </p:nvSpPr>
        <p:spPr>
          <a:xfrm>
            <a:off x="457200" y="274638"/>
            <a:ext cx="8229600" cy="944562"/>
          </a:xfrm>
        </p:spPr>
        <p:txBody>
          <a:bodyPr/>
          <a:lstStyle/>
          <a:p>
            <a:r>
              <a:rPr lang="en-US" sz="3200" dirty="0" smtClean="0">
                <a:solidFill>
                  <a:srgbClr val="FFFF00"/>
                </a:solidFill>
              </a:rPr>
              <a:t>Managed Lands and Reserved Lands</a:t>
            </a:r>
            <a:br>
              <a:rPr lang="en-US" sz="3200" dirty="0" smtClean="0">
                <a:solidFill>
                  <a:srgbClr val="FFFF00"/>
                </a:solidFill>
              </a:rPr>
            </a:br>
            <a:r>
              <a:rPr lang="en-US" sz="3200" dirty="0" smtClean="0">
                <a:solidFill>
                  <a:srgbClr val="FFFF00"/>
                </a:solidFill>
              </a:rPr>
              <a:t>Upland Conifer Types</a:t>
            </a:r>
            <a:endParaRPr lang="en-US" sz="3200" dirty="0">
              <a:solidFill>
                <a:srgbClr val="FFFF00"/>
              </a:solidFill>
            </a:endParaRPr>
          </a:p>
        </p:txBody>
      </p:sp>
    </p:spTree>
    <p:extLst>
      <p:ext uri="{BB962C8B-B14F-4D97-AF65-F5344CB8AC3E}">
        <p14:creationId xmlns:p14="http://schemas.microsoft.com/office/powerpoint/2010/main" val="2096329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28</a:t>
            </a:fld>
            <a:endParaRPr lang="en-US" sz="1800" b="1" dirty="0">
              <a:solidFill>
                <a:srgbClr val="FFC000"/>
              </a:solidFill>
            </a:endParaRPr>
          </a:p>
        </p:txBody>
      </p:sp>
      <p:pic>
        <p:nvPicPr>
          <p:cNvPr id="5122" name="Picture 2" descr="go to notes for description" title="line graph scenario model outcomes for nsu projected older forest % upland coni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154862" cy="518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1143000"/>
          </a:xfrm>
        </p:spPr>
        <p:txBody>
          <a:bodyPr/>
          <a:lstStyle/>
          <a:p>
            <a:r>
              <a:rPr lang="en-US" sz="3200" dirty="0" smtClean="0">
                <a:solidFill>
                  <a:srgbClr val="FFFF00"/>
                </a:solidFill>
              </a:rPr>
              <a:t>Scenario Model Outcomes for NSU:</a:t>
            </a:r>
            <a:br>
              <a:rPr lang="en-US" sz="3200" dirty="0" smtClean="0">
                <a:solidFill>
                  <a:srgbClr val="FFFF00"/>
                </a:solidFill>
              </a:rPr>
            </a:br>
            <a:r>
              <a:rPr lang="en-US" sz="3200" dirty="0" smtClean="0">
                <a:solidFill>
                  <a:srgbClr val="FFFF00"/>
                </a:solidFill>
              </a:rPr>
              <a:t>Projected Older Forest % for Upland Conifers</a:t>
            </a:r>
            <a:endParaRPr lang="en-US" sz="3200" dirty="0">
              <a:solidFill>
                <a:srgbClr val="FFFF00"/>
              </a:solidFill>
            </a:endParaRPr>
          </a:p>
        </p:txBody>
      </p:sp>
    </p:spTree>
    <p:extLst>
      <p:ext uri="{BB962C8B-B14F-4D97-AF65-F5344CB8AC3E}">
        <p14:creationId xmlns:p14="http://schemas.microsoft.com/office/powerpoint/2010/main" val="3024988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29</a:t>
            </a:fld>
            <a:endParaRPr lang="en-US" sz="1800" b="1" dirty="0">
              <a:solidFill>
                <a:srgbClr val="FFC000"/>
              </a:solidFill>
            </a:endParaRPr>
          </a:p>
        </p:txBody>
      </p:sp>
      <p:pic>
        <p:nvPicPr>
          <p:cNvPr id="3" name="Picture 2" descr="go to notes for description" title="line graphic managed lands and reserved lands upland hardwood typ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388" y="1447800"/>
            <a:ext cx="7119938" cy="4953000"/>
          </a:xfrm>
          <a:prstGeom prst="rect">
            <a:avLst/>
          </a:prstGeom>
        </p:spPr>
      </p:pic>
      <p:sp>
        <p:nvSpPr>
          <p:cNvPr id="2" name="Title 1"/>
          <p:cNvSpPr>
            <a:spLocks noGrp="1"/>
          </p:cNvSpPr>
          <p:nvPr>
            <p:ph type="title"/>
          </p:nvPr>
        </p:nvSpPr>
        <p:spPr/>
        <p:txBody>
          <a:bodyPr/>
          <a:lstStyle/>
          <a:p>
            <a:r>
              <a:rPr lang="en-US" sz="3200" dirty="0" smtClean="0">
                <a:solidFill>
                  <a:srgbClr val="FFFF00"/>
                </a:solidFill>
              </a:rPr>
              <a:t>Managed Lands and Reserved Lands</a:t>
            </a:r>
            <a:br>
              <a:rPr lang="en-US" sz="3200" dirty="0" smtClean="0">
                <a:solidFill>
                  <a:srgbClr val="FFFF00"/>
                </a:solidFill>
              </a:rPr>
            </a:br>
            <a:r>
              <a:rPr lang="en-US" sz="3200" dirty="0" smtClean="0">
                <a:solidFill>
                  <a:srgbClr val="FFFF00"/>
                </a:solidFill>
              </a:rPr>
              <a:t>Upland Hardwood Types</a:t>
            </a:r>
            <a:endParaRPr lang="en-US" sz="3200" dirty="0">
              <a:solidFill>
                <a:srgbClr val="FFFF00"/>
              </a:solidFill>
            </a:endParaRPr>
          </a:p>
        </p:txBody>
      </p:sp>
    </p:spTree>
    <p:extLst>
      <p:ext uri="{BB962C8B-B14F-4D97-AF65-F5344CB8AC3E}">
        <p14:creationId xmlns:p14="http://schemas.microsoft.com/office/powerpoint/2010/main" val="4118302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sz="3200" dirty="0" smtClean="0">
                <a:solidFill>
                  <a:srgbClr val="FFFF00"/>
                </a:solidFill>
              </a:rPr>
              <a:t>Balancing Multiple Values and Objectives</a:t>
            </a:r>
            <a:endParaRPr lang="en-US" sz="3200" dirty="0">
              <a:solidFill>
                <a:srgbClr val="FFFF00"/>
              </a:solidFill>
            </a:endParaRPr>
          </a:p>
        </p:txBody>
      </p:sp>
      <p:sp>
        <p:nvSpPr>
          <p:cNvPr id="3" name="Content Placeholder 2"/>
          <p:cNvSpPr>
            <a:spLocks noGrp="1"/>
          </p:cNvSpPr>
          <p:nvPr>
            <p:ph idx="1"/>
          </p:nvPr>
        </p:nvSpPr>
        <p:spPr>
          <a:xfrm>
            <a:off x="304800" y="1371600"/>
            <a:ext cx="8610600" cy="5029200"/>
          </a:xfrm>
        </p:spPr>
        <p:txBody>
          <a:bodyPr/>
          <a:lstStyle/>
          <a:p>
            <a:pPr marL="457200" indent="-339725"/>
            <a:r>
              <a:rPr lang="en-US" sz="2800" dirty="0" smtClean="0"/>
              <a:t>Stakeholder interests, statutes, and policies direct DNR to manage forestlands for multiple values, including:</a:t>
            </a:r>
            <a:endParaRPr lang="en-US" sz="2800" dirty="0"/>
          </a:p>
          <a:p>
            <a:pPr lvl="2"/>
            <a:r>
              <a:rPr lang="en-US" sz="2000" dirty="0" smtClean="0"/>
              <a:t>Habitat values</a:t>
            </a:r>
          </a:p>
          <a:p>
            <a:pPr lvl="2"/>
            <a:r>
              <a:rPr lang="en-US" sz="2000" dirty="0" smtClean="0"/>
              <a:t>Ecological /environmental values</a:t>
            </a:r>
          </a:p>
          <a:p>
            <a:pPr lvl="2"/>
            <a:r>
              <a:rPr lang="en-US" sz="2000" dirty="0" smtClean="0"/>
              <a:t>Economic values of forest products</a:t>
            </a:r>
          </a:p>
          <a:p>
            <a:pPr lvl="2">
              <a:tabLst>
                <a:tab pos="690563" algn="l"/>
              </a:tabLst>
            </a:pPr>
            <a:r>
              <a:rPr lang="en-US" sz="2000" dirty="0" smtClean="0"/>
              <a:t>Sustainability of forest resources to support all values</a:t>
            </a:r>
          </a:p>
          <a:p>
            <a:pPr marL="457200" indent="-339725"/>
            <a:r>
              <a:rPr lang="en-US" sz="2800" dirty="0" smtClean="0"/>
              <a:t>DNR balances these multiple interests by:</a:t>
            </a:r>
          </a:p>
          <a:p>
            <a:pPr marL="1147763" lvl="2" indent="-233363"/>
            <a:r>
              <a:rPr lang="en-US" sz="2000" dirty="0" smtClean="0"/>
              <a:t>Developing forest management plans (SFRMP) that incorporate DNR policies and balance multiple objectives</a:t>
            </a:r>
          </a:p>
          <a:p>
            <a:pPr marL="1147763" lvl="2" indent="-233363">
              <a:tabLst>
                <a:tab pos="690563" algn="l"/>
              </a:tabLst>
            </a:pPr>
            <a:r>
              <a:rPr lang="en-US" sz="2000" dirty="0" smtClean="0"/>
              <a:t>Applying department policies and SFRMP direction in day-to-day operations (e.g., stand level management prescriptions)</a:t>
            </a:r>
          </a:p>
          <a:p>
            <a:pPr marL="0" indent="0">
              <a:buNone/>
            </a:pPr>
            <a:endParaRPr lang="en-US" sz="2400" dirty="0" smtClean="0">
              <a:solidFill>
                <a:srgbClr val="FFC000"/>
              </a:solidFill>
            </a:endParaRPr>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a:t>
            </a:fld>
            <a:endParaRPr lang="en-US" sz="1800" b="1" dirty="0">
              <a:solidFill>
                <a:srgbClr val="FFC000"/>
              </a:solidFill>
            </a:endParaRPr>
          </a:p>
        </p:txBody>
      </p:sp>
    </p:spTree>
    <p:extLst>
      <p:ext uri="{BB962C8B-B14F-4D97-AF65-F5344CB8AC3E}">
        <p14:creationId xmlns:p14="http://schemas.microsoft.com/office/powerpoint/2010/main" val="2929188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30</a:t>
            </a:fld>
            <a:endParaRPr lang="en-US" sz="1800" b="1" dirty="0">
              <a:solidFill>
                <a:srgbClr val="FFC000"/>
              </a:solidFill>
            </a:endParaRPr>
          </a:p>
        </p:txBody>
      </p:sp>
      <p:pic>
        <p:nvPicPr>
          <p:cNvPr id="6" name="Picture 5" descr="This chart displays a line for each of the four scenarios (A, B, C, and D) showing the percentage of older upland hardwood forest modeled out to 50 years in the future.This group includes Aspen, Balm, Birch, and Oak cover types." title="Figure 11.  Percentage of older upland hardwoods forest (includes Aspen, Balm, Birch, and Oak cover types) by scenari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371600"/>
            <a:ext cx="7239000" cy="5181600"/>
          </a:xfrm>
          <a:prstGeom prst="rect">
            <a:avLst/>
          </a:prstGeom>
          <a:noFill/>
          <a:ln>
            <a:noFill/>
          </a:ln>
        </p:spPr>
      </p:pic>
      <p:pic>
        <p:nvPicPr>
          <p:cNvPr id="7" name="chart" descr="Relazed 40% 1.5% LCOG No Change No additional" title="text box for D"/>
          <p:cNvPicPr>
            <a:picLocks noChangeAspect="1"/>
          </p:cNvPicPr>
          <p:nvPr/>
        </p:nvPicPr>
        <p:blipFill>
          <a:blip r:embed="rId4"/>
          <a:stretch>
            <a:fillRect/>
          </a:stretch>
        </p:blipFill>
        <p:spPr>
          <a:xfrm>
            <a:off x="6571807" y="3556592"/>
            <a:ext cx="1050851" cy="867150"/>
          </a:xfrm>
          <a:prstGeom prst="rect">
            <a:avLst/>
          </a:prstGeom>
        </p:spPr>
      </p:pic>
      <p:pic>
        <p:nvPicPr>
          <p:cNvPr id="8" name="chart" descr="Relaxed 40% 10% LCOG ORg SFRMP More" title="text box for C"/>
          <p:cNvPicPr>
            <a:picLocks noChangeAspect="1"/>
          </p:cNvPicPr>
          <p:nvPr/>
        </p:nvPicPr>
        <p:blipFill>
          <a:blip r:embed="rId5"/>
          <a:stretch>
            <a:fillRect/>
          </a:stretch>
        </p:blipFill>
        <p:spPr>
          <a:xfrm>
            <a:off x="5410200" y="3551246"/>
            <a:ext cx="990600" cy="872496"/>
          </a:xfrm>
          <a:prstGeom prst="rect">
            <a:avLst/>
          </a:prstGeom>
        </p:spPr>
      </p:pic>
      <p:pic>
        <p:nvPicPr>
          <p:cNvPr id="9" name="chart" descr="Mod 20% 5% LCOG Org SFRMP Some" title="text box for B"/>
          <p:cNvPicPr>
            <a:picLocks noChangeAspect="1"/>
          </p:cNvPicPr>
          <p:nvPr/>
        </p:nvPicPr>
        <p:blipFill>
          <a:blip r:embed="rId6"/>
          <a:stretch>
            <a:fillRect/>
          </a:stretch>
        </p:blipFill>
        <p:spPr>
          <a:xfrm>
            <a:off x="4267200" y="3528239"/>
            <a:ext cx="914400" cy="875729"/>
          </a:xfrm>
          <a:prstGeom prst="rect">
            <a:avLst/>
          </a:prstGeom>
        </p:spPr>
      </p:pic>
      <p:pic>
        <p:nvPicPr>
          <p:cNvPr id="10" name="chart" descr="Tight 5% 10% LCOG CC Response More" title="text box for A"/>
          <p:cNvPicPr>
            <a:picLocks noChangeAspect="1"/>
          </p:cNvPicPr>
          <p:nvPr/>
        </p:nvPicPr>
        <p:blipFill>
          <a:blip r:embed="rId7"/>
          <a:stretch>
            <a:fillRect/>
          </a:stretch>
        </p:blipFill>
        <p:spPr>
          <a:xfrm>
            <a:off x="3048000" y="3538872"/>
            <a:ext cx="1093800" cy="902591"/>
          </a:xfrm>
          <a:prstGeom prst="rect">
            <a:avLst/>
          </a:prstGeom>
        </p:spPr>
      </p:pic>
      <p:sp>
        <p:nvSpPr>
          <p:cNvPr id="2" name="Title 1"/>
          <p:cNvSpPr>
            <a:spLocks noGrp="1"/>
          </p:cNvSpPr>
          <p:nvPr>
            <p:ph type="title"/>
          </p:nvPr>
        </p:nvSpPr>
        <p:spPr>
          <a:xfrm>
            <a:off x="609600" y="162593"/>
            <a:ext cx="8229600" cy="1143000"/>
          </a:xfrm>
        </p:spPr>
        <p:txBody>
          <a:bodyPr/>
          <a:lstStyle/>
          <a:p>
            <a:r>
              <a:rPr lang="en-US" sz="3200" dirty="0" smtClean="0">
                <a:solidFill>
                  <a:srgbClr val="FFFF00"/>
                </a:solidFill>
              </a:rPr>
              <a:t>Scenario Model Outcomes for NSU:</a:t>
            </a:r>
            <a:br>
              <a:rPr lang="en-US" sz="3200" dirty="0" smtClean="0">
                <a:solidFill>
                  <a:srgbClr val="FFFF00"/>
                </a:solidFill>
              </a:rPr>
            </a:br>
            <a:r>
              <a:rPr lang="en-US" sz="3200" dirty="0" smtClean="0">
                <a:solidFill>
                  <a:srgbClr val="FFFF00"/>
                </a:solidFill>
              </a:rPr>
              <a:t>Projected Older Forest % for Upland Hardwoods</a:t>
            </a:r>
            <a:endParaRPr lang="en-US" sz="3200" dirty="0">
              <a:solidFill>
                <a:srgbClr val="FFFF00"/>
              </a:solidFill>
            </a:endParaRPr>
          </a:p>
        </p:txBody>
      </p:sp>
    </p:spTree>
    <p:extLst>
      <p:ext uri="{BB962C8B-B14F-4D97-AF65-F5344CB8AC3E}">
        <p14:creationId xmlns:p14="http://schemas.microsoft.com/office/powerpoint/2010/main" val="1434169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31</a:t>
            </a:fld>
            <a:endParaRPr lang="en-US" sz="1800" b="1" dirty="0">
              <a:solidFill>
                <a:srgbClr val="FFC000"/>
              </a:solidFill>
            </a:endParaRPr>
          </a:p>
        </p:txBody>
      </p:sp>
      <p:pic>
        <p:nvPicPr>
          <p:cNvPr id="7170" name="Picture 2" descr="go to notes for description" title="line graph scenario modeling outcomes for nsu projected forest % for lowland coni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12059"/>
            <a:ext cx="7315200" cy="530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Title 1"/>
          <p:cNvSpPr>
            <a:spLocks noGrp="1"/>
          </p:cNvSpPr>
          <p:nvPr>
            <p:ph type="title"/>
          </p:nvPr>
        </p:nvSpPr>
        <p:spPr>
          <a:xfrm>
            <a:off x="457200" y="128588"/>
            <a:ext cx="8229600" cy="1143000"/>
          </a:xfrm>
        </p:spPr>
        <p:txBody>
          <a:bodyPr/>
          <a:lstStyle/>
          <a:p>
            <a:pPr eaLnBrk="1" hangingPunct="1"/>
            <a:r>
              <a:rPr lang="en-US" altLang="en-US" sz="3200" dirty="0" smtClean="0">
                <a:solidFill>
                  <a:srgbClr val="FFFF00"/>
                </a:solidFill>
              </a:rPr>
              <a:t>Scenario Modeling Outcomes for NSU:</a:t>
            </a:r>
            <a:r>
              <a:rPr lang="en-US" altLang="en-US" sz="3200" dirty="0" smtClean="0">
                <a:solidFill>
                  <a:schemeClr val="bg1"/>
                </a:solidFill>
              </a:rPr>
              <a:t/>
            </a:r>
            <a:br>
              <a:rPr lang="en-US" altLang="en-US" sz="3200" dirty="0" smtClean="0">
                <a:solidFill>
                  <a:schemeClr val="bg1"/>
                </a:solidFill>
              </a:rPr>
            </a:br>
            <a:r>
              <a:rPr lang="en-US" altLang="en-US" sz="3200" dirty="0" smtClean="0">
                <a:solidFill>
                  <a:srgbClr val="FFFF00"/>
                </a:solidFill>
              </a:rPr>
              <a:t>Projected Young Forest % for Lowland Conifers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32</a:t>
            </a:fld>
            <a:endParaRPr lang="en-US" sz="1800" b="1" dirty="0">
              <a:solidFill>
                <a:srgbClr val="FFC000"/>
              </a:solidFill>
            </a:endParaRPr>
          </a:p>
        </p:txBody>
      </p:sp>
      <p:pic>
        <p:nvPicPr>
          <p:cNvPr id="8194" name="Picture 2" descr="go to notes for description" title="line graph scenario model outcomes for nsu: projected young forest % for upland conif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50052"/>
            <a:ext cx="7162800" cy="519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sz="3200" dirty="0" smtClean="0">
                <a:solidFill>
                  <a:srgbClr val="FFFF00"/>
                </a:solidFill>
              </a:rPr>
              <a:t>Scenario Model Outcomes</a:t>
            </a:r>
            <a:r>
              <a:rPr lang="en-US" sz="3200" dirty="0" smtClean="0"/>
              <a:t> </a:t>
            </a:r>
            <a:r>
              <a:rPr lang="en-US" sz="3200" dirty="0" smtClean="0">
                <a:solidFill>
                  <a:srgbClr val="FFFF00"/>
                </a:solidFill>
              </a:rPr>
              <a:t>for NSU:</a:t>
            </a:r>
            <a:br>
              <a:rPr lang="en-US" sz="3200" dirty="0" smtClean="0">
                <a:solidFill>
                  <a:srgbClr val="FFFF00"/>
                </a:solidFill>
              </a:rPr>
            </a:br>
            <a:r>
              <a:rPr lang="en-US" sz="3200" dirty="0" smtClean="0">
                <a:solidFill>
                  <a:srgbClr val="FFFF00"/>
                </a:solidFill>
              </a:rPr>
              <a:t>Projected Young Forest % for Upland Conifers</a:t>
            </a:r>
            <a:endParaRPr lang="en-US" sz="3200" dirty="0">
              <a:solidFill>
                <a:srgbClr val="FFFF00"/>
              </a:solidFill>
            </a:endParaRPr>
          </a:p>
        </p:txBody>
      </p:sp>
    </p:spTree>
    <p:extLst>
      <p:ext uri="{BB962C8B-B14F-4D97-AF65-F5344CB8AC3E}">
        <p14:creationId xmlns:p14="http://schemas.microsoft.com/office/powerpoint/2010/main" val="1683263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33</a:t>
            </a:fld>
            <a:endParaRPr lang="en-US" sz="1800" b="1" dirty="0">
              <a:solidFill>
                <a:srgbClr val="FFC000"/>
              </a:solidFill>
            </a:endParaRPr>
          </a:p>
        </p:txBody>
      </p:sp>
      <p:pic>
        <p:nvPicPr>
          <p:cNvPr id="9218" name="Picture 2" descr="go to notes for description" title="line graph scenario model outcomes for nsu: projected young forest % for upland hardw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1447800"/>
            <a:ext cx="7315200" cy="5303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sz="3200" dirty="0" smtClean="0">
                <a:solidFill>
                  <a:srgbClr val="FFFF00"/>
                </a:solidFill>
              </a:rPr>
              <a:t>Scenario Model Outcomes for NSU:</a:t>
            </a:r>
            <a:br>
              <a:rPr lang="en-US" sz="3200" dirty="0" smtClean="0">
                <a:solidFill>
                  <a:srgbClr val="FFFF00"/>
                </a:solidFill>
              </a:rPr>
            </a:br>
            <a:r>
              <a:rPr lang="en-US" sz="3200" dirty="0" smtClean="0">
                <a:solidFill>
                  <a:srgbClr val="FFFF00"/>
                </a:solidFill>
              </a:rPr>
              <a:t>Projected Young Forest % for Upland Hardwoods</a:t>
            </a:r>
            <a:endParaRPr lang="en-US" sz="3200" dirty="0">
              <a:solidFill>
                <a:srgbClr val="FFFF00"/>
              </a:solidFill>
            </a:endParaRPr>
          </a:p>
        </p:txBody>
      </p:sp>
    </p:spTree>
    <p:extLst>
      <p:ext uri="{BB962C8B-B14F-4D97-AF65-F5344CB8AC3E}">
        <p14:creationId xmlns:p14="http://schemas.microsoft.com/office/powerpoint/2010/main" val="2610893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34</a:t>
            </a:fld>
            <a:endParaRPr lang="en-US" sz="1800" b="1" dirty="0">
              <a:solidFill>
                <a:srgbClr val="FFC000"/>
              </a:solidFill>
            </a:endParaRPr>
          </a:p>
        </p:txBody>
      </p:sp>
      <p:sp>
        <p:nvSpPr>
          <p:cNvPr id="4" name="Rectangle 3" descr="Colored background box for url" title="Colored background box for url"/>
          <p:cNvSpPr/>
          <p:nvPr/>
        </p:nvSpPr>
        <p:spPr>
          <a:xfrm>
            <a:off x="478465" y="4800600"/>
            <a:ext cx="8077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600200"/>
            <a:ext cx="8229600" cy="4876800"/>
          </a:xfrm>
        </p:spPr>
        <p:txBody>
          <a:bodyPr/>
          <a:lstStyle/>
          <a:p>
            <a:pPr lvl="0"/>
            <a:r>
              <a:rPr lang="en-US" sz="2800" dirty="0">
                <a:solidFill>
                  <a:prstClr val="white"/>
                </a:solidFill>
              </a:rPr>
              <a:t>This </a:t>
            </a:r>
            <a:r>
              <a:rPr lang="en-US" sz="2800" dirty="0" smtClean="0">
                <a:solidFill>
                  <a:prstClr val="white"/>
                </a:solidFill>
              </a:rPr>
              <a:t>presentation </a:t>
            </a:r>
            <a:r>
              <a:rPr lang="en-US" sz="2800" dirty="0">
                <a:solidFill>
                  <a:prstClr val="white"/>
                </a:solidFill>
              </a:rPr>
              <a:t>summarizes </a:t>
            </a:r>
            <a:r>
              <a:rPr lang="en-US" sz="2800" dirty="0" smtClean="0">
                <a:solidFill>
                  <a:prstClr val="white"/>
                </a:solidFill>
              </a:rPr>
              <a:t>analysis </a:t>
            </a:r>
            <a:r>
              <a:rPr lang="en-US" sz="2800" dirty="0">
                <a:solidFill>
                  <a:prstClr val="white"/>
                </a:solidFill>
              </a:rPr>
              <a:t>included in the report entitled </a:t>
            </a:r>
            <a:r>
              <a:rPr lang="en-US" sz="2800" dirty="0">
                <a:solidFill>
                  <a:srgbClr val="FFC000"/>
                </a:solidFill>
              </a:rPr>
              <a:t>“</a:t>
            </a:r>
            <a:r>
              <a:rPr lang="en-US" sz="2800" i="1" dirty="0">
                <a:solidFill>
                  <a:srgbClr val="FFC000"/>
                </a:solidFill>
              </a:rPr>
              <a:t>Description of the Northern </a:t>
            </a:r>
            <a:r>
              <a:rPr lang="en-US" sz="2800" i="1" dirty="0" smtClean="0">
                <a:solidFill>
                  <a:srgbClr val="FFC000"/>
                </a:solidFill>
              </a:rPr>
              <a:t>Superior Uplands SFRMP Modeling”</a:t>
            </a:r>
          </a:p>
          <a:p>
            <a:pPr lvl="0"/>
            <a:r>
              <a:rPr lang="en-US" sz="2800" dirty="0" smtClean="0">
                <a:solidFill>
                  <a:prstClr val="white"/>
                </a:solidFill>
              </a:rPr>
              <a:t>The </a:t>
            </a:r>
            <a:r>
              <a:rPr lang="en-US" sz="2800" i="1" dirty="0">
                <a:solidFill>
                  <a:srgbClr val="FFC000"/>
                </a:solidFill>
              </a:rPr>
              <a:t>Modeling Scenarios Report </a:t>
            </a:r>
            <a:r>
              <a:rPr lang="en-US" sz="2800" dirty="0">
                <a:solidFill>
                  <a:prstClr val="white"/>
                </a:solidFill>
              </a:rPr>
              <a:t>was prepared by </a:t>
            </a:r>
            <a:r>
              <a:rPr lang="en-US" sz="2800" dirty="0" smtClean="0">
                <a:solidFill>
                  <a:prstClr val="white"/>
                </a:solidFill>
              </a:rPr>
              <a:t>DNR’s </a:t>
            </a:r>
            <a:r>
              <a:rPr lang="en-US" sz="2800" dirty="0"/>
              <a:t>Forest </a:t>
            </a:r>
            <a:r>
              <a:rPr lang="en-US" sz="2800" dirty="0" smtClean="0"/>
              <a:t>Modeler and is available as a technical background document (pdf file) at:</a:t>
            </a:r>
          </a:p>
          <a:p>
            <a:pPr lvl="0"/>
            <a:endParaRPr lang="en-US" sz="2800" dirty="0" smtClean="0"/>
          </a:p>
          <a:p>
            <a:pPr marL="0" lvl="0" indent="0">
              <a:buNone/>
            </a:pPr>
            <a:r>
              <a:rPr lang="en-US" sz="2000" u="sng" dirty="0" smtClean="0">
                <a:hlinkClick r:id="rId3"/>
              </a:rPr>
              <a:t>http</a:t>
            </a:r>
            <a:r>
              <a:rPr lang="en-US" sz="2000" u="sng" dirty="0">
                <a:hlinkClick r:id="rId3"/>
              </a:rPr>
              <a:t>://files.dnr.state.mn.us/forestry/subsection/nsu/sfrmp-nsu-modeling.pdf</a:t>
            </a:r>
            <a:endParaRPr lang="en-US" sz="2000" dirty="0">
              <a:solidFill>
                <a:prstClr val="white"/>
              </a:solidFill>
            </a:endParaRPr>
          </a:p>
        </p:txBody>
      </p:sp>
      <p:sp>
        <p:nvSpPr>
          <p:cNvPr id="2" name="Title 1"/>
          <p:cNvSpPr>
            <a:spLocks noGrp="1"/>
          </p:cNvSpPr>
          <p:nvPr>
            <p:ph type="title"/>
          </p:nvPr>
        </p:nvSpPr>
        <p:spPr/>
        <p:txBody>
          <a:bodyPr/>
          <a:lstStyle/>
          <a:p>
            <a:r>
              <a:rPr lang="en-US" sz="3200" dirty="0" smtClean="0">
                <a:solidFill>
                  <a:srgbClr val="FFFF00"/>
                </a:solidFill>
              </a:rPr>
              <a:t>Modeling Scenarios Report</a:t>
            </a:r>
            <a:endParaRPr lang="en-US" sz="3200" dirty="0">
              <a:solidFill>
                <a:srgbClr val="FFFF00"/>
              </a:solidFill>
            </a:endParaRPr>
          </a:p>
        </p:txBody>
      </p:sp>
    </p:spTree>
    <p:extLst>
      <p:ext uri="{BB962C8B-B14F-4D97-AF65-F5344CB8AC3E}">
        <p14:creationId xmlns:p14="http://schemas.microsoft.com/office/powerpoint/2010/main" val="28650226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Your Input               </a:t>
            </a:r>
            <a:endParaRPr lang="en-US" sz="3200" dirty="0">
              <a:solidFill>
                <a:srgbClr val="FFFF00"/>
              </a:solidFill>
            </a:endParaRPr>
          </a:p>
        </p:txBody>
      </p:sp>
      <p:sp>
        <p:nvSpPr>
          <p:cNvPr id="3" name="Content Placeholder 2"/>
          <p:cNvSpPr>
            <a:spLocks noGrp="1"/>
          </p:cNvSpPr>
          <p:nvPr>
            <p:ph idx="1"/>
          </p:nvPr>
        </p:nvSpPr>
        <p:spPr>
          <a:xfrm>
            <a:off x="457200" y="1600200"/>
            <a:ext cx="8229600" cy="4876800"/>
          </a:xfrm>
        </p:spPr>
        <p:txBody>
          <a:bodyPr/>
          <a:lstStyle/>
          <a:p>
            <a:r>
              <a:rPr lang="en-US" sz="2400" dirty="0" smtClean="0"/>
              <a:t>Comprehensive forest management results from balancing many interests, including yours.</a:t>
            </a:r>
          </a:p>
          <a:p>
            <a:endParaRPr lang="en-US" sz="2400" dirty="0" smtClean="0"/>
          </a:p>
          <a:p>
            <a:r>
              <a:rPr lang="en-US" sz="2400" dirty="0" smtClean="0"/>
              <a:t>Please complete the survey that follows, and comment on these parameters, scenarios and outcomes, so that your interests are considered.</a:t>
            </a:r>
          </a:p>
          <a:p>
            <a:pPr marL="0" indent="0">
              <a:buNone/>
            </a:pPr>
            <a:endParaRPr lang="en-US" sz="2400" dirty="0" smtClean="0"/>
          </a:p>
          <a:p>
            <a:r>
              <a:rPr lang="en-US" sz="2400" dirty="0" smtClean="0"/>
              <a:t>All  comments will be evaluated and considered as the NSU planning team prepares the draft NSU SFRMP</a:t>
            </a:r>
          </a:p>
          <a:p>
            <a:endParaRPr lang="en-US" dirty="0" smtClean="0">
              <a:solidFill>
                <a:srgbClr val="FFFF00"/>
              </a:solidFill>
            </a:endParaRPr>
          </a:p>
          <a:p>
            <a:endParaRPr lang="en-US" dirty="0"/>
          </a:p>
        </p:txBody>
      </p:sp>
      <p:sp>
        <p:nvSpPr>
          <p:cNvPr id="5"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35</a:t>
            </a:fld>
            <a:endParaRPr lang="en-US" sz="1800" b="1" dirty="0">
              <a:solidFill>
                <a:srgbClr val="FFC000"/>
              </a:solidFill>
            </a:endParaRPr>
          </a:p>
        </p:txBody>
      </p:sp>
    </p:spTree>
    <p:extLst>
      <p:ext uri="{BB962C8B-B14F-4D97-AF65-F5344CB8AC3E}">
        <p14:creationId xmlns:p14="http://schemas.microsoft.com/office/powerpoint/2010/main" val="3438269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How to provide Your input</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sz="2400" dirty="0" smtClean="0"/>
              <a:t>Complete the survey no later than October 17, 2015</a:t>
            </a:r>
          </a:p>
          <a:p>
            <a:pPr marL="0" indent="0">
              <a:buNone/>
            </a:pPr>
            <a:r>
              <a:rPr lang="en-US" sz="2400" dirty="0" smtClean="0"/>
              <a:t>See survey at:</a:t>
            </a:r>
          </a:p>
          <a:p>
            <a:pPr marL="914400" lvl="2" indent="0">
              <a:buNone/>
            </a:pPr>
            <a:r>
              <a:rPr lang="en-US" i="1" dirty="0">
                <a:solidFill>
                  <a:srgbClr val="FFC000"/>
                </a:solidFill>
              </a:rPr>
              <a:t>https://www.surveymonkey.com/r/TK3LSK2</a:t>
            </a:r>
            <a:endParaRPr lang="en-US" dirty="0" smtClean="0"/>
          </a:p>
          <a:p>
            <a:pPr marL="0" lvl="2" indent="0">
              <a:buNone/>
            </a:pPr>
            <a:endParaRPr lang="en-US" dirty="0"/>
          </a:p>
          <a:p>
            <a:pPr marL="0" lvl="2" indent="0">
              <a:buNone/>
            </a:pPr>
            <a:r>
              <a:rPr lang="en-US" dirty="0" smtClean="0"/>
              <a:t>In </a:t>
            </a:r>
            <a:r>
              <a:rPr lang="en-US" dirty="0"/>
              <a:t>addition to the </a:t>
            </a:r>
            <a:r>
              <a:rPr lang="en-US" dirty="0" smtClean="0"/>
              <a:t>survey</a:t>
            </a:r>
            <a:r>
              <a:rPr lang="en-US" dirty="0"/>
              <a:t>, written </a:t>
            </a:r>
            <a:r>
              <a:rPr lang="en-US" dirty="0" smtClean="0"/>
              <a:t>comments </a:t>
            </a:r>
            <a:r>
              <a:rPr lang="en-US" dirty="0"/>
              <a:t>may also </a:t>
            </a:r>
            <a:r>
              <a:rPr lang="en-US" dirty="0" smtClean="0"/>
              <a:t>be directed to:  </a:t>
            </a:r>
            <a:r>
              <a:rPr lang="en-US" i="1" dirty="0" smtClean="0"/>
              <a:t>Lynn Sue </a:t>
            </a:r>
            <a:r>
              <a:rPr lang="en-US" i="1" dirty="0" err="1" smtClean="0"/>
              <a:t>Mizner</a:t>
            </a:r>
            <a:r>
              <a:rPr lang="en-US" i="1" dirty="0" smtClean="0"/>
              <a:t>, Minnesota DNR </a:t>
            </a:r>
            <a:r>
              <a:rPr lang="en-US" i="1" dirty="0"/>
              <a:t>Forestry, </a:t>
            </a:r>
            <a:r>
              <a:rPr lang="en-US" i="1" dirty="0" smtClean="0"/>
              <a:t>1200 </a:t>
            </a:r>
            <a:r>
              <a:rPr lang="en-US" i="1" dirty="0"/>
              <a:t>Minnesota </a:t>
            </a:r>
            <a:r>
              <a:rPr lang="en-US" i="1" dirty="0" smtClean="0"/>
              <a:t>Avenue S., Aitkin MN 56431;   </a:t>
            </a:r>
          </a:p>
          <a:p>
            <a:pPr marL="0" lvl="2" indent="0">
              <a:buNone/>
            </a:pPr>
            <a:r>
              <a:rPr lang="en-US" i="1" dirty="0" smtClean="0"/>
              <a:t>or email to Lynn.Mizner@state.mn.us </a:t>
            </a:r>
            <a:endParaRPr lang="en-US" i="1" dirty="0"/>
          </a:p>
          <a:p>
            <a:endParaRPr lang="en-US" i="1" dirty="0">
              <a:solidFill>
                <a:srgbClr val="FFFF00"/>
              </a:solidFill>
            </a:endParaRPr>
          </a:p>
        </p:txBody>
      </p:sp>
      <p:sp>
        <p:nvSpPr>
          <p:cNvPr id="4"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36</a:t>
            </a:fld>
            <a:endParaRPr lang="en-US" sz="1800" b="1" dirty="0">
              <a:solidFill>
                <a:srgbClr val="FFC000"/>
              </a:solidFill>
            </a:endParaRPr>
          </a:p>
        </p:txBody>
      </p:sp>
    </p:spTree>
    <p:extLst>
      <p:ext uri="{BB962C8B-B14F-4D97-AF65-F5344CB8AC3E}">
        <p14:creationId xmlns:p14="http://schemas.microsoft.com/office/powerpoint/2010/main" val="464607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SFRMP Contact</a:t>
            </a:r>
            <a:endParaRPr lang="en-US" sz="3200" dirty="0">
              <a:solidFill>
                <a:srgbClr val="FFFF00"/>
              </a:solidFill>
            </a:endParaRPr>
          </a:p>
        </p:txBody>
      </p:sp>
      <p:sp>
        <p:nvSpPr>
          <p:cNvPr id="3" name="Content Placeholder 2"/>
          <p:cNvSpPr>
            <a:spLocks noGrp="1"/>
          </p:cNvSpPr>
          <p:nvPr>
            <p:ph idx="1"/>
          </p:nvPr>
        </p:nvSpPr>
        <p:spPr>
          <a:xfrm>
            <a:off x="457200" y="1600200"/>
            <a:ext cx="8229600" cy="4953000"/>
          </a:xfrm>
        </p:spPr>
        <p:txBody>
          <a:bodyPr/>
          <a:lstStyle/>
          <a:p>
            <a:pPr marL="0" indent="0">
              <a:buNone/>
            </a:pPr>
            <a:r>
              <a:rPr lang="en-US" sz="2400" dirty="0" smtClean="0"/>
              <a:t>Minnesota DNR thanks </a:t>
            </a:r>
            <a:r>
              <a:rPr lang="en-US" sz="2400" dirty="0"/>
              <a:t>you for your </a:t>
            </a:r>
            <a:r>
              <a:rPr lang="en-US" sz="2400" dirty="0" smtClean="0"/>
              <a:t>time and </a:t>
            </a:r>
            <a:r>
              <a:rPr lang="en-US" sz="2400" dirty="0"/>
              <a:t>interest </a:t>
            </a:r>
            <a:r>
              <a:rPr lang="en-US" sz="2400" dirty="0" smtClean="0"/>
              <a:t>in the SFRMP process! </a:t>
            </a:r>
            <a:endParaRPr lang="en-US" sz="2400" dirty="0"/>
          </a:p>
          <a:p>
            <a:pPr marL="0" indent="0">
              <a:buNone/>
            </a:pPr>
            <a:r>
              <a:rPr lang="en-US" sz="2400" dirty="0" smtClean="0"/>
              <a:t>For questions on the NSU SFRMP and modeling scenarios contact:</a:t>
            </a:r>
          </a:p>
          <a:p>
            <a:pPr marL="0" indent="0">
              <a:buNone/>
            </a:pPr>
            <a:endParaRPr lang="en-US" sz="2400" dirty="0"/>
          </a:p>
          <a:p>
            <a:pPr marL="0" indent="0">
              <a:buNone/>
            </a:pPr>
            <a:r>
              <a:rPr lang="en-US" sz="2400" i="1" dirty="0" smtClean="0"/>
              <a:t>Lynn </a:t>
            </a:r>
            <a:r>
              <a:rPr lang="en-US" sz="2400" i="1" dirty="0" err="1" smtClean="0"/>
              <a:t>Mizner</a:t>
            </a:r>
            <a:endParaRPr lang="en-US" sz="2400" i="1" dirty="0" smtClean="0"/>
          </a:p>
          <a:p>
            <a:pPr marL="0" indent="0">
              <a:buNone/>
            </a:pPr>
            <a:r>
              <a:rPr lang="en-US" sz="2400" i="1" dirty="0" smtClean="0"/>
              <a:t>1200 Minnesota Ave., S.</a:t>
            </a:r>
          </a:p>
          <a:p>
            <a:pPr marL="0" indent="0">
              <a:buNone/>
            </a:pPr>
            <a:r>
              <a:rPr lang="en-US" sz="2400" i="1" dirty="0" smtClean="0"/>
              <a:t>Aitkin, MN 56431</a:t>
            </a:r>
            <a:endParaRPr lang="en-US" sz="2400" i="1" dirty="0"/>
          </a:p>
          <a:p>
            <a:pPr marL="0" indent="0">
              <a:buNone/>
            </a:pPr>
            <a:r>
              <a:rPr lang="en-US" sz="2400" i="1" dirty="0" smtClean="0"/>
              <a:t>Phone 218-429-3022</a:t>
            </a:r>
            <a:endParaRPr lang="en-US" sz="2400" i="1" dirty="0"/>
          </a:p>
          <a:p>
            <a:pPr marL="0" indent="0">
              <a:buNone/>
            </a:pPr>
            <a:r>
              <a:rPr lang="en-US" sz="2400" i="1" dirty="0" smtClean="0">
                <a:solidFill>
                  <a:srgbClr val="FFFFFF"/>
                </a:solidFill>
              </a:rPr>
              <a:t>Email to </a:t>
            </a:r>
            <a:r>
              <a:rPr lang="en-US" sz="2400" dirty="0" smtClean="0">
                <a:solidFill>
                  <a:srgbClr val="FFFFFF"/>
                </a:solidFill>
              </a:rPr>
              <a:t>lynn.mizner@state.mn.us</a:t>
            </a:r>
            <a:endParaRPr lang="en-US" sz="2400" dirty="0">
              <a:solidFill>
                <a:srgbClr val="FFFFFF"/>
              </a:solidFill>
            </a:endParaRPr>
          </a:p>
        </p:txBody>
      </p:sp>
      <p:sp>
        <p:nvSpPr>
          <p:cNvPr id="4"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37</a:t>
            </a:fld>
            <a:endParaRPr lang="en-US" sz="1800" b="1" dirty="0">
              <a:solidFill>
                <a:srgbClr val="FFC000"/>
              </a:solidFill>
            </a:endParaRPr>
          </a:p>
        </p:txBody>
      </p:sp>
    </p:spTree>
    <p:extLst>
      <p:ext uri="{BB962C8B-B14F-4D97-AF65-F5344CB8AC3E}">
        <p14:creationId xmlns:p14="http://schemas.microsoft.com/office/powerpoint/2010/main" val="468917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rPr>
              <a:t>Goals of SFRMP Process</a:t>
            </a:r>
            <a:endParaRPr lang="en-US" sz="3200" dirty="0">
              <a:solidFill>
                <a:srgbClr val="FFFF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Consideration of broad resource management issues affecting </a:t>
            </a:r>
            <a:r>
              <a:rPr lang="en-US" b="1" dirty="0" smtClean="0"/>
              <a:t>vegetation</a:t>
            </a:r>
            <a:r>
              <a:rPr lang="en-US" dirty="0" smtClean="0"/>
              <a:t> management.  </a:t>
            </a:r>
          </a:p>
          <a:p>
            <a:pPr marL="0" indent="0">
              <a:buNone/>
            </a:pPr>
            <a:r>
              <a:rPr lang="en-US" dirty="0" smtClean="0"/>
              <a:t>	</a:t>
            </a:r>
          </a:p>
          <a:p>
            <a:r>
              <a:rPr lang="en-US" dirty="0" smtClean="0"/>
              <a:t>Resulting in a sustainable forest management plan that provides:</a:t>
            </a:r>
          </a:p>
          <a:p>
            <a:pPr lvl="1"/>
            <a:r>
              <a:rPr lang="en-US" dirty="0" smtClean="0"/>
              <a:t>Strategic forest management direction, and,</a:t>
            </a:r>
          </a:p>
          <a:p>
            <a:pPr lvl="1"/>
            <a:r>
              <a:rPr lang="en-US" dirty="0" smtClean="0"/>
              <a:t>A 10-year list of stands that will be examined for possible timber harvest or other management</a:t>
            </a:r>
          </a:p>
          <a:p>
            <a:pPr lvl="1"/>
            <a:endParaRPr lang="en-US" dirty="0" smtClean="0"/>
          </a:p>
          <a:p>
            <a:r>
              <a:rPr lang="en-US" dirty="0" smtClean="0"/>
              <a:t>Consider forest certification standards:</a:t>
            </a:r>
          </a:p>
          <a:p>
            <a:pPr lvl="1"/>
            <a:r>
              <a:rPr lang="en-US" dirty="0" smtClean="0"/>
              <a:t>Forest Stewardship Council (FSC) and</a:t>
            </a:r>
          </a:p>
          <a:p>
            <a:pPr lvl="1"/>
            <a:r>
              <a:rPr lang="en-US" dirty="0" smtClean="0"/>
              <a:t>Sustainable Forestry Initiative (SFI)</a:t>
            </a:r>
            <a:endParaRPr lang="en-US" dirty="0"/>
          </a:p>
          <a:p>
            <a:pPr marL="365760" lvl="1" indent="0">
              <a:buNone/>
            </a:pPr>
            <a:endParaRPr lang="en-US" dirty="0">
              <a:solidFill>
                <a:srgbClr val="FFFF00"/>
              </a:solidFill>
            </a:endParaRPr>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4</a:t>
            </a:fld>
            <a:endParaRPr lang="en-US" sz="1800" b="1" dirty="0">
              <a:solidFill>
                <a:srgbClr val="FFC000"/>
              </a:solidFill>
            </a:endParaRPr>
          </a:p>
        </p:txBody>
      </p:sp>
    </p:spTree>
    <p:extLst>
      <p:ext uri="{BB962C8B-B14F-4D97-AF65-F5344CB8AC3E}">
        <p14:creationId xmlns:p14="http://schemas.microsoft.com/office/powerpoint/2010/main" val="4155040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5</a:t>
            </a:fld>
            <a:endParaRPr lang="en-US" sz="1800" b="1" dirty="0">
              <a:solidFill>
                <a:srgbClr val="FFC000"/>
              </a:solidFill>
            </a:endParaRPr>
          </a:p>
        </p:txBody>
      </p:sp>
      <p:sp>
        <p:nvSpPr>
          <p:cNvPr id="4" name="Rectangle 3" descr="go to notes for information" title="Primary SFRMP products"/>
          <p:cNvSpPr/>
          <p:nvPr/>
        </p:nvSpPr>
        <p:spPr>
          <a:xfrm>
            <a:off x="228601" y="1295400"/>
            <a:ext cx="8381999" cy="4493538"/>
          </a:xfrm>
          <a:prstGeom prst="rect">
            <a:avLst/>
          </a:prstGeom>
        </p:spPr>
        <p:txBody>
          <a:bodyPr wrap="square">
            <a:spAutoFit/>
          </a:bodyPr>
          <a:lstStyle/>
          <a:p>
            <a:r>
              <a:rPr lang="en-US" altLang="en-US" sz="2800" dirty="0">
                <a:latin typeface="+mn-lt"/>
              </a:rPr>
              <a:t>SFRMPs identify </a:t>
            </a:r>
            <a:r>
              <a:rPr lang="en-US" altLang="en-US" sz="2800" dirty="0" smtClean="0">
                <a:latin typeface="+mn-lt"/>
              </a:rPr>
              <a:t>both:</a:t>
            </a:r>
          </a:p>
          <a:p>
            <a:pPr marL="690563" indent="-180975"/>
            <a:r>
              <a:rPr lang="en-US" altLang="en-US" sz="2400" dirty="0" smtClean="0">
                <a:latin typeface="+mn-lt"/>
              </a:rPr>
              <a:t>1.  </a:t>
            </a:r>
            <a:r>
              <a:rPr lang="en-US" altLang="en-US" sz="2400" u="sng" dirty="0" smtClean="0">
                <a:latin typeface="+mn-lt"/>
              </a:rPr>
              <a:t>Strategic forest </a:t>
            </a:r>
            <a:r>
              <a:rPr lang="en-US" altLang="en-US" sz="2400" u="sng" dirty="0">
                <a:latin typeface="+mn-lt"/>
              </a:rPr>
              <a:t>management </a:t>
            </a:r>
            <a:r>
              <a:rPr lang="en-US" altLang="en-US" sz="2400" u="sng" dirty="0" smtClean="0">
                <a:latin typeface="+mn-lt"/>
              </a:rPr>
              <a:t>directions</a:t>
            </a:r>
            <a:r>
              <a:rPr lang="en-US" altLang="en-US" sz="2400" dirty="0" smtClean="0">
                <a:latin typeface="+mn-lt"/>
              </a:rPr>
              <a:t> such as:</a:t>
            </a:r>
            <a:r>
              <a:rPr lang="en-US" altLang="en-US" sz="2400" u="sng" dirty="0" smtClean="0">
                <a:latin typeface="+mn-lt"/>
              </a:rPr>
              <a:t> </a:t>
            </a:r>
          </a:p>
          <a:p>
            <a:pPr marL="1147763" lvl="1" indent="-180975">
              <a:buFont typeface="Arial" panose="020B0604020202020204" pitchFamily="34" charset="0"/>
              <a:buChar char="•"/>
            </a:pPr>
            <a:r>
              <a:rPr lang="en-US" altLang="en-US" sz="2400" dirty="0" smtClean="0">
                <a:latin typeface="+mn-lt"/>
              </a:rPr>
              <a:t>General </a:t>
            </a:r>
            <a:r>
              <a:rPr lang="en-US" altLang="en-US" sz="2400" dirty="0">
                <a:latin typeface="+mn-lt"/>
              </a:rPr>
              <a:t>Direction </a:t>
            </a:r>
            <a:r>
              <a:rPr lang="en-US" altLang="en-US" sz="2400" dirty="0" smtClean="0">
                <a:latin typeface="+mn-lt"/>
              </a:rPr>
              <a:t>Statements (GDS)</a:t>
            </a:r>
            <a:endParaRPr lang="en-US" altLang="en-US" sz="2400" dirty="0">
              <a:latin typeface="+mn-lt"/>
            </a:endParaRPr>
          </a:p>
          <a:p>
            <a:pPr marL="1147763" lvl="2" indent="-180975">
              <a:buFont typeface="Arial" panose="020B0604020202020204" pitchFamily="34" charset="0"/>
              <a:buChar char="•"/>
            </a:pPr>
            <a:r>
              <a:rPr lang="en-US" altLang="en-US" sz="2400" dirty="0" smtClean="0">
                <a:latin typeface="+mn-lt"/>
              </a:rPr>
              <a:t>Strategies,</a:t>
            </a:r>
          </a:p>
          <a:p>
            <a:pPr marL="1147763" lvl="2" indent="-180975">
              <a:buFont typeface="Arial" panose="020B0604020202020204" pitchFamily="34" charset="0"/>
              <a:buChar char="•"/>
            </a:pPr>
            <a:r>
              <a:rPr lang="en-US" altLang="en-US" sz="2400" dirty="0">
                <a:latin typeface="+mn-lt"/>
              </a:rPr>
              <a:t>Desired Future Conditions (DFC</a:t>
            </a:r>
            <a:r>
              <a:rPr lang="en-US" altLang="en-US" sz="2400" dirty="0" smtClean="0">
                <a:latin typeface="+mn-lt"/>
              </a:rPr>
              <a:t>), and</a:t>
            </a:r>
            <a:r>
              <a:rPr lang="en-US" altLang="en-US" sz="2400" dirty="0">
                <a:latin typeface="+mn-lt"/>
              </a:rPr>
              <a:t/>
            </a:r>
            <a:br>
              <a:rPr lang="en-US" altLang="en-US" sz="2400" dirty="0">
                <a:latin typeface="+mn-lt"/>
              </a:rPr>
            </a:br>
            <a:r>
              <a:rPr lang="en-US" altLang="en-US" sz="1400" dirty="0" smtClean="0">
                <a:latin typeface="+mn-lt"/>
              </a:rPr>
              <a:t> </a:t>
            </a:r>
            <a:endParaRPr lang="en-US" altLang="en-US" sz="1400" dirty="0">
              <a:latin typeface="+mn-lt"/>
            </a:endParaRPr>
          </a:p>
          <a:p>
            <a:pPr marL="966788" lvl="1" indent="-457200">
              <a:buAutoNum type="arabicPeriod" startAt="2"/>
            </a:pPr>
            <a:r>
              <a:rPr lang="en-US" altLang="en-US" sz="2400" u="sng" dirty="0" smtClean="0">
                <a:latin typeface="+mn-lt"/>
              </a:rPr>
              <a:t>A 10-year list of stands</a:t>
            </a:r>
            <a:r>
              <a:rPr lang="en-US" altLang="en-US" sz="2400" dirty="0" smtClean="0">
                <a:latin typeface="+mn-lt"/>
              </a:rPr>
              <a:t> that: </a:t>
            </a:r>
          </a:p>
          <a:p>
            <a:pPr marL="1147763" lvl="2" indent="-180975">
              <a:buFont typeface="Arial" panose="020B0604020202020204" pitchFamily="34" charset="0"/>
              <a:buChar char="•"/>
            </a:pPr>
            <a:r>
              <a:rPr lang="en-US" altLang="en-US" sz="2400" dirty="0" smtClean="0">
                <a:latin typeface="+mn-lt"/>
              </a:rPr>
              <a:t>Will be field visited during plan implementation </a:t>
            </a:r>
          </a:p>
          <a:p>
            <a:pPr marL="1147763" lvl="2" indent="-180975">
              <a:buFont typeface="Arial" panose="020B0604020202020204" pitchFamily="34" charset="0"/>
              <a:buChar char="•"/>
            </a:pPr>
            <a:r>
              <a:rPr lang="en-US" altLang="en-US" sz="2400" dirty="0" smtClean="0">
                <a:latin typeface="+mn-lt"/>
              </a:rPr>
              <a:t>Provides the best opportunity to implement the plan’s strategic direction through timber harvest or other management.</a:t>
            </a:r>
          </a:p>
          <a:p>
            <a:pPr marL="796925" lvl="1" indent="-339725">
              <a:buFont typeface="Arial" panose="020B0604020202020204" pitchFamily="34" charset="0"/>
              <a:buChar char="•"/>
            </a:pPr>
            <a:endParaRPr lang="en-US" sz="1400" dirty="0" smtClean="0">
              <a:latin typeface="+mn-lt"/>
            </a:endParaRPr>
          </a:p>
          <a:p>
            <a:pPr marL="0" lvl="1"/>
            <a:endParaRPr lang="en-US" sz="1400" dirty="0" smtClean="0">
              <a:latin typeface="+mn-lt"/>
            </a:endParaRPr>
          </a:p>
        </p:txBody>
      </p:sp>
      <p:sp>
        <p:nvSpPr>
          <p:cNvPr id="2" name="Title 1"/>
          <p:cNvSpPr>
            <a:spLocks noGrp="1"/>
          </p:cNvSpPr>
          <p:nvPr>
            <p:ph type="title"/>
          </p:nvPr>
        </p:nvSpPr>
        <p:spPr>
          <a:xfrm>
            <a:off x="457200" y="274638"/>
            <a:ext cx="8229600" cy="1020762"/>
          </a:xfrm>
        </p:spPr>
        <p:txBody>
          <a:bodyPr/>
          <a:lstStyle/>
          <a:p>
            <a:r>
              <a:rPr lang="en-US" sz="3200" dirty="0" smtClean="0">
                <a:solidFill>
                  <a:srgbClr val="FFFF00"/>
                </a:solidFill>
              </a:rPr>
              <a:t>Primary SFRMP Products</a:t>
            </a:r>
            <a:endParaRPr lang="en-US" sz="3200" dirty="0">
              <a:solidFill>
                <a:srgbClr val="FFFF00"/>
              </a:solidFill>
            </a:endParaRPr>
          </a:p>
        </p:txBody>
      </p:sp>
    </p:spTree>
    <p:extLst>
      <p:ext uri="{BB962C8B-B14F-4D97-AF65-F5344CB8AC3E}">
        <p14:creationId xmlns:p14="http://schemas.microsoft.com/office/powerpoint/2010/main" val="1052286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lor background box with url" title="Color background box with url"/>
          <p:cNvSpPr/>
          <p:nvPr/>
        </p:nvSpPr>
        <p:spPr>
          <a:xfrm>
            <a:off x="1371600" y="3276600"/>
            <a:ext cx="57912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6</a:t>
            </a:fld>
            <a:endParaRPr lang="en-US" sz="1800" b="1" dirty="0">
              <a:solidFill>
                <a:srgbClr val="FFC000"/>
              </a:solidFill>
            </a:endParaRPr>
          </a:p>
        </p:txBody>
      </p:sp>
      <p:sp>
        <p:nvSpPr>
          <p:cNvPr id="3" name="Content Placeholder 2" descr="text box with url to backgound and introduction to SFRMPs." title="url link to backgound and introduction to SFRMPs."/>
          <p:cNvSpPr>
            <a:spLocks noGrp="1"/>
          </p:cNvSpPr>
          <p:nvPr>
            <p:ph idx="1"/>
          </p:nvPr>
        </p:nvSpPr>
        <p:spPr>
          <a:xfrm>
            <a:off x="381000" y="1219200"/>
            <a:ext cx="8455152" cy="4876800"/>
          </a:xfrm>
          <a:noFill/>
        </p:spPr>
        <p:txBody>
          <a:bodyPr>
            <a:normAutofit/>
          </a:bodyPr>
          <a:lstStyle/>
          <a:p>
            <a:pPr marL="0" indent="0">
              <a:buNone/>
            </a:pPr>
            <a:r>
              <a:rPr lang="en-US" sz="2800" dirty="0" smtClean="0"/>
              <a:t>Stakeholders, and the public, are invited to become involved in the SFRMP process through 3 webinars:</a:t>
            </a:r>
          </a:p>
          <a:p>
            <a:pPr marL="0" indent="0">
              <a:buNone/>
            </a:pPr>
            <a:endParaRPr lang="en-US" sz="1400" dirty="0" smtClean="0"/>
          </a:p>
          <a:p>
            <a:pPr marL="514350" indent="-514350">
              <a:buFont typeface="+mj-lt"/>
              <a:buAutoNum type="arabicPeriod"/>
            </a:pPr>
            <a:r>
              <a:rPr lang="en-US" sz="2800" dirty="0" smtClean="0"/>
              <a:t>Webinar 1: Background and Introduction to SFRMPs;</a:t>
            </a:r>
            <a:endParaRPr lang="en-US" sz="2000" i="1" dirty="0" smtClean="0">
              <a:solidFill>
                <a:srgbClr val="FFC000"/>
              </a:solidFill>
            </a:endParaRPr>
          </a:p>
          <a:p>
            <a:pPr marL="914400" lvl="2" indent="-404813"/>
            <a:r>
              <a:rPr lang="en-US" sz="2000" i="1" dirty="0" smtClean="0">
                <a:solidFill>
                  <a:srgbClr val="FFC000"/>
                </a:solidFill>
              </a:rPr>
              <a:t>Can be viewed on line  at: </a:t>
            </a:r>
          </a:p>
          <a:p>
            <a:pPr marL="509588" lvl="2" indent="0">
              <a:buNone/>
            </a:pPr>
            <a:r>
              <a:rPr lang="en-US" sz="2000" i="1" dirty="0">
                <a:solidFill>
                  <a:srgbClr val="FFC000"/>
                </a:solidFill>
              </a:rPr>
              <a:t>	</a:t>
            </a:r>
            <a:r>
              <a:rPr lang="en-US" sz="2000" dirty="0"/>
              <a:t> </a:t>
            </a:r>
            <a:r>
              <a:rPr lang="en-US" sz="1800" u="sng" dirty="0">
                <a:solidFill>
                  <a:srgbClr val="FF0000"/>
                </a:solidFill>
                <a:hlinkClick r:id="rId3"/>
              </a:rPr>
              <a:t>http://www.dnr.state.mn.us/forestry/subsection/active.html</a:t>
            </a:r>
            <a:endParaRPr lang="en-US" sz="1800" dirty="0" smtClean="0">
              <a:solidFill>
                <a:srgbClr val="FF0000"/>
              </a:solidFill>
            </a:endParaRPr>
          </a:p>
          <a:p>
            <a:pPr marL="514350" indent="-514350">
              <a:buFont typeface="+mj-lt"/>
              <a:buAutoNum type="arabicPeriod"/>
            </a:pPr>
            <a:endParaRPr lang="en-US" sz="2800" dirty="0" smtClean="0"/>
          </a:p>
          <a:p>
            <a:pPr marL="514350" indent="-514350">
              <a:buFont typeface="+mj-lt"/>
              <a:buAutoNum type="arabicPeriod"/>
            </a:pPr>
            <a:r>
              <a:rPr lang="en-US" sz="2800" dirty="0" smtClean="0"/>
              <a:t>Webinar 2: Alternative Harvest Scenarios</a:t>
            </a:r>
          </a:p>
          <a:p>
            <a:pPr marL="0" indent="0">
              <a:buNone/>
            </a:pPr>
            <a:endParaRPr lang="en-US" sz="2800" dirty="0" smtClean="0"/>
          </a:p>
          <a:p>
            <a:pPr marL="514350" indent="-514350">
              <a:buFont typeface="+mj-lt"/>
              <a:buAutoNum type="arabicPeriod" startAt="3"/>
            </a:pPr>
            <a:r>
              <a:rPr lang="en-US" sz="2800" dirty="0" smtClean="0"/>
              <a:t>Webinar 3: Review of the Draft SFRMP</a:t>
            </a:r>
          </a:p>
        </p:txBody>
      </p:sp>
      <p:sp>
        <p:nvSpPr>
          <p:cNvPr id="2" name="Title 1"/>
          <p:cNvSpPr>
            <a:spLocks noGrp="1"/>
          </p:cNvSpPr>
          <p:nvPr>
            <p:ph type="title"/>
          </p:nvPr>
        </p:nvSpPr>
        <p:spPr>
          <a:xfrm>
            <a:off x="609600" y="228600"/>
            <a:ext cx="8153400" cy="990600"/>
          </a:xfrm>
        </p:spPr>
        <p:txBody>
          <a:bodyPr>
            <a:normAutofit/>
          </a:bodyPr>
          <a:lstStyle/>
          <a:p>
            <a:r>
              <a:rPr lang="en-US" sz="3200" dirty="0" smtClean="0">
                <a:solidFill>
                  <a:srgbClr val="FFFF00"/>
                </a:solidFill>
              </a:rPr>
              <a:t>SFRMP Stakeholder Involvement</a:t>
            </a:r>
            <a:endParaRPr lang="en-US" sz="3200" dirty="0">
              <a:solidFill>
                <a:srgbClr val="FFFF00"/>
              </a:solidFill>
            </a:endParaRPr>
          </a:p>
        </p:txBody>
      </p:sp>
    </p:spTree>
    <p:extLst>
      <p:ext uri="{BB962C8B-B14F-4D97-AF65-F5344CB8AC3E}">
        <p14:creationId xmlns:p14="http://schemas.microsoft.com/office/powerpoint/2010/main" val="1638103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143000"/>
          </a:xfrm>
        </p:spPr>
        <p:txBody>
          <a:bodyPr>
            <a:noAutofit/>
          </a:bodyPr>
          <a:lstStyle/>
          <a:p>
            <a:r>
              <a:rPr lang="en-US" sz="3200" dirty="0" smtClean="0">
                <a:solidFill>
                  <a:srgbClr val="FFFF00"/>
                </a:solidFill>
              </a:rPr>
              <a:t>Webinar 2 </a:t>
            </a:r>
            <a:br>
              <a:rPr lang="en-US" sz="3200" dirty="0" smtClean="0">
                <a:solidFill>
                  <a:srgbClr val="FFFF00"/>
                </a:solidFill>
              </a:rPr>
            </a:br>
            <a:r>
              <a:rPr lang="en-US" sz="3200" dirty="0" smtClean="0">
                <a:solidFill>
                  <a:srgbClr val="FFFF00"/>
                </a:solidFill>
              </a:rPr>
              <a:t>Review of Alternative Harvest Scenarios</a:t>
            </a:r>
            <a:endParaRPr lang="en-US" sz="3200" dirty="0">
              <a:solidFill>
                <a:srgbClr val="FFFF00"/>
              </a:solidFill>
            </a:endParaRPr>
          </a:p>
        </p:txBody>
      </p:sp>
      <p:sp>
        <p:nvSpPr>
          <p:cNvPr id="3" name="Content Placeholder 2"/>
          <p:cNvSpPr>
            <a:spLocks noGrp="1"/>
          </p:cNvSpPr>
          <p:nvPr>
            <p:ph idx="1"/>
          </p:nvPr>
        </p:nvSpPr>
        <p:spPr>
          <a:xfrm>
            <a:off x="612648" y="1600200"/>
            <a:ext cx="8302752" cy="4953000"/>
          </a:xfrm>
        </p:spPr>
        <p:txBody>
          <a:bodyPr>
            <a:normAutofit/>
          </a:bodyPr>
          <a:lstStyle/>
          <a:p>
            <a:r>
              <a:rPr lang="en-US" sz="2800" dirty="0" smtClean="0"/>
              <a:t>The DNR developed 4 harvest scenarios to explore the implications and trade-offs associated with different planning decisions</a:t>
            </a:r>
          </a:p>
          <a:p>
            <a:r>
              <a:rPr lang="en-US" sz="2800" dirty="0" smtClean="0"/>
              <a:t>This webinar describes these scenarios and their projected associated outcomes</a:t>
            </a:r>
          </a:p>
          <a:p>
            <a:r>
              <a:rPr lang="en-US" sz="2800" dirty="0" smtClean="0"/>
              <a:t>DNR is asking for stakeholder feedback on these scenarios via a series of survey questions at the end of this webinar</a:t>
            </a:r>
          </a:p>
          <a:p>
            <a:r>
              <a:rPr lang="en-US" sz="2800" dirty="0" smtClean="0"/>
              <a:t>Surveys, comments and questions will be accepted through October 17, 2015.</a:t>
            </a:r>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7</a:t>
            </a:fld>
            <a:endParaRPr lang="en-US" sz="1800" b="1" dirty="0">
              <a:solidFill>
                <a:srgbClr val="FFC000"/>
              </a:solidFill>
            </a:endParaRPr>
          </a:p>
        </p:txBody>
      </p:sp>
    </p:spTree>
    <p:extLst>
      <p:ext uri="{BB962C8B-B14F-4D97-AF65-F5344CB8AC3E}">
        <p14:creationId xmlns:p14="http://schemas.microsoft.com/office/powerpoint/2010/main" val="93031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Role of Harvest Schedule Modeling in SFRMP</a:t>
            </a:r>
            <a:endParaRPr lang="en-US" sz="3200" dirty="0">
              <a:solidFill>
                <a:srgbClr val="FFFF00"/>
              </a:solidFill>
            </a:endParaRPr>
          </a:p>
        </p:txBody>
      </p:sp>
      <p:sp>
        <p:nvSpPr>
          <p:cNvPr id="3" name="Content Placeholder 2"/>
          <p:cNvSpPr>
            <a:spLocks noGrp="1"/>
          </p:cNvSpPr>
          <p:nvPr>
            <p:ph idx="1"/>
          </p:nvPr>
        </p:nvSpPr>
        <p:spPr>
          <a:xfrm>
            <a:off x="457200" y="1295400"/>
            <a:ext cx="8229600" cy="4525963"/>
          </a:xfrm>
        </p:spPr>
        <p:txBody>
          <a:bodyPr/>
          <a:lstStyle/>
          <a:p>
            <a:r>
              <a:rPr lang="en-US" sz="2800" dirty="0" smtClean="0"/>
              <a:t>Informs planning decisions by providing a way to examine:</a:t>
            </a:r>
          </a:p>
          <a:p>
            <a:pPr lvl="1"/>
            <a:r>
              <a:rPr lang="en-US" sz="2400" dirty="0" smtClean="0"/>
              <a:t>The implications of different planning decisions through the use of timber harvest scenarios</a:t>
            </a:r>
          </a:p>
          <a:p>
            <a:pPr lvl="1"/>
            <a:r>
              <a:rPr lang="en-US" sz="2400" dirty="0" smtClean="0"/>
              <a:t>The relative sensitivity of projected outcomes to different planning decisions </a:t>
            </a:r>
          </a:p>
          <a:p>
            <a:r>
              <a:rPr lang="en-US" sz="2800" dirty="0" smtClean="0"/>
              <a:t>Optimizes the selection of the 10-year </a:t>
            </a:r>
            <a:r>
              <a:rPr lang="en-US" sz="2800" dirty="0"/>
              <a:t>stand exam </a:t>
            </a:r>
            <a:r>
              <a:rPr lang="en-US" sz="2800" dirty="0" smtClean="0"/>
              <a:t>list by incorporating goals and criteria identified in the plan</a:t>
            </a:r>
            <a:r>
              <a:rPr lang="en-US" sz="2400" dirty="0" smtClean="0"/>
              <a:t>. </a:t>
            </a:r>
            <a:endParaRPr lang="en-US" sz="2400"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8</a:t>
            </a:fld>
            <a:endParaRPr lang="en-US" sz="1800" b="1" dirty="0">
              <a:solidFill>
                <a:srgbClr val="FFC000"/>
              </a:solidFill>
            </a:endParaRPr>
          </a:p>
        </p:txBody>
      </p:sp>
    </p:spTree>
    <p:extLst>
      <p:ext uri="{BB962C8B-B14F-4D97-AF65-F5344CB8AC3E}">
        <p14:creationId xmlns:p14="http://schemas.microsoft.com/office/powerpoint/2010/main" val="2703436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FF00"/>
                </a:solidFill>
              </a:rPr>
              <a:t>Modeling Parameters Varied in the Harvest Scenarios</a:t>
            </a:r>
            <a:endParaRPr lang="en-US" sz="3200" dirty="0">
              <a:solidFill>
                <a:srgbClr val="FFFF00"/>
              </a:solidFill>
            </a:endParaRPr>
          </a:p>
        </p:txBody>
      </p:sp>
      <p:sp>
        <p:nvSpPr>
          <p:cNvPr id="3" name="Content Placeholder 2"/>
          <p:cNvSpPr>
            <a:spLocks noGrp="1"/>
          </p:cNvSpPr>
          <p:nvPr>
            <p:ph idx="1"/>
          </p:nvPr>
        </p:nvSpPr>
        <p:spPr/>
        <p:txBody>
          <a:bodyPr/>
          <a:lstStyle/>
          <a:p>
            <a:r>
              <a:rPr lang="en-US" sz="2400" dirty="0" smtClean="0"/>
              <a:t>The modeling parameters that we are varying across the 4 scenarios are:</a:t>
            </a:r>
          </a:p>
          <a:p>
            <a:pPr lvl="1"/>
            <a:r>
              <a:rPr lang="en-US" sz="2000" b="1" dirty="0" smtClean="0">
                <a:solidFill>
                  <a:srgbClr val="FFC000"/>
                </a:solidFill>
              </a:rPr>
              <a:t>Even-flow</a:t>
            </a:r>
          </a:p>
          <a:p>
            <a:pPr lvl="1"/>
            <a:r>
              <a:rPr lang="en-US" sz="2000" b="1" dirty="0" smtClean="0">
                <a:solidFill>
                  <a:srgbClr val="FFC000"/>
                </a:solidFill>
              </a:rPr>
              <a:t>Lowland Conifer Old Growth (LCOG)</a:t>
            </a:r>
          </a:p>
          <a:p>
            <a:pPr lvl="1"/>
            <a:r>
              <a:rPr lang="en-US" sz="2000" b="1" dirty="0" smtClean="0">
                <a:solidFill>
                  <a:srgbClr val="FFC000"/>
                </a:solidFill>
              </a:rPr>
              <a:t>Cover type conversion</a:t>
            </a:r>
          </a:p>
          <a:p>
            <a:pPr lvl="1"/>
            <a:r>
              <a:rPr lang="en-US" sz="2000" b="1" dirty="0" smtClean="0">
                <a:solidFill>
                  <a:srgbClr val="FFC000"/>
                </a:solidFill>
              </a:rPr>
              <a:t>Additional older forest</a:t>
            </a:r>
          </a:p>
          <a:p>
            <a:r>
              <a:rPr lang="en-US" sz="2400" dirty="0" smtClean="0"/>
              <a:t>These are the modeling </a:t>
            </a:r>
            <a:r>
              <a:rPr lang="en-US" sz="2400" dirty="0"/>
              <a:t>parameters </a:t>
            </a:r>
            <a:r>
              <a:rPr lang="en-US" sz="2400" dirty="0" smtClean="0"/>
              <a:t>with </a:t>
            </a:r>
            <a:r>
              <a:rPr lang="en-US" sz="2400" dirty="0"/>
              <a:t>the </a:t>
            </a:r>
            <a:r>
              <a:rPr lang="en-US" sz="2400" dirty="0" smtClean="0"/>
              <a:t>greatest </a:t>
            </a:r>
            <a:r>
              <a:rPr lang="en-US" sz="2400" dirty="0"/>
              <a:t>potential effect on model </a:t>
            </a:r>
            <a:r>
              <a:rPr lang="en-US" sz="2400" dirty="0" smtClean="0"/>
              <a:t>outcomes and for which DNR will make decisions prior to the final stand selection model run</a:t>
            </a:r>
          </a:p>
          <a:p>
            <a:r>
              <a:rPr lang="en-US" sz="2400" dirty="0" smtClean="0"/>
              <a:t>DNR is not seeking input on other model parameters that are constant across the scenarios. </a:t>
            </a:r>
          </a:p>
          <a:p>
            <a:endParaRPr lang="en-US" sz="2400" dirty="0" smtClean="0"/>
          </a:p>
          <a:p>
            <a:pPr lvl="1"/>
            <a:endParaRPr lang="en-US" sz="2000" dirty="0"/>
          </a:p>
        </p:txBody>
      </p:sp>
      <p:sp>
        <p:nvSpPr>
          <p:cNvPr id="6" name="Slide Number Placeholder 8"/>
          <p:cNvSpPr>
            <a:spLocks noGrp="1"/>
          </p:cNvSpPr>
          <p:nvPr>
            <p:ph type="sldNum" sz="quarter" idx="12"/>
          </p:nvPr>
        </p:nvSpPr>
        <p:spPr>
          <a:xfrm>
            <a:off x="6934201" y="6353620"/>
            <a:ext cx="2133600" cy="365125"/>
          </a:xfrm>
        </p:spPr>
        <p:txBody>
          <a:bodyPr/>
          <a:lstStyle/>
          <a:p>
            <a:pPr>
              <a:defRPr/>
            </a:pPr>
            <a:r>
              <a:rPr lang="en-US" sz="1800" b="1" dirty="0" smtClean="0">
                <a:solidFill>
                  <a:srgbClr val="FFC000"/>
                </a:solidFill>
              </a:rPr>
              <a:t>Slide </a:t>
            </a:r>
            <a:fld id="{B69C7D34-8947-4879-8EC0-DDB76D5AE1ED}" type="slidenum">
              <a:rPr lang="en-US" sz="1800" b="1" smtClean="0">
                <a:solidFill>
                  <a:srgbClr val="FFC000"/>
                </a:solidFill>
              </a:rPr>
              <a:pPr>
                <a:defRPr/>
              </a:pPr>
              <a:t>9</a:t>
            </a:fld>
            <a:endParaRPr lang="en-US" sz="1800" b="1" dirty="0">
              <a:solidFill>
                <a:srgbClr val="FFC000"/>
              </a:solidFill>
            </a:endParaRPr>
          </a:p>
        </p:txBody>
      </p:sp>
    </p:spTree>
    <p:extLst>
      <p:ext uri="{BB962C8B-B14F-4D97-AF65-F5344CB8AC3E}">
        <p14:creationId xmlns:p14="http://schemas.microsoft.com/office/powerpoint/2010/main" val="1628557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11212</TotalTime>
  <Words>5320</Words>
  <Application>Microsoft Office PowerPoint</Application>
  <PresentationFormat>On-screen Show (4:3)</PresentationFormat>
  <Paragraphs>456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Northern Superior Uplands  Section Forest Resource Management Plan</vt:lpstr>
      <vt:lpstr>Northern Superior Uplands (NSU)</vt:lpstr>
      <vt:lpstr>Balancing Multiple Values and Objectives</vt:lpstr>
      <vt:lpstr>Goals of SFRMP Process</vt:lpstr>
      <vt:lpstr>Primary SFRMP Products</vt:lpstr>
      <vt:lpstr>SFRMP Stakeholder Involvement</vt:lpstr>
      <vt:lpstr>Webinar 2  Review of Alternative Harvest Scenarios</vt:lpstr>
      <vt:lpstr>Role of Harvest Schedule Modeling in SFRMP</vt:lpstr>
      <vt:lpstr>Modeling Parameters Varied in the Harvest Scenarios</vt:lpstr>
      <vt:lpstr>Modeling Parameters Held Constant in All Scenarios </vt:lpstr>
      <vt:lpstr>Even Flow</vt:lpstr>
      <vt:lpstr>PowerPoint Presentation</vt:lpstr>
      <vt:lpstr>Lowland Conifer Old Growth (LCOG)</vt:lpstr>
      <vt:lpstr>Cover Type Conversions</vt:lpstr>
      <vt:lpstr>Additional Older Forest</vt:lpstr>
      <vt:lpstr>  The Mix of Parameters in the 4 Harvest Scenarios  </vt:lpstr>
      <vt:lpstr>  Projected Outcomes </vt:lpstr>
      <vt:lpstr>Projected Outcomes (cont.)</vt:lpstr>
      <vt:lpstr>Projected Outcomes are for Relative Comparison</vt:lpstr>
      <vt:lpstr>                                                                                                                                  Projected Outcomes Are for DNR SFRMP Lands </vt:lpstr>
      <vt:lpstr>Outcomes are Projected Out 50 Years</vt:lpstr>
      <vt:lpstr>                                                                Scenario Modeling Outcomes for NSU: Modeled Volume Available  - All Species </vt:lpstr>
      <vt:lpstr>                                                                 Example of Specific Tree Species: Modeled Volume of Aspen </vt:lpstr>
      <vt:lpstr>                                                                                                                                            Example of Specific Tree Species: Modeled Volume of Lowland Black Spruce </vt:lpstr>
      <vt:lpstr>                                                                                                                                                                                                                                                                                                                                                                                                                               Scenario Model Outcomes for NSU: Projected Stumpage Revenue in 10 &amp; 50 Years  </vt:lpstr>
      <vt:lpstr> Scenario Model Outcomes for NSU: Projected Older Forest % for Lowland Conifers </vt:lpstr>
      <vt:lpstr>Managed Lands and Reserved Lands Upland Conifer Types</vt:lpstr>
      <vt:lpstr>Scenario Model Outcomes for NSU: Projected Older Forest % for Upland Conifers</vt:lpstr>
      <vt:lpstr>Managed Lands and Reserved Lands Upland Hardwood Types</vt:lpstr>
      <vt:lpstr>Scenario Model Outcomes for NSU: Projected Older Forest % for Upland Hardwoods</vt:lpstr>
      <vt:lpstr>Scenario Modeling Outcomes for NSU: Projected Young Forest % for Lowland Conifers</vt:lpstr>
      <vt:lpstr>Scenario Model Outcomes for NSU: Projected Young Forest % for Upland Conifers</vt:lpstr>
      <vt:lpstr>Scenario Model Outcomes for NSU: Projected Young Forest % for Upland Hardwoods</vt:lpstr>
      <vt:lpstr>Modeling Scenarios Report</vt:lpstr>
      <vt:lpstr>Your Input               </vt:lpstr>
      <vt:lpstr>How to provide Your input</vt:lpstr>
      <vt:lpstr>SFRMP Contact</vt:lpstr>
    </vt:vector>
  </TitlesOfParts>
  <Company>MN Dept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Superior Uplands Section Forest Resource Management Plan</dc:title>
  <dc:creator>mndnr;Division of Forestry</dc:creator>
  <cp:keywords>Northern Superior Uplands Section Forest Resource Management Plan NSU</cp:keywords>
  <cp:lastModifiedBy>Kimberly Lanahan-Lahti</cp:lastModifiedBy>
  <cp:revision>1190</cp:revision>
  <cp:lastPrinted>2015-09-11T20:59:36Z</cp:lastPrinted>
  <dcterms:created xsi:type="dcterms:W3CDTF">2012-03-26T20:19:33Z</dcterms:created>
  <dcterms:modified xsi:type="dcterms:W3CDTF">2015-09-15T18:48:08Z</dcterms:modified>
</cp:coreProperties>
</file>