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handoutMasterIdLst>
    <p:handoutMasterId r:id="rId71"/>
  </p:handoutMasterIdLst>
  <p:sldIdLst>
    <p:sldId id="416" r:id="rId2"/>
    <p:sldId id="433" r:id="rId3"/>
    <p:sldId id="419" r:id="rId4"/>
    <p:sldId id="330" r:id="rId5"/>
    <p:sldId id="430" r:id="rId6"/>
    <p:sldId id="431" r:id="rId7"/>
    <p:sldId id="370" r:id="rId8"/>
    <p:sldId id="417" r:id="rId9"/>
    <p:sldId id="418" r:id="rId10"/>
    <p:sldId id="425" r:id="rId11"/>
    <p:sldId id="420" r:id="rId12"/>
    <p:sldId id="421" r:id="rId13"/>
    <p:sldId id="422" r:id="rId14"/>
    <p:sldId id="427" r:id="rId15"/>
    <p:sldId id="393" r:id="rId16"/>
    <p:sldId id="394" r:id="rId17"/>
    <p:sldId id="395" r:id="rId18"/>
    <p:sldId id="426" r:id="rId19"/>
    <p:sldId id="396" r:id="rId20"/>
    <p:sldId id="434" r:id="rId21"/>
    <p:sldId id="392" r:id="rId22"/>
    <p:sldId id="385" r:id="rId23"/>
    <p:sldId id="390" r:id="rId24"/>
    <p:sldId id="391" r:id="rId25"/>
    <p:sldId id="410" r:id="rId26"/>
    <p:sldId id="411" r:id="rId27"/>
    <p:sldId id="412" r:id="rId28"/>
    <p:sldId id="413" r:id="rId29"/>
    <p:sldId id="414" r:id="rId30"/>
    <p:sldId id="436" r:id="rId31"/>
    <p:sldId id="398" r:id="rId32"/>
    <p:sldId id="399" r:id="rId33"/>
    <p:sldId id="400" r:id="rId34"/>
    <p:sldId id="415" r:id="rId35"/>
    <p:sldId id="402" r:id="rId36"/>
    <p:sldId id="428" r:id="rId37"/>
    <p:sldId id="403" r:id="rId38"/>
    <p:sldId id="404" r:id="rId39"/>
    <p:sldId id="405" r:id="rId40"/>
    <p:sldId id="407" r:id="rId41"/>
    <p:sldId id="408" r:id="rId42"/>
    <p:sldId id="435" r:id="rId43"/>
    <p:sldId id="265" r:id="rId44"/>
    <p:sldId id="262" r:id="rId45"/>
    <p:sldId id="277" r:id="rId46"/>
    <p:sldId id="272" r:id="rId47"/>
    <p:sldId id="266" r:id="rId48"/>
    <p:sldId id="267" r:id="rId49"/>
    <p:sldId id="283" r:id="rId50"/>
    <p:sldId id="322" r:id="rId51"/>
    <p:sldId id="320" r:id="rId52"/>
    <p:sldId id="269" r:id="rId53"/>
    <p:sldId id="270" r:id="rId54"/>
    <p:sldId id="328" r:id="rId55"/>
    <p:sldId id="345" r:id="rId56"/>
    <p:sldId id="347" r:id="rId57"/>
    <p:sldId id="348" r:id="rId58"/>
    <p:sldId id="321" r:id="rId59"/>
    <p:sldId id="316" r:id="rId60"/>
    <p:sldId id="314" r:id="rId61"/>
    <p:sldId id="278" r:id="rId62"/>
    <p:sldId id="429" r:id="rId63"/>
    <p:sldId id="325" r:id="rId64"/>
    <p:sldId id="432" r:id="rId65"/>
    <p:sldId id="342" r:id="rId66"/>
    <p:sldId id="305" r:id="rId67"/>
    <p:sldId id="326" r:id="rId68"/>
    <p:sldId id="307" r:id="rId69"/>
  </p:sldIdLst>
  <p:sldSz cx="9144000" cy="6858000" type="screen4x3"/>
  <p:notesSz cx="7010400" cy="9296400"/>
  <p:custDataLst>
    <p:tags r:id="rId7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2" autoAdjust="0"/>
    <p:restoredTop sz="71911" autoAdjust="0"/>
  </p:normalViewPr>
  <p:slideViewPr>
    <p:cSldViewPr>
      <p:cViewPr varScale="1">
        <p:scale>
          <a:sx n="76" d="100"/>
          <a:sy n="76" d="100"/>
        </p:scale>
        <p:origin x="-102" y="-72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193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B33BC1-4873-459A-AC24-F8FCC0B3C9C0}" type="datetimeFigureOut">
              <a:rPr lang="en-US" smtClean="0"/>
              <a:t>9/4/2014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92B3EB3B-93DA-4DFC-90B2-8E45D9A02B26}" type="slidenum">
              <a:rPr lang="en-US" smtClean="0"/>
              <a:t>‹#›</a:t>
            </a:fld>
            <a:endParaRPr lang="en-US"/>
          </a:p>
        </p:txBody>
      </p:sp>
    </p:spTree>
    <p:extLst>
      <p:ext uri="{BB962C8B-B14F-4D97-AF65-F5344CB8AC3E}">
        <p14:creationId xmlns:p14="http://schemas.microsoft.com/office/powerpoint/2010/main" val="5346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765769B-4DF5-4F13-88E7-0701C841DF2F}" type="datetimeFigureOut">
              <a:rPr lang="en-US" smtClean="0"/>
              <a:pPr/>
              <a:t>9/4/2014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57F5627-7B9F-4D40-B3AF-7650174DAE27}" type="slidenum">
              <a:rPr lang="en-US" smtClean="0"/>
              <a:pPr/>
              <a:t>‹#›</a:t>
            </a:fld>
            <a:endParaRPr lang="en-US"/>
          </a:p>
        </p:txBody>
      </p:sp>
    </p:spTree>
    <p:extLst>
      <p:ext uri="{BB962C8B-B14F-4D97-AF65-F5344CB8AC3E}">
        <p14:creationId xmlns:p14="http://schemas.microsoft.com/office/powerpoint/2010/main" val="3655315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a:t>
            </a:fld>
            <a:endParaRPr lang="en-US"/>
          </a:p>
        </p:txBody>
      </p:sp>
    </p:spTree>
    <p:extLst>
      <p:ext uri="{BB962C8B-B14F-4D97-AF65-F5344CB8AC3E}">
        <p14:creationId xmlns:p14="http://schemas.microsoft.com/office/powerpoint/2010/main" val="4090333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30</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 Reimbursement: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45</a:t>
            </a:fld>
            <a:endParaRPr lang="en-US"/>
          </a:p>
        </p:txBody>
      </p:sp>
    </p:spTree>
    <p:extLst>
      <p:ext uri="{BB962C8B-B14F-4D97-AF65-F5344CB8AC3E}">
        <p14:creationId xmlns:p14="http://schemas.microsoft.com/office/powerpoint/2010/main" val="17839388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let’s say you hired a contractor to perform</a:t>
            </a:r>
            <a:r>
              <a:rPr lang="en-US" baseline="0" dirty="0" smtClean="0"/>
              <a:t> work on the project and the first day they began that work was on June 15</a:t>
            </a:r>
            <a:r>
              <a:rPr lang="en-US" baseline="30000" dirty="0" smtClean="0"/>
              <a:t>th</a:t>
            </a:r>
            <a:r>
              <a:rPr lang="en-US" baseline="0" dirty="0" smtClean="0"/>
              <a:t>.  The last day of work performed by the contractor was on August 1st. You paid the contractor for their six weeks of work on August 8</a:t>
            </a:r>
            <a:r>
              <a:rPr lang="en-US" baseline="30000" dirty="0" smtClean="0"/>
              <a:t>th</a:t>
            </a:r>
            <a:r>
              <a:rPr lang="en-US" baseline="0" dirty="0" smtClean="0"/>
              <a:t>. The date range for this reimbursement request should be June 15, 2012 through August 1, 2012. The date you paid the contractor can be noted in the “remarks” box.</a:t>
            </a:r>
          </a:p>
          <a:p>
            <a:endParaRPr lang="en-US" baseline="0" dirty="0" smtClean="0"/>
          </a:p>
          <a:p>
            <a:r>
              <a:rPr lang="en-US" baseline="0" dirty="0" smtClean="0"/>
              <a:t>If you want to submit reimbursement requests quarterly for instance, you can just list the date range this reimbursement request covers. If reimbursement request #1 was from January 1</a:t>
            </a:r>
            <a:r>
              <a:rPr lang="en-US" baseline="30000" dirty="0" smtClean="0"/>
              <a:t>st</a:t>
            </a:r>
            <a:r>
              <a:rPr lang="en-US" baseline="0" dirty="0" smtClean="0"/>
              <a:t> through March 31</a:t>
            </a:r>
            <a:r>
              <a:rPr lang="en-US" baseline="30000" dirty="0" smtClean="0"/>
              <a:t>st</a:t>
            </a:r>
            <a:r>
              <a:rPr lang="en-US" baseline="0" dirty="0" smtClean="0"/>
              <a:t>, reimbursement request #2 should be from April 1</a:t>
            </a:r>
            <a:r>
              <a:rPr lang="en-US" baseline="30000" dirty="0" smtClean="0"/>
              <a:t>st</a:t>
            </a:r>
            <a:r>
              <a:rPr lang="en-US" baseline="0" dirty="0" smtClean="0"/>
              <a:t> through June 30</a:t>
            </a:r>
            <a:r>
              <a:rPr lang="en-US" baseline="30000" dirty="0" smtClean="0"/>
              <a:t>th</a:t>
            </a:r>
            <a:r>
              <a:rPr lang="en-US" baseline="0" dirty="0" smtClean="0"/>
              <a:t>. You can note the earliest and latest dates these charges were incurred in the “remarks” section if you’d like.</a:t>
            </a:r>
          </a:p>
          <a:p>
            <a:endParaRPr lang="en-US" baseline="0" dirty="0" smtClean="0"/>
          </a:p>
          <a:p>
            <a:r>
              <a:rPr lang="en-US" baseline="0" dirty="0" smtClean="0"/>
              <a:t>The Grants Unit is looking for consistency in the date range on the Project Reimbursement Payment Request Form.</a:t>
            </a:r>
          </a:p>
          <a:p>
            <a:endParaRPr lang="en-US" baseline="0" dirty="0" smtClean="0"/>
          </a:p>
          <a:p>
            <a:r>
              <a:rPr lang="en-US" baseline="0" dirty="0" smtClean="0"/>
              <a:t>ENRTF and OHF reimbursement request payment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47</a:t>
            </a:fld>
            <a:endParaRPr lang="en-US"/>
          </a:p>
        </p:txBody>
      </p:sp>
    </p:spTree>
    <p:extLst>
      <p:ext uri="{BB962C8B-B14F-4D97-AF65-F5344CB8AC3E}">
        <p14:creationId xmlns:p14="http://schemas.microsoft.com/office/powerpoint/2010/main" val="3176266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ENRTF and OHF Budget Spreadsheet examples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ENRTF </a:t>
            </a:r>
            <a:r>
              <a:rPr lang="en-US" smtClean="0"/>
              <a:t>and</a:t>
            </a:r>
            <a:r>
              <a:rPr lang="en-US" baseline="0" smtClean="0"/>
              <a:t> OHF expenditure </a:t>
            </a:r>
            <a:r>
              <a:rPr lang="en-US" baseline="0" dirty="0" smtClean="0"/>
              <a:t>description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49</a:t>
            </a:fld>
            <a:endParaRPr lang="en-US"/>
          </a:p>
        </p:txBody>
      </p:sp>
    </p:spTree>
    <p:extLst>
      <p:ext uri="{BB962C8B-B14F-4D97-AF65-F5344CB8AC3E}">
        <p14:creationId xmlns:p14="http://schemas.microsoft.com/office/powerpoint/2010/main" val="13553815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7F5627-7B9F-4D40-B3AF-7650174DAE27}" type="slidenum">
              <a:rPr lang="en-US" smtClean="0"/>
              <a:pPr/>
              <a:t>50</a:t>
            </a:fld>
            <a:endParaRPr lang="en-US"/>
          </a:p>
        </p:txBody>
      </p:sp>
    </p:spTree>
    <p:extLst>
      <p:ext uri="{BB962C8B-B14F-4D97-AF65-F5344CB8AC3E}">
        <p14:creationId xmlns:p14="http://schemas.microsoft.com/office/powerpoint/2010/main" val="2912699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51</a:t>
            </a:fld>
            <a:endParaRPr lang="en-US"/>
          </a:p>
        </p:txBody>
      </p:sp>
    </p:spTree>
    <p:extLst>
      <p:ext uri="{BB962C8B-B14F-4D97-AF65-F5344CB8AC3E}">
        <p14:creationId xmlns:p14="http://schemas.microsoft.com/office/powerpoint/2010/main" val="17839388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Reimbursement Payment Request may be sent by:</a:t>
            </a:r>
          </a:p>
          <a:p>
            <a:pPr defTabSz="931723">
              <a:defRPr/>
            </a:pPr>
            <a:endParaRPr lang="en-US" dirty="0" smtClean="0"/>
          </a:p>
          <a:p>
            <a:pPr marL="698791" lvl="1" indent="-232930" defTabSz="931723">
              <a:buFont typeface="+mj-lt"/>
              <a:buAutoNum type="arabicPeriod"/>
              <a:defRPr/>
            </a:pPr>
            <a:r>
              <a:rPr lang="en-US" dirty="0" smtClean="0"/>
              <a:t>Mail</a:t>
            </a:r>
          </a:p>
          <a:p>
            <a:pPr marL="698791" lvl="1" indent="-232930" defTabSz="931723">
              <a:buFont typeface="+mj-lt"/>
              <a:buAutoNum type="arabicPeriod"/>
              <a:defRPr/>
            </a:pPr>
            <a:r>
              <a:rPr lang="en-US" dirty="0" err="1" smtClean="0"/>
              <a:t>eMail</a:t>
            </a:r>
            <a:endParaRPr lang="en-US" dirty="0" smtClean="0"/>
          </a:p>
          <a:p>
            <a:pPr marL="698791" lvl="1" indent="-232930" defTabSz="931723">
              <a:buFont typeface="+mj-lt"/>
              <a:buAutoNum type="arabicPeriod"/>
              <a:defRPr/>
            </a:pPr>
            <a:r>
              <a:rPr lang="en-US" dirty="0" smtClean="0"/>
              <a:t>Fax</a:t>
            </a:r>
          </a:p>
          <a:p>
            <a:pPr defTabSz="931723">
              <a:defRPr/>
            </a:pPr>
            <a:endParaRPr lang="en-US" dirty="0" smtClean="0"/>
          </a:p>
          <a:p>
            <a:pPr defTabSz="931723">
              <a:defRPr/>
            </a:pPr>
            <a:r>
              <a:rPr lang="en-US" dirty="0" smtClean="0"/>
              <a:t>Helpful Hint: Number all of the pages of your request.</a:t>
            </a:r>
          </a:p>
          <a:p>
            <a:pPr defTabSz="931723">
              <a:defRPr/>
            </a:pPr>
            <a:endParaRPr lang="en-US" dirty="0" smtClean="0"/>
          </a:p>
          <a:p>
            <a:pPr defTabSz="931723">
              <a:defRPr/>
            </a:pPr>
            <a:r>
              <a:rPr lang="en-US" dirty="0" smtClean="0"/>
              <a:t>Ask your Grants Specialist if</a:t>
            </a:r>
            <a:r>
              <a:rPr lang="en-US" baseline="0" dirty="0" smtClean="0"/>
              <a:t> you are unsure about the eligibility of any expenses.</a:t>
            </a:r>
            <a:endParaRPr lang="en-US" dirty="0" smtClean="0"/>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58</a:t>
            </a:fld>
            <a:endParaRPr lang="en-US"/>
          </a:p>
        </p:txBody>
      </p:sp>
    </p:spTree>
    <p:extLst>
      <p:ext uri="{BB962C8B-B14F-4D97-AF65-F5344CB8AC3E}">
        <p14:creationId xmlns:p14="http://schemas.microsoft.com/office/powerpoint/2010/main" val="10198546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61</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7F5627-7B9F-4D40-B3AF-7650174DAE27}" type="slidenum">
              <a:rPr lang="en-US" smtClean="0"/>
              <a:pPr/>
              <a:t>18</a:t>
            </a:fld>
            <a:endParaRPr lang="en-US"/>
          </a:p>
        </p:txBody>
      </p:sp>
    </p:spTree>
    <p:extLst>
      <p:ext uri="{BB962C8B-B14F-4D97-AF65-F5344CB8AC3E}">
        <p14:creationId xmlns:p14="http://schemas.microsoft.com/office/powerpoint/2010/main" val="3077394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25</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 this only apply when the</a:t>
            </a:r>
            <a:r>
              <a:rPr lang="en-US" baseline="0" dirty="0" smtClean="0"/>
              <a:t> subcontract is over $10k?</a:t>
            </a:r>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26</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28</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29</a:t>
            </a:fld>
            <a:endParaRPr lang="en-US"/>
          </a:p>
        </p:txBody>
      </p:sp>
    </p:spTree>
    <p:extLst>
      <p:ext uri="{BB962C8B-B14F-4D97-AF65-F5344CB8AC3E}">
        <p14:creationId xmlns:p14="http://schemas.microsoft.com/office/powerpoint/2010/main" val="663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676BA8B-E846-4E27-8DCB-89370988EE8F}" type="datetime1">
              <a:rPr lang="en-US" smtClean="0"/>
              <a:t>9/4/2014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7509E4-F429-499F-B5EA-12731DD90B2C}" type="datetime1">
              <a:rPr lang="en-US" smtClean="0"/>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8EA83-6CBF-4925-A575-2BD6CDF57F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2501292-043A-40C6-AAF5-D22B6EC798B3}" type="datetime1">
              <a:rPr lang="en-US" smtClean="0"/>
              <a:t>9/4/2014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C08EA83-6CBF-4925-A575-2BD6CDF57F4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22E0BD6-08A9-41CA-B37D-A063EA16A735}" type="datetime1">
              <a:rPr lang="en-US" smtClean="0"/>
              <a:t>9/4/2014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CCBA855-38C9-44E8-AB70-981AC45D7A90}" type="datetime1">
              <a:rPr lang="en-US" smtClean="0"/>
              <a:t>9/4/2014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E9CB1C7-5946-45EC-9AEE-557E2565DA8C}" type="datetime1">
              <a:rPr lang="en-US" smtClean="0"/>
              <a:t>9/4/2014</a:t>
            </a:fld>
            <a:endParaRPr lang="en-US"/>
          </a:p>
        </p:txBody>
      </p:sp>
      <p:sp>
        <p:nvSpPr>
          <p:cNvPr id="10" name="Slide Number Placeholder 9"/>
          <p:cNvSpPr>
            <a:spLocks noGrp="1"/>
          </p:cNvSpPr>
          <p:nvPr>
            <p:ph type="sldNum" sz="quarter" idx="16"/>
          </p:nvPr>
        </p:nvSpPr>
        <p:spPr/>
        <p:txBody>
          <a:bodyPr rtlCol="0"/>
          <a:lstStyle/>
          <a:p>
            <a:fld id="{0C08EA83-6CBF-4925-A575-2BD6CDF57F4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1722EEF-9A04-469C-BF76-1993D3DE4D3D}" type="datetime1">
              <a:rPr lang="en-US" smtClean="0"/>
              <a:t>9/4/2014</a:t>
            </a:fld>
            <a:endParaRPr lang="en-US"/>
          </a:p>
        </p:txBody>
      </p:sp>
      <p:sp>
        <p:nvSpPr>
          <p:cNvPr id="12" name="Slide Number Placeholder 11"/>
          <p:cNvSpPr>
            <a:spLocks noGrp="1"/>
          </p:cNvSpPr>
          <p:nvPr>
            <p:ph type="sldNum" sz="quarter" idx="16"/>
          </p:nvPr>
        </p:nvSpPr>
        <p:spPr/>
        <p:txBody>
          <a:bodyPr rtlCol="0"/>
          <a:lstStyle/>
          <a:p>
            <a:fld id="{0C08EA83-6CBF-4925-A575-2BD6CDF57F4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4F3FF02-2E42-43EC-BB03-1A0FE5591427}" type="datetime1">
              <a:rPr lang="en-US" smtClean="0"/>
              <a:t>9/4/2014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4560A-B840-47A9-B836-FCB48FBBAD46}" type="datetime1">
              <a:rPr lang="en-US" smtClean="0"/>
              <a:t>9/4/2014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95DB22-88E6-4D50-88C9-66EF2928F343}" type="datetime1">
              <a:rPr lang="en-US" smtClean="0"/>
              <a:t>9/4/2014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DD0CFDC-5669-46A9-8302-8F598E35088C}" type="datetime1">
              <a:rPr lang="en-US" smtClean="0"/>
              <a:t>9/4/2014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5B5DB0D-4457-4139-B6F2-64CDAADA2C42}" type="datetime1">
              <a:rPr lang="en-US" smtClean="0"/>
              <a:t>9/4/2014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C08EA83-6CBF-4925-A575-2BD6CDF57F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lsohc.leg.mn/" TargetMode="External"/><Relationship Id="rId2" Type="http://schemas.openxmlformats.org/officeDocument/2006/relationships/hyperlink" Target="http://www.lccmr.leg.m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upplier.swift.state.mn.u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mn.gov/mmb/accounting/swift/vendor_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efthelpline.mmb@state.mn.u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lsohc.leg.mn/" TargetMode="External"/><Relationship Id="rId2" Type="http://schemas.openxmlformats.org/officeDocument/2006/relationships/hyperlink" Target="http://www.lccmr.leg.mn/projects/2014-index.html#226"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mmd.admin.state.mn.us/debarredreport.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dnr.state.mn.us/grants/passthrough/reimbursements/index.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dnr.state.mn.us/grants/passthrough/fl/index.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files.dnr.state.mn.us/assistance/grants/passthrough/e-enrtf.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dnr.state.mn.us/lands_minerals/appraisal_mgmt.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dnr.state.mn.us/grants/passthrough/index.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dnr.state.mn.us/grants/passthrough/fl/index.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hyperlink" Target="../Reimbursement%20Manual%20Training%20FY14/OHF%20Reimbursement%20Spreadsheet%20Example%20#2.pdf" TargetMode="External"/><Relationship Id="rId3" Type="http://schemas.openxmlformats.org/officeDocument/2006/relationships/hyperlink" Target="../Reimbursement%20Manual%20Training%20FY14/Reimbursement%20Request%20Form.docx" TargetMode="External"/><Relationship Id="rId7" Type="http://schemas.openxmlformats.org/officeDocument/2006/relationships/hyperlink" Target="../Reimbursement%20Manual%20Training%20FY14/OHF%20Reimbursement%20Spreadsheet%20Example%20#1.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ENRTF%20Reimbursement%20Spreadsheet%20Budget%20Change%20Example.pdf" TargetMode="External"/><Relationship Id="rId5" Type="http://schemas.openxmlformats.org/officeDocument/2006/relationships/hyperlink" Target="../Reimbursement%20Manual%20Training%20FY14/ENRTF%20Spreadsheet%20Example%202.pdf" TargetMode="External"/><Relationship Id="rId4" Type="http://schemas.openxmlformats.org/officeDocument/2006/relationships/hyperlink" Target="../Reimbursement%20Manual%20Training%20FY14/ENRTF%20Spreadsheet%20Example%201.pdf" TargetMode="External"/><Relationship Id="rId9" Type="http://schemas.openxmlformats.org/officeDocument/2006/relationships/hyperlink" Target="OHF%20Reimbursement%20Spreadsheet%20Example%20#3.pdf"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www.dnr.state.mn.us/grants/passthrough/fl/index.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LCCMR%20Overspending%20Line%20Item%20Example.pdf" TargetMode="External"/><Relationship Id="rId4" Type="http://schemas.openxmlformats.org/officeDocument/2006/relationships/hyperlink" Target="OHF%2010%25%20Overspending%20Example%20#2.pdf"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mn.gov/admin/images/grants_policy_08-10.pdf"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mailto:patrick.donnell@state.mn.us" TargetMode="External"/><Relationship Id="rId2" Type="http://schemas.openxmlformats.org/officeDocument/2006/relationships/hyperlink" Target="mailto:amanda.graeber@state.mn.us" TargetMode="External"/><Relationship Id="rId1" Type="http://schemas.openxmlformats.org/officeDocument/2006/relationships/slideLayout" Target="../slideLayouts/slideLayout2.xml"/><Relationship Id="rId5" Type="http://schemas.openxmlformats.org/officeDocument/2006/relationships/hyperlink" Target="mailto:jason.tidemann@state.mn.us" TargetMode="External"/><Relationship Id="rId4" Type="http://schemas.openxmlformats.org/officeDocument/2006/relationships/hyperlink" Target="mailto:karen.cibuzar-mueller@state.mn.u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subTitle" idx="1"/>
          </p:nvPr>
        </p:nvSpPr>
        <p:spPr>
          <a:xfrm>
            <a:off x="2362200" y="6172199"/>
            <a:ext cx="6705600" cy="563637"/>
          </a:xfrm>
        </p:spPr>
        <p:txBody>
          <a:bodyPr>
            <a:normAutofit fontScale="85000" lnSpcReduction="10000"/>
          </a:bodyPr>
          <a:lstStyle/>
          <a:p>
            <a:pPr algn="r"/>
            <a:r>
              <a:rPr lang="en-US" dirty="0" smtClean="0">
                <a:solidFill>
                  <a:schemeClr val="tx1"/>
                </a:solidFill>
                <a:latin typeface="Arial" pitchFamily="34" charset="0"/>
                <a:ea typeface="Adobe Fan Heiti Std B" pitchFamily="34" charset="-128"/>
                <a:cs typeface="Arial" pitchFamily="34" charset="0"/>
              </a:rPr>
              <a:t>DNR Office of Management and Budget Services</a:t>
            </a:r>
          </a:p>
          <a:p>
            <a:pPr algn="r"/>
            <a:endParaRPr lang="en-US" dirty="0">
              <a:latin typeface="Arial" pitchFamily="34" charset="0"/>
              <a:cs typeface="Arial" pitchFamily="34" charset="0"/>
            </a:endParaRPr>
          </a:p>
        </p:txBody>
      </p:sp>
      <p:sp>
        <p:nvSpPr>
          <p:cNvPr id="7" name="Title 6" descr="Annual Pass-Through Grant Training" title="Annual Training"/>
          <p:cNvSpPr>
            <a:spLocks noGrp="1"/>
          </p:cNvSpPr>
          <p:nvPr>
            <p:ph type="ctrTitle"/>
          </p:nvPr>
        </p:nvSpPr>
        <p:spPr>
          <a:xfrm>
            <a:off x="1371600" y="4038600"/>
            <a:ext cx="6477000" cy="1295400"/>
          </a:xfrm>
        </p:spPr>
        <p:txBody>
          <a:bodyPr>
            <a:noAutofit/>
          </a:bodyPr>
          <a:lstStyle/>
          <a:p>
            <a:r>
              <a:rPr lang="en-US" sz="3600" dirty="0" smtClean="0">
                <a:latin typeface="Arial" pitchFamily="34" charset="0"/>
                <a:ea typeface="Adobe Heiti Std R" pitchFamily="34" charset="-128"/>
                <a:cs typeface="Arial" pitchFamily="34" charset="0"/>
              </a:rPr>
              <a:t>ANNUAL Pass- Through Grant TRAINING</a:t>
            </a:r>
            <a:endParaRPr lang="en-US" sz="36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2"/>
          </p:nvPr>
        </p:nvSpPr>
        <p:spPr/>
        <p:txBody>
          <a:bodyPr/>
          <a:lstStyle/>
          <a:p>
            <a:fld id="{0C08EA83-6CBF-4925-A575-2BD6CDF57F40}" type="slidenum">
              <a:rPr lang="en-US" smtClean="0"/>
              <a:pPr/>
              <a:t>1</a:t>
            </a:fld>
            <a:endParaRPr lang="en-US"/>
          </a:p>
        </p:txBody>
      </p:sp>
      <p:pic>
        <p:nvPicPr>
          <p:cNvPr id="1026" name="Picture 2" descr="MNDNR" title="MNDN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914400"/>
            <a:ext cx="2133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2403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10</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LCCMR </a:t>
            </a:r>
            <a:r>
              <a:rPr lang="en-US" dirty="0" smtClean="0">
                <a:latin typeface="Arial" panose="020B0604020202020204" pitchFamily="34" charset="0"/>
                <a:cs typeface="Arial" panose="020B0604020202020204" pitchFamily="34" charset="0"/>
                <a:hlinkClick r:id="rId2"/>
              </a:rPr>
              <a:t>website</a:t>
            </a: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LSOHC </a:t>
            </a:r>
            <a:r>
              <a:rPr lang="en-US" dirty="0" smtClean="0">
                <a:latin typeface="Arial" panose="020B0604020202020204" pitchFamily="34" charset="0"/>
                <a:cs typeface="Arial" panose="020B0604020202020204" pitchFamily="34" charset="0"/>
                <a:hlinkClick r:id="rId3"/>
              </a:rPr>
              <a:t>website</a:t>
            </a:r>
            <a:endParaRPr lang="en-US" dirty="0" smtClean="0">
              <a:latin typeface="Arial" panose="020B0604020202020204" pitchFamily="34" charset="0"/>
              <a:cs typeface="Arial" panose="020B0604020202020204" pitchFamily="34" charset="0"/>
            </a:endParaRPr>
          </a:p>
          <a:p>
            <a:pPr marL="0" indent="0">
              <a:buNone/>
            </a:pPr>
            <a:endParaRPr lang="en-US" dirty="0" smtClean="0"/>
          </a:p>
        </p:txBody>
      </p:sp>
    </p:spTree>
    <p:extLst>
      <p:ext uri="{BB962C8B-B14F-4D97-AF65-F5344CB8AC3E}">
        <p14:creationId xmlns:p14="http://schemas.microsoft.com/office/powerpoint/2010/main" val="2047278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2667000"/>
          </a:xfrm>
        </p:spPr>
        <p:txBody>
          <a:bodyPr/>
          <a:lstStyle/>
          <a:p>
            <a:pPr marL="457200" indent="-457200">
              <a:lnSpc>
                <a:spcPct val="150000"/>
              </a:lnSpc>
              <a:buClr>
                <a:schemeClr val="accent1"/>
              </a:buClr>
              <a:buSzPct val="70000"/>
              <a:buFont typeface="Wingdings" pitchFamily="2" charset="2"/>
              <a:buChar char="v"/>
            </a:pPr>
            <a:r>
              <a:rPr lang="en-US" dirty="0" smtClean="0"/>
              <a:t> </a:t>
            </a:r>
            <a:r>
              <a:rPr lang="en-US" sz="4000" dirty="0" smtClean="0">
                <a:solidFill>
                  <a:schemeClr val="accent2"/>
                </a:solidFill>
                <a:latin typeface="Arial" pitchFamily="34" charset="0"/>
                <a:ea typeface="Adobe Heiti Std R" pitchFamily="34" charset="-128"/>
                <a:cs typeface="Arial" pitchFamily="34" charset="0"/>
              </a:rPr>
              <a:t>Electronic Funds Transfer</a:t>
            </a:r>
          </a:p>
          <a:p>
            <a:pPr marL="571500" indent="-571500">
              <a:lnSpc>
                <a:spcPct val="150000"/>
              </a:lnSpc>
              <a:buClr>
                <a:schemeClr val="accent1"/>
              </a:buClr>
              <a:buSzPct val="70000"/>
              <a:buFont typeface="Wingdings" pitchFamily="2" charset="2"/>
              <a:buChar char="v"/>
            </a:pPr>
            <a:r>
              <a:rPr lang="en-US" sz="4000" dirty="0" smtClean="0">
                <a:solidFill>
                  <a:schemeClr val="accent2"/>
                </a:solidFill>
                <a:latin typeface="Arial" pitchFamily="34" charset="0"/>
                <a:ea typeface="Adobe Heiti Std R" pitchFamily="34" charset="-128"/>
                <a:cs typeface="Arial" pitchFamily="34" charset="0"/>
              </a:rPr>
              <a:t>SWIFT e-Supplier Portal</a:t>
            </a:r>
            <a:endParaRPr lang="en-US" sz="4000" dirty="0">
              <a:solidFill>
                <a:schemeClr val="accent2"/>
              </a:solidFill>
              <a:latin typeface="Arial" pitchFamily="34" charset="0"/>
              <a:ea typeface="Adobe Heiti Std R" pitchFamily="34" charset="-128"/>
              <a:cs typeface="Arial" pitchFamily="34" charset="0"/>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System Requirements</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11</a:t>
            </a:fld>
            <a:endParaRPr lang="en-US" dirty="0">
              <a:latin typeface="Arial" pitchFamily="34" charset="0"/>
              <a:cs typeface="Arial" pitchFamily="34" charset="0"/>
            </a:endParaRPr>
          </a:p>
        </p:txBody>
      </p:sp>
    </p:spTree>
    <p:extLst>
      <p:ext uri="{BB962C8B-B14F-4D97-AF65-F5344CB8AC3E}">
        <p14:creationId xmlns:p14="http://schemas.microsoft.com/office/powerpoint/2010/main" val="1848351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Electronic Funds Transfer</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a:lnSpc>
                <a:spcPct val="150000"/>
              </a:lnSpc>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The preferred and most efficient method of payment is an electronic funds transfer (EFT) directly into the grantee’s designated bank account. Once a payment is made to the grantee, it generally takes </a:t>
            </a:r>
            <a:r>
              <a:rPr lang="en-US" sz="2400" u="sng" dirty="0" smtClean="0">
                <a:latin typeface="Arial" pitchFamily="34" charset="0"/>
                <a:ea typeface="Adobe Heiti Std R" pitchFamily="34" charset="-128"/>
                <a:cs typeface="Arial" pitchFamily="34" charset="0"/>
              </a:rPr>
              <a:t>2-3 business days </a:t>
            </a:r>
            <a:r>
              <a:rPr lang="en-US" sz="2400" dirty="0" smtClean="0">
                <a:latin typeface="Arial" pitchFamily="34" charset="0"/>
                <a:ea typeface="Adobe Heiti Std R" pitchFamily="34" charset="-128"/>
                <a:cs typeface="Arial" pitchFamily="34" charset="0"/>
              </a:rPr>
              <a:t>for the funds to appear in the grantee’s account.</a:t>
            </a:r>
          </a:p>
          <a:p>
            <a:pPr>
              <a:lnSpc>
                <a:spcPct val="150000"/>
              </a:lnSpc>
              <a:buSzPct val="70000"/>
              <a:buFont typeface="Wingdings" pitchFamily="2" charset="2"/>
              <a:buChar char="v"/>
            </a:pPr>
            <a:endParaRPr lang="en-US" sz="900" dirty="0" smtClean="0">
              <a:latin typeface="Arial" pitchFamily="34" charset="0"/>
              <a:ea typeface="Adobe Heiti Std R" pitchFamily="34" charset="-128"/>
              <a:cs typeface="Arial" pitchFamily="34" charset="0"/>
            </a:endParaRPr>
          </a:p>
          <a:p>
            <a:pPr>
              <a:lnSpc>
                <a:spcPct val="150000"/>
              </a:lnSpc>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To set up the EFT payment process, contact the</a:t>
            </a:r>
          </a:p>
          <a:p>
            <a:pPr>
              <a:lnSpc>
                <a:spcPct val="150000"/>
              </a:lnSpc>
              <a:buSzPct val="70000"/>
              <a:buNone/>
            </a:pPr>
            <a:r>
              <a:rPr lang="en-US" sz="2400" dirty="0" smtClean="0">
                <a:latin typeface="Arial" pitchFamily="34" charset="0"/>
                <a:ea typeface="Adobe Heiti Std R" pitchFamily="34" charset="-128"/>
                <a:cs typeface="Arial" pitchFamily="34" charset="0"/>
              </a:rPr>
              <a:t>	Minnesota Management and Budget (MMB) EFT Hotline at</a:t>
            </a:r>
          </a:p>
          <a:p>
            <a:pPr>
              <a:lnSpc>
                <a:spcPct val="150000"/>
              </a:lnSpc>
              <a:buSzPct val="70000"/>
              <a:buNone/>
            </a:pPr>
            <a:r>
              <a:rPr lang="en-US" sz="2400" dirty="0" smtClean="0">
                <a:latin typeface="Arial" pitchFamily="34" charset="0"/>
                <a:ea typeface="Adobe Heiti Std R" pitchFamily="34" charset="-128"/>
                <a:cs typeface="Arial" pitchFamily="34" charset="0"/>
              </a:rPr>
              <a:t>	651-201-8106</a:t>
            </a:r>
            <a:endParaRPr lang="en-US" sz="24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91845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SWIFT e-Supplier Portal</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600200"/>
            <a:ext cx="8610600" cy="5105400"/>
          </a:xfrm>
        </p:spPr>
        <p:txBody>
          <a:bodyPr>
            <a:normAutofit lnSpcReduction="10000"/>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Every company and organization doing business with the state is considered a vendor.</a:t>
            </a:r>
          </a:p>
          <a:p>
            <a:pPr lvl="1">
              <a:buFont typeface="Wingdings" pitchFamily="2" charset="2"/>
              <a:buChar char="v"/>
            </a:pPr>
            <a:endParaRPr lang="en-US" sz="1050" dirty="0" smtClean="0">
              <a:latin typeface="Arial" pitchFamily="34" charset="0"/>
              <a:ea typeface="Adobe Heiti Std R" pitchFamily="34" charset="-128"/>
              <a:cs typeface="Arial" pitchFamily="34" charset="0"/>
            </a:endParaRPr>
          </a:p>
          <a:p>
            <a:pPr lvl="1">
              <a:buFont typeface="Wingdings" pitchFamily="2" charset="2"/>
              <a:buChar char="v"/>
            </a:pPr>
            <a:r>
              <a:rPr lang="en-US" sz="2200" dirty="0" smtClean="0">
                <a:latin typeface="Arial" pitchFamily="34" charset="0"/>
                <a:ea typeface="Adobe Heiti Std R" pitchFamily="34" charset="-128"/>
                <a:cs typeface="Arial" pitchFamily="34" charset="0"/>
              </a:rPr>
              <a:t>In order to receive or view payments or invoices, every vendor, whether current, new or prospective, will need to register online with MMB</a:t>
            </a:r>
          </a:p>
          <a:p>
            <a:pPr>
              <a:buFont typeface="Wingdings" pitchFamily="2" charset="2"/>
              <a:buChar char="v"/>
            </a:pPr>
            <a:endParaRPr lang="en-US" sz="105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To use the Supplier portal, every vendor needs a vendor ID number</a:t>
            </a:r>
          </a:p>
          <a:p>
            <a:pPr>
              <a:buFont typeface="Wingdings" pitchFamily="2" charset="2"/>
              <a:buChar char="v"/>
            </a:pPr>
            <a:endParaRPr lang="en-US" sz="105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To register, go to the Supplier portal and </a:t>
            </a:r>
            <a:r>
              <a:rPr lang="en-US" sz="2400" dirty="0">
                <a:latin typeface="Arial" pitchFamily="34" charset="0"/>
                <a:ea typeface="Adobe Heiti Std R" pitchFamily="34" charset="-128"/>
                <a:cs typeface="Arial" pitchFamily="34" charset="0"/>
              </a:rPr>
              <a:t>click on “Vendor Registration Link”</a:t>
            </a:r>
          </a:p>
          <a:p>
            <a:pPr>
              <a:buFont typeface="Wingdings" pitchFamily="2" charset="2"/>
              <a:buChar char="v"/>
            </a:pPr>
            <a:endParaRPr lang="en-US" sz="1100" dirty="0" smtClean="0">
              <a:hlinkClick r:id="rId3"/>
            </a:endParaRPr>
          </a:p>
          <a:p>
            <a:pPr marL="320040" lvl="1" indent="0">
              <a:buNone/>
            </a:pPr>
            <a:r>
              <a:rPr lang="en-US" sz="2100" dirty="0" smtClean="0">
                <a:hlinkClick r:id="rId3"/>
              </a:rPr>
              <a:t>SWIFT Website</a:t>
            </a:r>
            <a:endParaRPr lang="en-US" sz="2100" dirty="0" smtClean="0"/>
          </a:p>
          <a:p>
            <a:pPr>
              <a:buNone/>
            </a:pPr>
            <a:r>
              <a:rPr lang="en-US" sz="2400" dirty="0" smtClean="0">
                <a:latin typeface="Adobe Heiti Std R" pitchFamily="34" charset="-128"/>
                <a:ea typeface="Adobe Heiti Std R" pitchFamily="34" charset="-128"/>
              </a:rPr>
              <a:t>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9640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SWIFT e-Supplier Portal</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600200"/>
            <a:ext cx="8610600" cy="5105400"/>
          </a:xfrm>
        </p:spPr>
        <p:txBody>
          <a:bodyPr>
            <a:normAutofit/>
          </a:bodyPr>
          <a:lstStyle/>
          <a:p>
            <a:pPr>
              <a:buFont typeface="Wingdings" panose="05000000000000000000" pitchFamily="2" charset="2"/>
              <a:buChar char="v"/>
            </a:pPr>
            <a:r>
              <a:rPr lang="en-US" sz="2400" dirty="0" smtClean="0">
                <a:latin typeface="Arial" pitchFamily="34" charset="0"/>
                <a:ea typeface="Adobe Heiti Std R" pitchFamily="34" charset="-128"/>
                <a:cs typeface="Arial" pitchFamily="34" charset="0"/>
              </a:rPr>
              <a:t>Vendor </a:t>
            </a:r>
            <a:r>
              <a:rPr lang="en-US" sz="2400" dirty="0">
                <a:latin typeface="Arial" pitchFamily="34" charset="0"/>
                <a:ea typeface="Adobe Heiti Std R" pitchFamily="34" charset="-128"/>
                <a:cs typeface="Arial" pitchFamily="34" charset="0"/>
              </a:rPr>
              <a:t>Resources are available at </a:t>
            </a:r>
          </a:p>
          <a:p>
            <a:pPr>
              <a:buNone/>
            </a:pPr>
            <a:r>
              <a:rPr lang="en-US" sz="2000" dirty="0" smtClean="0">
                <a:latin typeface="Arial" pitchFamily="34" charset="0"/>
                <a:ea typeface="Adobe Heiti Std R" pitchFamily="34" charset="-128"/>
                <a:cs typeface="Arial" pitchFamily="34" charset="0"/>
                <a:hlinkClick r:id="rId3"/>
              </a:rPr>
              <a:t>SWIFT </a:t>
            </a:r>
            <a:r>
              <a:rPr lang="en-US" sz="2000" dirty="0">
                <a:latin typeface="Arial" pitchFamily="34" charset="0"/>
                <a:ea typeface="Adobe Heiti Std R" pitchFamily="34" charset="-128"/>
                <a:cs typeface="Arial" pitchFamily="34" charset="0"/>
                <a:hlinkClick r:id="rId3"/>
              </a:rPr>
              <a:t>Vendor Resources </a:t>
            </a:r>
            <a:r>
              <a:rPr lang="en-US" sz="2000" dirty="0" smtClean="0">
                <a:latin typeface="Arial" pitchFamily="34" charset="0"/>
                <a:ea typeface="Adobe Heiti Std R" pitchFamily="34" charset="-128"/>
                <a:cs typeface="Arial" pitchFamily="34" charset="0"/>
                <a:hlinkClick r:id="rId3"/>
              </a:rPr>
              <a:t>Website</a:t>
            </a:r>
            <a:endParaRPr lang="en-US" sz="2000" dirty="0" smtClean="0">
              <a:latin typeface="Arial" pitchFamily="34" charset="0"/>
              <a:ea typeface="Adobe Heiti Std R" pitchFamily="34" charset="-128"/>
              <a:cs typeface="Arial" pitchFamily="34" charset="0"/>
            </a:endParaRPr>
          </a:p>
          <a:p>
            <a:pPr>
              <a:buNone/>
            </a:pPr>
            <a:endParaRPr lang="en-US" sz="2000" dirty="0">
              <a:latin typeface="Arial" pitchFamily="34" charset="0"/>
              <a:ea typeface="Adobe Heiti Std R" pitchFamily="34" charset="-128"/>
              <a:cs typeface="Arial" pitchFamily="34" charset="0"/>
            </a:endParaRPr>
          </a:p>
          <a:p>
            <a:pPr>
              <a:buFont typeface="Wingdings" panose="05000000000000000000" pitchFamily="2" charset="2"/>
              <a:buChar char="v"/>
            </a:pPr>
            <a:r>
              <a:rPr lang="en-US" sz="2400" dirty="0">
                <a:latin typeface="Arial" pitchFamily="34" charset="0"/>
                <a:ea typeface="Adobe Heiti Std R" pitchFamily="34" charset="-128"/>
                <a:cs typeface="Arial" pitchFamily="34" charset="0"/>
              </a:rPr>
              <a:t>MMB helpline (651) 201-8106 or</a:t>
            </a:r>
          </a:p>
          <a:p>
            <a:pPr>
              <a:buNone/>
            </a:pPr>
            <a:r>
              <a:rPr lang="en-US" sz="2400" dirty="0">
                <a:latin typeface="Arial" pitchFamily="34" charset="0"/>
                <a:ea typeface="Adobe Heiti Std R" pitchFamily="34" charset="-128"/>
                <a:cs typeface="Arial" pitchFamily="34" charset="0"/>
                <a:hlinkClick r:id="rId4"/>
              </a:rPr>
              <a:t>EFT Helpline Email Address</a:t>
            </a:r>
            <a:endParaRPr lang="en-US" sz="2400" dirty="0">
              <a:latin typeface="Arial" pitchFamily="34" charset="0"/>
              <a:ea typeface="Adobe Heiti Std R" pitchFamily="34" charset="-128"/>
              <a:cs typeface="Arial" pitchFamily="34" charset="0"/>
            </a:endParaRPr>
          </a:p>
          <a:p>
            <a:pPr>
              <a:buNone/>
            </a:pPr>
            <a:endParaRPr lang="en-US" sz="20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14</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04359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Grant Agreements</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15</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08340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#1</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Expiration Date - can vary depending on the following:</a:t>
            </a:r>
          </a:p>
          <a:p>
            <a:pPr marL="834390" lvl="1" indent="-514350">
              <a:buFont typeface="+mj-lt"/>
              <a:buAutoNum type="arabicPeriod"/>
            </a:pPr>
            <a:r>
              <a:rPr lang="en-US" sz="2500" dirty="0" smtClean="0">
                <a:latin typeface="Arial" pitchFamily="34" charset="0"/>
                <a:cs typeface="Arial" pitchFamily="34" charset="0"/>
              </a:rPr>
              <a:t>Project receives a federal grant</a:t>
            </a:r>
          </a:p>
          <a:p>
            <a:pPr marL="834390" lvl="1" indent="-514350">
              <a:buFont typeface="+mj-lt"/>
              <a:buAutoNum type="arabicPeriod"/>
            </a:pPr>
            <a:r>
              <a:rPr lang="en-US" sz="2500" dirty="0" smtClean="0">
                <a:latin typeface="Arial" pitchFamily="34" charset="0"/>
                <a:cs typeface="Arial" pitchFamily="34" charset="0"/>
              </a:rPr>
              <a:t>Acquisition-binding contract language </a:t>
            </a:r>
          </a:p>
          <a:p>
            <a:pPr marL="834390" lvl="1" indent="-514350">
              <a:buFont typeface="+mj-lt"/>
              <a:buAutoNum type="arabicPeriod"/>
            </a:pPr>
            <a:r>
              <a:rPr lang="en-US" sz="2500" dirty="0" smtClean="0">
                <a:latin typeface="Arial" pitchFamily="34" charset="0"/>
                <a:cs typeface="Arial" pitchFamily="34" charset="0"/>
              </a:rPr>
              <a:t>Restoration and Enhancement</a:t>
            </a:r>
          </a:p>
          <a:p>
            <a:pPr marL="834390" lvl="1" indent="-514350">
              <a:buFont typeface="+mj-lt"/>
              <a:buAutoNum type="arabicPeriod"/>
            </a:pPr>
            <a:r>
              <a:rPr lang="en-US" sz="2500" dirty="0" smtClean="0">
                <a:latin typeface="Arial" pitchFamily="34" charset="0"/>
                <a:cs typeface="Arial" pitchFamily="34" charset="0"/>
              </a:rPr>
              <a:t>Carry-forward language</a:t>
            </a:r>
          </a:p>
          <a:p>
            <a:pPr marL="320040" lvl="1" indent="0">
              <a:buNone/>
            </a:pPr>
            <a:endParaRPr lang="en-US" sz="2800" dirty="0">
              <a:latin typeface="Arial" pitchFamily="34" charset="0"/>
              <a:ea typeface="Adobe Heiti Std R" pitchFamily="34" charset="-128"/>
              <a:cs typeface="Arial" pitchFamily="34" charset="0"/>
            </a:endParaRPr>
          </a:p>
          <a:p>
            <a:pPr lvl="0">
              <a:buClr>
                <a:schemeClr val="accent1"/>
              </a:buClr>
              <a:buFont typeface="Wingdings" panose="05000000000000000000" pitchFamily="2" charset="2"/>
              <a:buChar char="v"/>
            </a:pPr>
            <a:r>
              <a:rPr lang="en-US" sz="2800" dirty="0" smtClean="0">
                <a:latin typeface="Arial" pitchFamily="34" charset="0"/>
                <a:cs typeface="Arial" pitchFamily="34" charset="0"/>
              </a:rPr>
              <a:t>Incurring Expenses - grantee can not incur expenses until July 1, 2014 or the date the work/accomplishment plan is approved, whichever is later</a:t>
            </a:r>
            <a:endParaRPr lang="en-US" sz="28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16</a:t>
            </a:fld>
            <a:endParaRPr lang="en-US" dirty="0">
              <a:latin typeface="Arial" pitchFamily="34" charset="0"/>
              <a:cs typeface="Arial" pitchFamily="34" charset="0"/>
            </a:endParaRPr>
          </a:p>
        </p:txBody>
      </p:sp>
    </p:spTree>
    <p:extLst>
      <p:ext uri="{BB962C8B-B14F-4D97-AF65-F5344CB8AC3E}">
        <p14:creationId xmlns:p14="http://schemas.microsoft.com/office/powerpoint/2010/main" val="1855542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#2</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Funds are paid on a reimbursement basis</a:t>
            </a:r>
          </a:p>
          <a:p>
            <a:pPr marL="0" lvl="0" indent="0">
              <a:buClr>
                <a:schemeClr val="accent1"/>
              </a:buClr>
              <a:buNone/>
            </a:pPr>
            <a:endParaRPr lang="en-US" sz="2800" dirty="0" smtClean="0">
              <a:latin typeface="Arial" pitchFamily="34" charset="0"/>
              <a:cs typeface="Arial" pitchFamily="34" charset="0"/>
            </a:endParaRPr>
          </a:p>
          <a:p>
            <a:pPr lvl="0">
              <a:buClr>
                <a:schemeClr val="accent1"/>
              </a:buClr>
              <a:buFont typeface="Wingdings" panose="05000000000000000000" pitchFamily="2" charset="2"/>
              <a:buChar char="v"/>
            </a:pPr>
            <a:r>
              <a:rPr lang="en-US" sz="2800" dirty="0" smtClean="0">
                <a:latin typeface="Arial" pitchFamily="34" charset="0"/>
                <a:cs typeface="Arial" pitchFamily="34" charset="0"/>
              </a:rPr>
              <a:t>Authorized Representative - if this changes, you must notify the state</a:t>
            </a:r>
          </a:p>
          <a:p>
            <a:pPr marL="0" lvl="0" indent="0">
              <a:buClr>
                <a:schemeClr val="accent1"/>
              </a:buClr>
              <a:buNone/>
            </a:pPr>
            <a:endParaRPr lang="en-US" sz="2800" dirty="0" smtClean="0">
              <a:latin typeface="Arial" pitchFamily="34" charset="0"/>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Payment requests should be submitted on a regular basis</a:t>
            </a: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 documentation is subject to a state audit for six years following the grant expiration date</a:t>
            </a: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17</a:t>
            </a:fld>
            <a:endParaRPr lang="en-US" dirty="0">
              <a:latin typeface="Arial" pitchFamily="34" charset="0"/>
              <a:cs typeface="Arial" pitchFamily="34" charset="0"/>
            </a:endParaRPr>
          </a:p>
        </p:txBody>
      </p:sp>
    </p:spTree>
    <p:extLst>
      <p:ext uri="{BB962C8B-B14F-4D97-AF65-F5344CB8AC3E}">
        <p14:creationId xmlns:p14="http://schemas.microsoft.com/office/powerpoint/2010/main" val="539427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anose="020B0604020202020204" pitchFamily="34" charset="0"/>
                <a:cs typeface="Arial" panose="020B0604020202020204" pitchFamily="34" charset="0"/>
              </a:rPr>
              <a:t>Grant </a:t>
            </a:r>
            <a:r>
              <a:rPr lang="en-US" sz="3600" dirty="0" smtClean="0">
                <a:solidFill>
                  <a:schemeClr val="accent2"/>
                </a:solidFill>
                <a:latin typeface="Arial" panose="020B0604020202020204" pitchFamily="34" charset="0"/>
                <a:cs typeface="Arial" panose="020B0604020202020204" pitchFamily="34" charset="0"/>
              </a:rPr>
              <a:t>Agreements #3</a:t>
            </a:r>
            <a:endParaRPr lang="en-US" sz="3600"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18</a:t>
            </a:fld>
            <a:endParaRPr lang="en-US"/>
          </a:p>
        </p:txBody>
      </p:sp>
      <p:sp>
        <p:nvSpPr>
          <p:cNvPr id="4" name="Content Placeholder 3"/>
          <p:cNvSpPr>
            <a:spLocks noGrp="1"/>
          </p:cNvSpPr>
          <p:nvPr>
            <p:ph sz="quarter" idx="1"/>
          </p:nvPr>
        </p:nvSpPr>
        <p:spPr/>
        <p:txBody>
          <a:bodyPr>
            <a:normAutofit fontScale="92500" lnSpcReduction="20000"/>
          </a:bodyPr>
          <a:lstStyle/>
          <a:p>
            <a:pPr marL="320040" lvl="1" indent="-320040">
              <a:spcBef>
                <a:spcPts val="700"/>
              </a:spcBef>
              <a:buClr>
                <a:schemeClr val="accent2"/>
              </a:buClr>
              <a:buSzPct val="60000"/>
              <a:buFont typeface="Wingdings" panose="05000000000000000000" pitchFamily="2" charset="2"/>
              <a:buChar char="v"/>
            </a:pPr>
            <a:r>
              <a:rPr lang="en-US" dirty="0" smtClean="0">
                <a:latin typeface="Arial" panose="020B0604020202020204" pitchFamily="34" charset="0"/>
                <a:cs typeface="Arial" panose="020B0604020202020204" pitchFamily="34" charset="0"/>
              </a:rPr>
              <a:t>Appropriation recipients must acknowledge financial support </a:t>
            </a:r>
            <a:r>
              <a:rPr lang="en-US" sz="2800" dirty="0" smtClean="0">
                <a:latin typeface="Arial" panose="020B0604020202020204" pitchFamily="34" charset="0"/>
                <a:cs typeface="Arial" panose="020B0604020202020204" pitchFamily="34" charset="0"/>
              </a:rPr>
              <a:t>from the funds in </a:t>
            </a:r>
            <a:r>
              <a:rPr lang="en-US" sz="2800" dirty="0">
                <a:latin typeface="Arial" panose="020B0604020202020204" pitchFamily="34" charset="0"/>
                <a:cs typeface="Arial" panose="020B0604020202020204" pitchFamily="34" charset="0"/>
              </a:rPr>
              <a:t>program publications, signage and other public communication and outreach related to work completed using the </a:t>
            </a:r>
            <a:r>
              <a:rPr lang="en-US" sz="2800" dirty="0" smtClean="0">
                <a:latin typeface="Arial" panose="020B0604020202020204" pitchFamily="34" charset="0"/>
                <a:cs typeface="Arial" panose="020B0604020202020204" pitchFamily="34" charset="0"/>
              </a:rPr>
              <a:t>appropriation </a:t>
            </a:r>
          </a:p>
          <a:p>
            <a:pPr marL="0" lvl="1" indent="0">
              <a:spcBef>
                <a:spcPts val="700"/>
              </a:spcBef>
              <a:buClr>
                <a:schemeClr val="accent2"/>
              </a:buClr>
              <a:buSzPct val="60000"/>
              <a:buNone/>
            </a:pPr>
            <a:endParaRPr lang="en-US" sz="2800" dirty="0" smtClean="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r>
              <a:rPr lang="en-US" dirty="0">
                <a:latin typeface="Arial" panose="020B0604020202020204" pitchFamily="34" charset="0"/>
                <a:cs typeface="Arial" panose="020B0604020202020204" pitchFamily="34" charset="0"/>
              </a:rPr>
              <a:t>At least one monitoring visit per grant period on all state grants of over $50,000 will be conducted and at least annual monitoring visits on grants of over $</a:t>
            </a:r>
            <a:r>
              <a:rPr lang="en-US" dirty="0" smtClean="0">
                <a:latin typeface="Arial" panose="020B0604020202020204" pitchFamily="34" charset="0"/>
                <a:cs typeface="Arial" panose="020B0604020202020204" pitchFamily="34" charset="0"/>
              </a:rPr>
              <a:t>250,000</a:t>
            </a:r>
          </a:p>
          <a:p>
            <a:pPr marL="320040" lvl="1" indent="-320040">
              <a:spcBef>
                <a:spcPts val="700"/>
              </a:spcBef>
              <a:buClr>
                <a:schemeClr val="accent2"/>
              </a:buClr>
              <a:buSzPct val="60000"/>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r>
              <a:rPr lang="en-US" dirty="0" smtClean="0">
                <a:latin typeface="Arial" panose="020B0604020202020204" pitchFamily="34" charset="0"/>
                <a:cs typeface="Arial" panose="020B0604020202020204" pitchFamily="34" charset="0"/>
              </a:rPr>
              <a:t>If your project involves work with invasive species or restoration, be sure to review the appropriate clauses in the grant contract.</a:t>
            </a:r>
            <a:endParaRPr lang="en-US" dirty="0">
              <a:latin typeface="Arial" panose="020B0604020202020204" pitchFamily="34" charset="0"/>
              <a:cs typeface="Arial" panose="020B0604020202020204" pitchFamily="34" charset="0"/>
            </a:endParaRPr>
          </a:p>
          <a:p>
            <a:pPr marL="320040" lvl="1" indent="-320040">
              <a:spcBef>
                <a:spcPts val="700"/>
              </a:spcBef>
              <a:buClr>
                <a:schemeClr val="accent2"/>
              </a:buClr>
              <a:buSzPct val="60000"/>
              <a:buFont typeface="Wingdings" panose="05000000000000000000" pitchFamily="2" charset="2"/>
              <a:buChar char="v"/>
            </a:pPr>
            <a:endParaRPr lang="en-US" dirty="0"/>
          </a:p>
        </p:txBody>
      </p:sp>
    </p:spTree>
    <p:extLst>
      <p:ext uri="{BB962C8B-B14F-4D97-AF65-F5344CB8AC3E}">
        <p14:creationId xmlns:p14="http://schemas.microsoft.com/office/powerpoint/2010/main" val="3222844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Agreements #4</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smtClean="0">
                <a:latin typeface="Arial" pitchFamily="34" charset="0"/>
                <a:cs typeface="Arial" pitchFamily="34" charset="0"/>
              </a:rPr>
              <a:t>Subcontracting - </a:t>
            </a:r>
            <a:r>
              <a:rPr lang="en-US" sz="2800" dirty="0">
                <a:latin typeface="Arial" pitchFamily="34" charset="0"/>
                <a:cs typeface="Arial" pitchFamily="34" charset="0"/>
              </a:rPr>
              <a:t>all terms of the state’s grant agreement with the grantee must be incorporated into the subcontract agreement </a:t>
            </a:r>
            <a:endParaRPr lang="en-US" sz="2800" dirty="0" smtClean="0">
              <a:latin typeface="Arial" pitchFamily="34" charset="0"/>
              <a:cs typeface="Arial" pitchFamily="34" charset="0"/>
            </a:endParaRPr>
          </a:p>
          <a:p>
            <a:pPr marL="0" indent="0">
              <a:buClr>
                <a:schemeClr val="accent1"/>
              </a:buClr>
              <a:buNone/>
            </a:pPr>
            <a:endParaRPr lang="en-US" sz="2800" dirty="0">
              <a:latin typeface="Arial" pitchFamily="34" charset="0"/>
              <a:cs typeface="Arial" pitchFamily="34" charset="0"/>
            </a:endParaRPr>
          </a:p>
          <a:p>
            <a:pPr lvl="0">
              <a:buClr>
                <a:schemeClr val="accent1"/>
              </a:buClr>
              <a:buFont typeface="Wingdings" panose="05000000000000000000" pitchFamily="2" charset="2"/>
              <a:buChar char="v"/>
            </a:pPr>
            <a:r>
              <a:rPr lang="en-US" sz="2800" dirty="0" smtClean="0">
                <a:latin typeface="Arial" pitchFamily="34" charset="0"/>
                <a:cs typeface="Arial" pitchFamily="34" charset="0"/>
              </a:rPr>
              <a:t>The Grantee must comply with the most current versions of Attachment E &amp; G and updates to state law</a:t>
            </a: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19</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38280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50000"/>
                  </a:schemeClr>
                </a:solidFill>
                <a:latin typeface="Arial" panose="020B0604020202020204" pitchFamily="34" charset="0"/>
                <a:cs typeface="Arial" panose="020B0604020202020204" pitchFamily="34" charset="0"/>
              </a:rPr>
              <a:t>Housekeeping Items</a:t>
            </a:r>
            <a:endParaRPr lang="en-US"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2</a:t>
            </a:fld>
            <a:endParaRPr lang="en-US"/>
          </a:p>
        </p:txBody>
      </p:sp>
      <p:sp>
        <p:nvSpPr>
          <p:cNvPr id="4" name="Content Placeholder 3"/>
          <p:cNvSpPr>
            <a:spLocks noGrp="1"/>
          </p:cNvSpPr>
          <p:nvPr>
            <p:ph sz="quarter" idx="1"/>
          </p:nvPr>
        </p:nvSpPr>
        <p:spPr/>
        <p:txBody>
          <a:bodyPr>
            <a:noAutofit/>
          </a:bodyPr>
          <a:lstStyle/>
          <a:p>
            <a:r>
              <a:rPr lang="en-US" sz="2400" dirty="0" smtClean="0">
                <a:latin typeface="Arial" panose="020B0604020202020204" pitchFamily="34" charset="0"/>
                <a:cs typeface="Arial" panose="020B0604020202020204" pitchFamily="34" charset="0"/>
              </a:rPr>
              <a:t>To </a:t>
            </a:r>
            <a:r>
              <a:rPr lang="en-US" sz="2400" dirty="0">
                <a:latin typeface="Arial" panose="020B0604020202020204" pitchFamily="34" charset="0"/>
                <a:cs typeface="Arial" panose="020B0604020202020204" pitchFamily="34" charset="0"/>
              </a:rPr>
              <a:t>avoid background </a:t>
            </a:r>
            <a:r>
              <a:rPr lang="en-US" sz="2400" dirty="0" smtClean="0">
                <a:latin typeface="Arial" panose="020B0604020202020204" pitchFamily="34" charset="0"/>
                <a:cs typeface="Arial" panose="020B0604020202020204" pitchFamily="34" charset="0"/>
              </a:rPr>
              <a:t>noise, please keep your phone on mute unless you are asking a question.</a:t>
            </a:r>
          </a:p>
          <a:p>
            <a:r>
              <a:rPr lang="en-US" sz="2400" dirty="0" smtClean="0">
                <a:latin typeface="Arial" panose="020B0604020202020204" pitchFamily="34" charset="0"/>
                <a:cs typeface="Arial" panose="020B0604020202020204" pitchFamily="34" charset="0"/>
              </a:rPr>
              <a:t>We will pause for questions at the end of each section.</a:t>
            </a:r>
          </a:p>
          <a:p>
            <a:r>
              <a:rPr lang="en-US" sz="2400" dirty="0" smtClean="0">
                <a:latin typeface="Arial" panose="020B0604020202020204" pitchFamily="34" charset="0"/>
                <a:cs typeface="Arial" panose="020B0604020202020204" pitchFamily="34" charset="0"/>
              </a:rPr>
              <a:t>Questions can be asked via phone or the WebEx chat feature.</a:t>
            </a:r>
          </a:p>
          <a:p>
            <a:r>
              <a:rPr lang="en-US" sz="2400" dirty="0" smtClean="0">
                <a:latin typeface="Arial" panose="020B0604020202020204" pitchFamily="34" charset="0"/>
                <a:cs typeface="Arial" panose="020B0604020202020204" pitchFamily="34" charset="0"/>
              </a:rPr>
              <a:t>Chat questions need to be sent to “Everyone” (select in drop-down box) in order for us to see them. </a:t>
            </a:r>
          </a:p>
          <a:p>
            <a:r>
              <a:rPr lang="en-US" sz="2400" dirty="0" smtClean="0">
                <a:latin typeface="Arial" panose="020B0604020202020204" pitchFamily="34" charset="0"/>
                <a:cs typeface="Arial" panose="020B0604020202020204" pitchFamily="34" charset="0"/>
              </a:rPr>
              <a:t>This power point will be available on our website later today. </a:t>
            </a:r>
          </a:p>
          <a:p>
            <a:r>
              <a:rPr lang="en-US" sz="2400" dirty="0" smtClean="0">
                <a:latin typeface="Arial" panose="020B0604020202020204" pitchFamily="34" charset="0"/>
                <a:cs typeface="Arial" panose="020B0604020202020204" pitchFamily="34" charset="0"/>
              </a:rPr>
              <a:t>Please follow-up with your assigned Grants Specialist on any individual questions – or questions that occur to you after the training has concluded.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8967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lumMod val="60000"/>
                    <a:lumOff val="40000"/>
                  </a:schemeClr>
                </a:solidFill>
                <a:latin typeface="Arial" panose="020B0604020202020204" pitchFamily="34" charset="0"/>
                <a:cs typeface="Arial" panose="020B0604020202020204" pitchFamily="34" charset="0"/>
              </a:rPr>
              <a:t>Grant Agreements</a:t>
            </a:r>
            <a:endParaRPr lang="en-US" sz="3600"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20</a:t>
            </a:fld>
            <a:endParaRPr lang="en-US"/>
          </a:p>
        </p:txBody>
      </p:sp>
      <p:sp>
        <p:nvSpPr>
          <p:cNvPr id="4" name="Content Placeholder 3"/>
          <p:cNvSpPr>
            <a:spLocks noGrp="1"/>
          </p:cNvSpPr>
          <p:nvPr>
            <p:ph sz="quarter" idx="1"/>
          </p:nvPr>
        </p:nvSpPr>
        <p:spPr/>
        <p:txBody>
          <a:bodyPr>
            <a:noAutofit/>
          </a:bodyPr>
          <a:lstStyle/>
          <a:p>
            <a:pPr marL="0" indent="0" algn="ctr">
              <a:buNone/>
            </a:pPr>
            <a:endParaRPr lang="en-US" sz="9600" dirty="0" smtClean="0">
              <a:solidFill>
                <a:schemeClr val="accent2"/>
              </a:solidFill>
              <a:latin typeface="Arial" pitchFamily="34" charset="0"/>
              <a:cs typeface="Arial" pitchFamily="34" charset="0"/>
            </a:endParaRPr>
          </a:p>
          <a:p>
            <a:pPr marL="0" indent="0" algn="ctr">
              <a:buNone/>
            </a:pPr>
            <a:r>
              <a:rPr lang="en-US" sz="9600" dirty="0" smtClean="0">
                <a:solidFill>
                  <a:schemeClr val="tx2">
                    <a:lumMod val="60000"/>
                    <a:lumOff val="40000"/>
                  </a:schemeClr>
                </a:solidFill>
                <a:latin typeface="Arial" pitchFamily="34" charset="0"/>
                <a:cs typeface="Arial" pitchFamily="34" charset="0"/>
              </a:rPr>
              <a:t>Questions</a:t>
            </a:r>
            <a:endParaRPr lang="en-US" sz="9600" dirty="0">
              <a:solidFill>
                <a:schemeClr val="tx2">
                  <a:lumMod val="60000"/>
                  <a:lumOff val="40000"/>
                </a:schemeClr>
              </a:solidFill>
            </a:endParaRPr>
          </a:p>
        </p:txBody>
      </p:sp>
    </p:spTree>
    <p:extLst>
      <p:ext uri="{BB962C8B-B14F-4D97-AF65-F5344CB8AC3E}">
        <p14:creationId xmlns:p14="http://schemas.microsoft.com/office/powerpoint/2010/main" val="482107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Grant Agreement Attachments</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21</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08340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hlinkClick r:id="rId2"/>
              </a:rPr>
              <a:t>Grant Agreement Attachments</a:t>
            </a:r>
            <a:endParaRPr lang="en-US" sz="2800" dirty="0" smtClean="0">
              <a:latin typeface="Arial" pitchFamily="34" charset="0"/>
              <a:cs typeface="Arial" pitchFamily="34" charset="0"/>
            </a:endParaRPr>
          </a:p>
          <a:p>
            <a:pPr marL="662940" lvl="1" indent="-342900"/>
            <a:r>
              <a:rPr lang="en-US" sz="2500" dirty="0" smtClean="0">
                <a:latin typeface="Arial" pitchFamily="34" charset="0"/>
                <a:cs typeface="Arial" pitchFamily="34" charset="0"/>
              </a:rPr>
              <a:t>Attachment A-Current Work/Accomplishment Plan</a:t>
            </a:r>
          </a:p>
          <a:p>
            <a:pPr marL="662940" lvl="1" indent="-342900"/>
            <a:r>
              <a:rPr lang="en-US" sz="2500" dirty="0" smtClean="0">
                <a:latin typeface="Arial" pitchFamily="34" charset="0"/>
                <a:cs typeface="Arial" pitchFamily="34" charset="0"/>
              </a:rPr>
              <a:t>Attachment B- Subcontracting Policy/Procedures</a:t>
            </a:r>
          </a:p>
          <a:p>
            <a:pPr marL="662940" lvl="1" indent="-342900"/>
            <a:r>
              <a:rPr lang="en-US" sz="2500" dirty="0" smtClean="0">
                <a:latin typeface="Arial" pitchFamily="34" charset="0"/>
                <a:cs typeface="Arial" pitchFamily="34" charset="0"/>
              </a:rPr>
              <a:t>Attachment C- Affirmative Action Compliance</a:t>
            </a:r>
          </a:p>
          <a:p>
            <a:pPr marL="662940" lvl="1" indent="-342900"/>
            <a:r>
              <a:rPr lang="en-US" sz="2500" dirty="0" smtClean="0">
                <a:latin typeface="Arial" pitchFamily="34" charset="0"/>
                <a:cs typeface="Arial" pitchFamily="34" charset="0"/>
              </a:rPr>
              <a:t>Attachment D- Conflict of </a:t>
            </a:r>
            <a:r>
              <a:rPr lang="en-US" sz="2500" dirty="0">
                <a:latin typeface="Arial" pitchFamily="34" charset="0"/>
                <a:cs typeface="Arial" pitchFamily="34" charset="0"/>
              </a:rPr>
              <a:t>I</a:t>
            </a:r>
            <a:r>
              <a:rPr lang="en-US" sz="2500" dirty="0" smtClean="0">
                <a:latin typeface="Arial" pitchFamily="34" charset="0"/>
                <a:cs typeface="Arial" pitchFamily="34" charset="0"/>
              </a:rPr>
              <a:t>nterest Disclosure </a:t>
            </a:r>
          </a:p>
          <a:p>
            <a:pPr marL="662940" lvl="1" indent="-342900"/>
            <a:r>
              <a:rPr lang="en-US" sz="2500" dirty="0" smtClean="0">
                <a:latin typeface="Arial" pitchFamily="34" charset="0"/>
                <a:cs typeface="Arial" pitchFamily="34" charset="0"/>
              </a:rPr>
              <a:t>Attachment E- Land Acquisition Reporting Procedures</a:t>
            </a:r>
          </a:p>
          <a:p>
            <a:pPr marL="662940" lvl="1" indent="-342900"/>
            <a:r>
              <a:rPr lang="en-US" sz="2500" dirty="0" smtClean="0">
                <a:latin typeface="Arial" pitchFamily="34" charset="0"/>
                <a:cs typeface="Arial" pitchFamily="34" charset="0"/>
              </a:rPr>
              <a:t>Attachment F- Additional Reporting Requirements </a:t>
            </a:r>
          </a:p>
          <a:p>
            <a:pPr marL="662940" lvl="1" indent="-342900"/>
            <a:r>
              <a:rPr lang="en-US" sz="2500" dirty="0" smtClean="0">
                <a:latin typeface="Arial" pitchFamily="34" charset="0"/>
                <a:cs typeface="Arial" pitchFamily="34" charset="0"/>
              </a:rPr>
              <a:t>Attachment G- Reimbursement Manual</a:t>
            </a:r>
          </a:p>
          <a:p>
            <a:pPr marL="662940" lvl="1" indent="-342900"/>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3080207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Attachment A-Current Work/Accomplishment Plan</a:t>
            </a:r>
          </a:p>
          <a:p>
            <a:pPr marL="662940" lvl="1" indent="-342900"/>
            <a:r>
              <a:rPr lang="en-US" sz="2500" dirty="0" smtClean="0">
                <a:latin typeface="Arial" pitchFamily="34" charset="0"/>
                <a:cs typeface="Arial" pitchFamily="34" charset="0"/>
              </a:rPr>
              <a:t>Most currently approved work/accomplishment plan associated with your grant agreement</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LCCMR</a:t>
            </a:r>
            <a:endParaRPr lang="en-US" sz="2500" dirty="0" smtClean="0">
              <a:latin typeface="Arial" pitchFamily="34" charset="0"/>
              <a:cs typeface="Arial" pitchFamily="34" charset="0"/>
            </a:endParaRP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3"/>
              </a:rPr>
              <a:t>LSOHC</a:t>
            </a:r>
            <a:endParaRPr lang="en-US" sz="2500" dirty="0" smtClean="0">
              <a:latin typeface="Arial" pitchFamily="34" charset="0"/>
              <a:cs typeface="Arial" pitchFamily="34" charset="0"/>
            </a:endParaRPr>
          </a:p>
          <a:p>
            <a:pPr marL="662940" lvl="1" indent="-342900"/>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23</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61815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B - Subcontracting Policy/Procedures</a:t>
            </a:r>
          </a:p>
          <a:p>
            <a:pPr lvl="1">
              <a:buFont typeface="Wingdings" panose="05000000000000000000" pitchFamily="2" charset="2"/>
              <a:buChar char="v"/>
            </a:pPr>
            <a:r>
              <a:rPr lang="en-US" sz="2100" dirty="0">
                <a:latin typeface="Arial" pitchFamily="34" charset="0"/>
                <a:ea typeface="Adobe Heiti Std R" pitchFamily="34" charset="-128"/>
                <a:cs typeface="Arial" pitchFamily="34" charset="0"/>
              </a:rPr>
              <a:t>Subcontractors include other organizations and/or businesses that perform services identified in the work/accomplishment plan</a:t>
            </a:r>
          </a:p>
          <a:p>
            <a:pPr marL="0" indent="0">
              <a:buNone/>
            </a:pPr>
            <a:endParaRPr lang="en-US" sz="800" dirty="0">
              <a:latin typeface="Arial" pitchFamily="34" charset="0"/>
              <a:ea typeface="Adobe Heiti Std R" pitchFamily="34" charset="-128"/>
              <a:cs typeface="Arial" pitchFamily="34" charset="0"/>
            </a:endParaRPr>
          </a:p>
          <a:p>
            <a:pPr lvl="1">
              <a:buFont typeface="Wingdings" pitchFamily="2" charset="2"/>
              <a:buChar char="v"/>
            </a:pPr>
            <a:r>
              <a:rPr lang="en-US" sz="2100" dirty="0">
                <a:latin typeface="Arial" pitchFamily="34" charset="0"/>
                <a:ea typeface="Adobe Heiti Std R" pitchFamily="34" charset="-128"/>
                <a:cs typeface="Arial" pitchFamily="34" charset="0"/>
              </a:rPr>
              <a:t>Vendors provide supplies or materials to the project </a:t>
            </a:r>
          </a:p>
          <a:p>
            <a:pPr marL="0" indent="0">
              <a:buNone/>
            </a:pPr>
            <a:endParaRPr lang="en-US" sz="800" dirty="0">
              <a:latin typeface="Arial" pitchFamily="34" charset="0"/>
              <a:ea typeface="Adobe Heiti Std R" pitchFamily="34" charset="-128"/>
              <a:cs typeface="Arial" pitchFamily="34" charset="0"/>
            </a:endParaRPr>
          </a:p>
          <a:p>
            <a:pPr lvl="2">
              <a:buFont typeface="Wingdings" pitchFamily="2" charset="2"/>
              <a:buChar char="v"/>
            </a:pPr>
            <a:r>
              <a:rPr lang="en-US" sz="1700" dirty="0">
                <a:latin typeface="Arial" pitchFamily="34" charset="0"/>
                <a:ea typeface="Adobe Heiti Std R" pitchFamily="34" charset="-128"/>
                <a:cs typeface="Arial" pitchFamily="34" charset="0"/>
              </a:rPr>
              <a:t>Both must be selected based on contracting/purchasing procedures outlined in the current reimbursement manual </a:t>
            </a:r>
            <a:endParaRPr lang="en-US" sz="600" dirty="0">
              <a:latin typeface="Arial" pitchFamily="34" charset="0"/>
              <a:ea typeface="Adobe Heiti Std R" pitchFamily="34" charset="-128"/>
              <a:cs typeface="Arial" pitchFamily="34" charset="0"/>
            </a:endParaRPr>
          </a:p>
          <a:p>
            <a:pPr lvl="2">
              <a:buFont typeface="Wingdings" pitchFamily="2" charset="2"/>
              <a:buChar char="v"/>
            </a:pPr>
            <a:r>
              <a:rPr lang="en-US" sz="1700" dirty="0">
                <a:latin typeface="Arial" pitchFamily="34" charset="0"/>
                <a:ea typeface="Adobe Heiti Std R" pitchFamily="34" charset="-128"/>
                <a:cs typeface="Arial" pitchFamily="34" charset="0"/>
              </a:rPr>
              <a:t>Transparency, fiscal control and accountability are key reasons why the State requires grantees to be thorough in the solicitation and selection of subcontractors and vendors</a:t>
            </a: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anose="05000000000000000000"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24</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132807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Solicitation and Selection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lnSpcReduction="10000"/>
          </a:bodyPr>
          <a:lstStyle/>
          <a:p>
            <a:pPr marL="0" indent="0">
              <a:buNone/>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following guidelines should be used: </a:t>
            </a:r>
            <a:endParaRPr lang="en-US" sz="24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200" dirty="0" smtClean="0">
                <a:latin typeface="Arial" pitchFamily="34" charset="0"/>
                <a:ea typeface="Adobe Heiti Std R" pitchFamily="34" charset="-128"/>
                <a:cs typeface="Arial" pitchFamily="34" charset="0"/>
              </a:rPr>
              <a:t>Grantees shall retain copies of executed subcontracts and bid tabulation on file along with written documentation that describes the rationale for selection of the subcontractor</a:t>
            </a:r>
          </a:p>
          <a:p>
            <a:pPr marL="457200" lvl="0" indent="-457200">
              <a:buClr>
                <a:schemeClr val="accent1"/>
              </a:buClr>
              <a:buFont typeface="+mj-lt"/>
              <a:buAutoNum type="arabicParenR"/>
            </a:pPr>
            <a:r>
              <a:rPr lang="en-US" sz="2200" dirty="0" smtClean="0">
                <a:latin typeface="Arial" pitchFamily="34" charset="0"/>
                <a:ea typeface="Adobe Heiti Std R" pitchFamily="34" charset="-128"/>
                <a:cs typeface="Arial" pitchFamily="34" charset="0"/>
              </a:rPr>
              <a:t>Supplies and Materials/Subcontracts </a:t>
            </a:r>
            <a:r>
              <a:rPr lang="en-US" sz="2200" dirty="0">
                <a:latin typeface="Arial" pitchFamily="34" charset="0"/>
                <a:ea typeface="Adobe Heiti Std R" pitchFamily="34" charset="-128"/>
                <a:cs typeface="Arial" pitchFamily="34" charset="0"/>
              </a:rPr>
              <a:t>less than </a:t>
            </a:r>
            <a:r>
              <a:rPr lang="en-US" sz="2200" dirty="0" smtClean="0">
                <a:latin typeface="Arial" pitchFamily="34" charset="0"/>
                <a:ea typeface="Adobe Heiti Std R" pitchFamily="34" charset="-128"/>
                <a:cs typeface="Arial" pitchFamily="34" charset="0"/>
              </a:rPr>
              <a:t>$5,000 </a:t>
            </a:r>
            <a:r>
              <a:rPr lang="en-US" sz="2200" dirty="0">
                <a:latin typeface="Arial" pitchFamily="34" charset="0"/>
                <a:ea typeface="Adobe Heiti Std R" pitchFamily="34" charset="-128"/>
                <a:cs typeface="Arial" pitchFamily="34" charset="0"/>
              </a:rPr>
              <a:t>require two or more verbal </a:t>
            </a:r>
            <a:r>
              <a:rPr lang="en-US" sz="2200" dirty="0" smtClean="0">
                <a:latin typeface="Arial" pitchFamily="34" charset="0"/>
                <a:ea typeface="Adobe Heiti Std R" pitchFamily="34" charset="-128"/>
                <a:cs typeface="Arial" pitchFamily="34" charset="0"/>
              </a:rPr>
              <a:t>quotes</a:t>
            </a:r>
            <a:endParaRPr lang="en-US" sz="800" dirty="0">
              <a:latin typeface="Arial" pitchFamily="34" charset="0"/>
              <a:ea typeface="Adobe Heiti Std R" pitchFamily="34" charset="-128"/>
              <a:cs typeface="Arial" pitchFamily="34" charset="0"/>
            </a:endParaRPr>
          </a:p>
          <a:p>
            <a:pPr marL="457200" lvl="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Supplies and Materials/Subcontracts </a:t>
            </a:r>
            <a:r>
              <a:rPr lang="en-US" sz="2200" dirty="0" smtClean="0">
                <a:latin typeface="Arial" pitchFamily="34" charset="0"/>
                <a:ea typeface="Adobe Heiti Std R" pitchFamily="34" charset="-128"/>
                <a:cs typeface="Arial" pitchFamily="34" charset="0"/>
              </a:rPr>
              <a:t>more </a:t>
            </a:r>
            <a:r>
              <a:rPr lang="en-US" sz="2200" dirty="0">
                <a:latin typeface="Arial" pitchFamily="34" charset="0"/>
                <a:ea typeface="Adobe Heiti Std R" pitchFamily="34" charset="-128"/>
                <a:cs typeface="Arial" pitchFamily="34" charset="0"/>
              </a:rPr>
              <a:t>than </a:t>
            </a:r>
            <a:r>
              <a:rPr lang="en-US" sz="2200" dirty="0" smtClean="0">
                <a:latin typeface="Arial" pitchFamily="34" charset="0"/>
                <a:ea typeface="Adobe Heiti Std R" pitchFamily="34" charset="-128"/>
                <a:cs typeface="Arial" pitchFamily="34" charset="0"/>
              </a:rPr>
              <a:t>$5,000 </a:t>
            </a:r>
            <a:r>
              <a:rPr lang="en-US" sz="2200" dirty="0">
                <a:latin typeface="Arial" pitchFamily="34" charset="0"/>
                <a:ea typeface="Adobe Heiti Std R" pitchFamily="34" charset="-128"/>
                <a:cs typeface="Arial" pitchFamily="34" charset="0"/>
              </a:rPr>
              <a:t>but less than </a:t>
            </a:r>
            <a:r>
              <a:rPr lang="en-US" sz="2200" dirty="0" smtClean="0">
                <a:latin typeface="Arial" pitchFamily="34" charset="0"/>
                <a:ea typeface="Adobe Heiti Std R" pitchFamily="34" charset="-128"/>
                <a:cs typeface="Arial" pitchFamily="34" charset="0"/>
              </a:rPr>
              <a:t>$50,000 </a:t>
            </a:r>
            <a:r>
              <a:rPr lang="en-US" sz="2200" dirty="0">
                <a:latin typeface="Arial" pitchFamily="34" charset="0"/>
                <a:ea typeface="Adobe Heiti Std R" pitchFamily="34" charset="-128"/>
                <a:cs typeface="Arial" pitchFamily="34" charset="0"/>
              </a:rPr>
              <a:t>require two or more written </a:t>
            </a:r>
            <a:r>
              <a:rPr lang="en-US" sz="2200" dirty="0" smtClean="0">
                <a:latin typeface="Arial" pitchFamily="34" charset="0"/>
                <a:ea typeface="Adobe Heiti Std R" pitchFamily="34" charset="-128"/>
                <a:cs typeface="Arial" pitchFamily="34" charset="0"/>
              </a:rPr>
              <a:t>quotes</a:t>
            </a:r>
            <a:endParaRPr lang="en-US" sz="800" dirty="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Grantees must use a Request for Proposal/Request For Quote process to competitively select professional and technical </a:t>
            </a:r>
            <a:r>
              <a:rPr lang="en-US" sz="2200" dirty="0" smtClean="0">
                <a:latin typeface="Arial" pitchFamily="34" charset="0"/>
                <a:ea typeface="Adobe Heiti Std R" pitchFamily="34" charset="-128"/>
                <a:cs typeface="Arial" pitchFamily="34" charset="0"/>
              </a:rPr>
              <a:t>services and/or supplies and materials that exceed $50,000</a:t>
            </a:r>
            <a:r>
              <a:rPr lang="en-US" sz="2200" dirty="0">
                <a:latin typeface="Arial" pitchFamily="34" charset="0"/>
                <a:ea typeface="Adobe Heiti Std R" pitchFamily="34" charset="-128"/>
                <a:cs typeface="Arial" pitchFamily="34" charset="0"/>
              </a:rPr>
              <a:t>, </a:t>
            </a:r>
            <a:r>
              <a:rPr lang="en-US" sz="2200" dirty="0" smtClean="0">
                <a:latin typeface="Arial" pitchFamily="34" charset="0"/>
                <a:ea typeface="Adobe Heiti Std R" pitchFamily="34" charset="-128"/>
                <a:cs typeface="Arial" pitchFamily="34" charset="0"/>
              </a:rPr>
              <a:t>unless </a:t>
            </a:r>
            <a:r>
              <a:rPr lang="en-US" sz="2200" dirty="0">
                <a:latin typeface="Arial" pitchFamily="34" charset="0"/>
                <a:ea typeface="Adobe Heiti Std R" pitchFamily="34" charset="-128"/>
                <a:cs typeface="Arial" pitchFamily="34" charset="0"/>
              </a:rPr>
              <a:t>the subcontractor is listed in session </a:t>
            </a:r>
            <a:r>
              <a:rPr lang="en-US" sz="2200" dirty="0" smtClean="0">
                <a:latin typeface="Arial" pitchFamily="34" charset="0"/>
                <a:ea typeface="Adobe Heiti Std R" pitchFamily="34" charset="-128"/>
                <a:cs typeface="Arial" pitchFamily="34" charset="0"/>
              </a:rPr>
              <a:t>law or listed in the approved work/accomplishment plan </a:t>
            </a:r>
            <a:endParaRPr lang="en-US" sz="900" dirty="0">
              <a:latin typeface="Arial" pitchFamily="34" charset="0"/>
              <a:ea typeface="Adobe Heiti Std R" pitchFamily="34" charset="-128"/>
              <a:cs typeface="Arial" pitchFamily="34" charset="0"/>
            </a:endParaRPr>
          </a:p>
          <a:p>
            <a:pPr marL="457200" lvl="0" indent="-457200">
              <a:buClr>
                <a:schemeClr val="accent1"/>
              </a:buClr>
              <a:buFont typeface="+mj-lt"/>
              <a:buAutoNum type="arabicParenR"/>
            </a:pPr>
            <a:endParaRPr lang="en-US" sz="900" dirty="0">
              <a:latin typeface="Adobe Heiti Std R" pitchFamily="34" charset="-128"/>
              <a:ea typeface="Adobe Heiti Std R" pitchFamily="34" charset="-128"/>
            </a:endParaRPr>
          </a:p>
          <a:p>
            <a:pPr>
              <a:buFont typeface="Wingdings" pitchFamily="2" charset="2"/>
              <a:buChar char="v"/>
            </a:pPr>
            <a:endParaRPr lang="en-US" sz="22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25</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660117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a:bodyPr>
          <a:lstStyle/>
          <a:p>
            <a:pPr marL="514350" indent="-514350">
              <a:buClr>
                <a:schemeClr val="accent1"/>
              </a:buClr>
              <a:buFont typeface="+mj-lt"/>
              <a:buAutoNum type="arabicParenR" startAt="5"/>
            </a:pPr>
            <a:r>
              <a:rPr lang="en-US" sz="2800" dirty="0" smtClean="0">
                <a:latin typeface="Arial" pitchFamily="34" charset="0"/>
                <a:ea typeface="Adobe Heiti Std R" pitchFamily="34" charset="-128"/>
                <a:cs typeface="Arial" pitchFamily="34" charset="0"/>
              </a:rPr>
              <a:t>The advertisement for bid processes must allow for fair competition among potential qualified bidders.</a:t>
            </a:r>
          </a:p>
          <a:p>
            <a:pPr marL="0" lvl="0" indent="0">
              <a:buClr>
                <a:schemeClr val="accent1"/>
              </a:buClr>
              <a:buNone/>
            </a:pPr>
            <a:endParaRPr lang="en-US" sz="900" dirty="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6"/>
            </a:pPr>
            <a:r>
              <a:rPr lang="en-US" sz="2800" dirty="0">
                <a:latin typeface="Arial" pitchFamily="34" charset="0"/>
                <a:ea typeface="Adobe Heiti Std R" pitchFamily="34" charset="-128"/>
                <a:cs typeface="Arial" pitchFamily="34" charset="0"/>
              </a:rPr>
              <a:t>Grantee </a:t>
            </a:r>
            <a:r>
              <a:rPr lang="en-US" sz="2800" dirty="0" smtClean="0">
                <a:latin typeface="Arial" pitchFamily="34" charset="0"/>
                <a:ea typeface="Adobe Heiti Std R" pitchFamily="34" charset="-128"/>
                <a:cs typeface="Arial" pitchFamily="34" charset="0"/>
              </a:rPr>
              <a:t>must </a:t>
            </a:r>
            <a:r>
              <a:rPr lang="en-US" sz="2800" dirty="0">
                <a:latin typeface="Arial" pitchFamily="34" charset="0"/>
                <a:ea typeface="Adobe Heiti Std R" pitchFamily="34" charset="-128"/>
                <a:cs typeface="Arial" pitchFamily="34" charset="0"/>
              </a:rPr>
              <a:t>verify the vendor/subcontractor is not on the State’s debarment list: </a:t>
            </a:r>
            <a:r>
              <a:rPr lang="en-US" sz="2600" dirty="0" smtClean="0">
                <a:latin typeface="Arial" pitchFamily="34" charset="0"/>
                <a:ea typeface="Adobe Heiti Std R" pitchFamily="34" charset="-128"/>
                <a:cs typeface="Arial" pitchFamily="34" charset="0"/>
                <a:hlinkClick r:id="rId3"/>
              </a:rPr>
              <a:t>Debarment List Website</a:t>
            </a:r>
            <a:endParaRPr lang="en-US" sz="26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6"/>
            </a:pPr>
            <a:endParaRPr lang="en-US" sz="1500" dirty="0">
              <a:latin typeface="Adobe Heiti Std R" pitchFamily="34" charset="-128"/>
              <a:ea typeface="Adobe Heiti Std R" pitchFamily="34" charset="-128"/>
            </a:endParaRPr>
          </a:p>
          <a:p>
            <a:pPr marL="0" indent="0">
              <a:buClr>
                <a:schemeClr val="accent1"/>
              </a:buClr>
              <a:buNone/>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26</a:t>
            </a:fld>
            <a:endParaRPr lang="en-US" dirty="0">
              <a:latin typeface="Arial" pitchFamily="34" charset="0"/>
              <a:cs typeface="Arial" pitchFamily="34" charset="0"/>
            </a:endParaRPr>
          </a:p>
        </p:txBody>
      </p:sp>
    </p:spTree>
    <p:extLst>
      <p:ext uri="{BB962C8B-B14F-4D97-AF65-F5344CB8AC3E}">
        <p14:creationId xmlns:p14="http://schemas.microsoft.com/office/powerpoint/2010/main" val="8295462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#3</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marL="514350" lvl="0" indent="-514350">
              <a:buClr>
                <a:schemeClr val="accent1"/>
              </a:buClr>
              <a:buFont typeface="+mj-lt"/>
              <a:buAutoNum type="arabicParenR" startAt="7"/>
            </a:pPr>
            <a:r>
              <a:rPr lang="en-US" sz="3100" dirty="0">
                <a:latin typeface="Arial" pitchFamily="34" charset="0"/>
                <a:ea typeface="Adobe Heiti Std R" pitchFamily="34" charset="-128"/>
                <a:cs typeface="Arial" pitchFamily="34" charset="0"/>
              </a:rPr>
              <a:t>Single/sole source contracts: It is the policy of the State of Minnesota (Policy 08-07: Single and Sole Source Grants) that grants are to be competitively awarded as much as </a:t>
            </a:r>
            <a:r>
              <a:rPr lang="en-US" sz="3100" dirty="0" smtClean="0">
                <a:latin typeface="Arial" pitchFamily="34" charset="0"/>
                <a:ea typeface="Adobe Heiti Std R" pitchFamily="34" charset="-128"/>
                <a:cs typeface="Arial" pitchFamily="34" charset="0"/>
              </a:rPr>
              <a:t>possible.</a:t>
            </a:r>
          </a:p>
          <a:p>
            <a:pPr marL="514350" lvl="0" indent="-514350">
              <a:buClr>
                <a:schemeClr val="accent1"/>
              </a:buClr>
              <a:buFont typeface="+mj-lt"/>
              <a:buAutoNum type="arabicParenR" startAt="7"/>
            </a:pPr>
            <a:endParaRPr lang="en-US" sz="10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Single and sole source grants are to be used when only one entity is reasonably able to meet a grant’s intended purpose and objectives, due to their geographic location, specialized knowledge, relationships or specialized </a:t>
            </a:r>
            <a:r>
              <a:rPr lang="en-US" dirty="0" smtClean="0">
                <a:latin typeface="Arial" pitchFamily="34" charset="0"/>
                <a:ea typeface="Adobe Heiti Std R" pitchFamily="34" charset="-128"/>
                <a:cs typeface="Arial" pitchFamily="34" charset="0"/>
              </a:rPr>
              <a:t>equipment.</a:t>
            </a: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following template </a:t>
            </a:r>
            <a:r>
              <a:rPr lang="en-US" dirty="0" smtClean="0">
                <a:latin typeface="Arial" pitchFamily="34" charset="0"/>
                <a:ea typeface="Adobe Heiti Std R" pitchFamily="34" charset="-128"/>
                <a:cs typeface="Arial" pitchFamily="34" charset="0"/>
              </a:rPr>
              <a:t>should be used: </a:t>
            </a:r>
            <a:r>
              <a:rPr lang="en-US" u="sng" dirty="0">
                <a:latin typeface="Arial" pitchFamily="34" charset="0"/>
                <a:ea typeface="Adobe Heiti Std R" pitchFamily="34" charset="-128"/>
                <a:cs typeface="Arial" pitchFamily="34" charset="0"/>
                <a:hlinkClick r:id="rId2"/>
              </a:rPr>
              <a:t>Grant Single Source Justification </a:t>
            </a:r>
            <a:r>
              <a:rPr lang="en-US" u="sng" dirty="0" smtClean="0">
                <a:latin typeface="Arial" pitchFamily="34" charset="0"/>
                <a:ea typeface="Adobe Heiti Std R" pitchFamily="34" charset="-128"/>
                <a:cs typeface="Arial" pitchFamily="34" charset="0"/>
                <a:hlinkClick r:id="rId2"/>
              </a:rPr>
              <a:t>Form.</a:t>
            </a:r>
            <a:endParaRPr lang="en-US" dirty="0" smtClean="0">
              <a:latin typeface="Arial" pitchFamily="34" charset="0"/>
              <a:ea typeface="Adobe Heiti Std R" pitchFamily="34" charset="-128"/>
              <a:cs typeface="Arial" pitchFamily="34" charset="0"/>
            </a:endParaRP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Grantee should </a:t>
            </a:r>
            <a:r>
              <a:rPr lang="en-US" dirty="0" smtClean="0">
                <a:latin typeface="Arial" pitchFamily="34" charset="0"/>
                <a:ea typeface="Adobe Heiti Std R" pitchFamily="34" charset="-128"/>
                <a:cs typeface="Arial" pitchFamily="34" charset="0"/>
              </a:rPr>
              <a:t>send in </a:t>
            </a:r>
            <a:r>
              <a:rPr lang="en-US" dirty="0">
                <a:latin typeface="Arial" pitchFamily="34" charset="0"/>
                <a:ea typeface="Adobe Heiti Std R" pitchFamily="34" charset="-128"/>
                <a:cs typeface="Arial" pitchFamily="34" charset="0"/>
              </a:rPr>
              <a:t>the original </a:t>
            </a:r>
            <a:r>
              <a:rPr lang="en-US" dirty="0" smtClean="0">
                <a:latin typeface="Arial" pitchFamily="34" charset="0"/>
                <a:ea typeface="Adobe Heiti Std R" pitchFamily="34" charset="-128"/>
                <a:cs typeface="Arial" pitchFamily="34" charset="0"/>
              </a:rPr>
              <a:t>to the State’s authorized representative for signature and approval. If approved, the Grantee must keep the executed copy on file.</a:t>
            </a:r>
            <a:endParaRPr lang="en-US"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27</a:t>
            </a:fld>
            <a:endParaRPr lang="en-US" dirty="0">
              <a:latin typeface="Arial" pitchFamily="34" charset="0"/>
              <a:cs typeface="Arial" pitchFamily="34" charset="0"/>
            </a:endParaRPr>
          </a:p>
        </p:txBody>
      </p:sp>
    </p:spTree>
    <p:extLst>
      <p:ext uri="{BB962C8B-B14F-4D97-AF65-F5344CB8AC3E}">
        <p14:creationId xmlns:p14="http://schemas.microsoft.com/office/powerpoint/2010/main" val="35421607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228600" y="1676400"/>
            <a:ext cx="8537448" cy="4419600"/>
          </a:xfrm>
        </p:spPr>
        <p:txBody>
          <a:bodyPr>
            <a:normAutofit/>
          </a:bodyPr>
          <a:lstStyle/>
          <a:p>
            <a:pPr marL="0" indent="0">
              <a:buNone/>
            </a:pPr>
            <a:r>
              <a:rPr lang="en-US" sz="2400" dirty="0">
                <a:latin typeface="Arial" pitchFamily="34" charset="0"/>
                <a:ea typeface="Adobe Heiti Std R" pitchFamily="34" charset="-128"/>
                <a:cs typeface="Arial" pitchFamily="34" charset="0"/>
              </a:rPr>
              <a:t>Materials and services purchased by the grantee to achieve outcomes/activities stated in the </a:t>
            </a:r>
            <a:r>
              <a:rPr lang="en-US" sz="2400" dirty="0" smtClean="0">
                <a:latin typeface="Arial" pitchFamily="34" charset="0"/>
                <a:ea typeface="Adobe Heiti Std R" pitchFamily="34" charset="-128"/>
                <a:cs typeface="Arial" pitchFamily="34" charset="0"/>
              </a:rPr>
              <a:t>work/accomplishment plan are </a:t>
            </a:r>
            <a:r>
              <a:rPr lang="en-US" sz="2400" dirty="0">
                <a:latin typeface="Arial" pitchFamily="34" charset="0"/>
                <a:ea typeface="Adobe Heiti Std R" pitchFamily="34" charset="-128"/>
                <a:cs typeface="Arial" pitchFamily="34" charset="0"/>
              </a:rPr>
              <a:t>eligible project </a:t>
            </a:r>
            <a:r>
              <a:rPr lang="en-US" sz="2400" dirty="0" smtClean="0">
                <a:latin typeface="Arial" pitchFamily="34" charset="0"/>
                <a:ea typeface="Adobe Heiti Std R" pitchFamily="34" charset="-128"/>
                <a:cs typeface="Arial" pitchFamily="34" charset="0"/>
              </a:rPr>
              <a:t>expenditures</a:t>
            </a:r>
          </a:p>
          <a:p>
            <a:pPr marL="0" indent="0">
              <a:buNone/>
            </a:pPr>
            <a:endParaRPr lang="en-US" sz="800" dirty="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300" dirty="0" smtClean="0">
                <a:latin typeface="Arial" pitchFamily="34" charset="0"/>
                <a:ea typeface="Adobe Heiti Std R" pitchFamily="34" charset="-128"/>
                <a:cs typeface="Arial" pitchFamily="34" charset="0"/>
              </a:rPr>
              <a:t>Typical </a:t>
            </a:r>
            <a:r>
              <a:rPr lang="en-US" sz="2300" dirty="0">
                <a:latin typeface="Arial" pitchFamily="34" charset="0"/>
                <a:ea typeface="Adobe Heiti Std R" pitchFamily="34" charset="-128"/>
                <a:cs typeface="Arial" pitchFamily="34" charset="0"/>
              </a:rPr>
              <a:t>examples of material/service purchases include hardware, paint, lumber, sand/gravel, concrete, landscape materials, signs, design/engineering services and subcontractor </a:t>
            </a:r>
            <a:r>
              <a:rPr lang="en-US" sz="2300" dirty="0" smtClean="0">
                <a:latin typeface="Arial" pitchFamily="34" charset="0"/>
                <a:ea typeface="Adobe Heiti Std R" pitchFamily="34" charset="-128"/>
                <a:cs typeface="Arial" pitchFamily="34" charset="0"/>
              </a:rPr>
              <a:t>services.</a:t>
            </a:r>
            <a:r>
              <a:rPr lang="en-US" sz="2300" b="1" dirty="0">
                <a:latin typeface="Arial" pitchFamily="34" charset="0"/>
                <a:cs typeface="Arial" pitchFamily="34" charset="0"/>
              </a:rPr>
              <a:t> </a:t>
            </a:r>
            <a:endParaRPr lang="en-US" sz="2300" b="1" dirty="0" smtClean="0">
              <a:latin typeface="Arial" pitchFamily="34" charset="0"/>
              <a:cs typeface="Arial" pitchFamily="34" charset="0"/>
            </a:endParaRPr>
          </a:p>
          <a:p>
            <a:pPr>
              <a:buFont typeface="Wingdings" pitchFamily="2" charset="2"/>
              <a:buChar char="v"/>
            </a:pPr>
            <a:endParaRPr lang="en-US" sz="800" dirty="0">
              <a:latin typeface="Arial" pitchFamily="34" charset="0"/>
              <a:cs typeface="Arial" pitchFamily="34" charset="0"/>
            </a:endParaRPr>
          </a:p>
          <a:p>
            <a:pPr marL="457200" indent="-457200">
              <a:buClr>
                <a:schemeClr val="accent1"/>
              </a:buClr>
              <a:buFont typeface="+mj-lt"/>
              <a:buAutoNum type="arabicParenR" startAt="2"/>
            </a:pPr>
            <a:r>
              <a:rPr lang="en-US" sz="2400" dirty="0">
                <a:latin typeface="Arial" pitchFamily="34" charset="0"/>
                <a:ea typeface="Adobe Heiti Std R" pitchFamily="34" charset="-128"/>
                <a:cs typeface="Arial" pitchFamily="34" charset="0"/>
              </a:rPr>
              <a:t>Professional service rates require written documentation to justify the reason for the rate, how it was calculated, and the services included in the </a:t>
            </a:r>
            <a:r>
              <a:rPr lang="en-US" sz="2400" dirty="0" smtClean="0">
                <a:latin typeface="Arial" pitchFamily="34" charset="0"/>
                <a:ea typeface="Adobe Heiti Std R" pitchFamily="34" charset="-128"/>
                <a:cs typeface="Arial" pitchFamily="34" charset="0"/>
              </a:rPr>
              <a:t>rate.</a:t>
            </a:r>
          </a:p>
          <a:p>
            <a:pPr>
              <a:buFont typeface="Wingdings" pitchFamily="2" charset="2"/>
              <a:buChar char="v"/>
            </a:pPr>
            <a:endParaRPr lang="en-US" sz="800" dirty="0" smtClean="0">
              <a:latin typeface="Adobe Heiti Std R" pitchFamily="34" charset="-128"/>
              <a:ea typeface="Adobe Heiti Std R" pitchFamily="34" charset="-128"/>
            </a:endParaRPr>
          </a:p>
          <a:p>
            <a:pPr marL="0" indent="0">
              <a:buNone/>
            </a:pPr>
            <a:endParaRPr lang="en-US" sz="20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28</a:t>
            </a:fld>
            <a:endParaRPr lang="en-US" dirty="0">
              <a:latin typeface="Arial" pitchFamily="34" charset="0"/>
              <a:cs typeface="Arial" pitchFamily="34" charset="0"/>
            </a:endParaRPr>
          </a:p>
        </p:txBody>
      </p:sp>
    </p:spTree>
    <p:extLst>
      <p:ext uri="{BB962C8B-B14F-4D97-AF65-F5344CB8AC3E}">
        <p14:creationId xmlns:p14="http://schemas.microsoft.com/office/powerpoint/2010/main" val="6600158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lnSpcReduction="10000"/>
          </a:bodyPr>
          <a:lstStyle/>
          <a:p>
            <a:pPr marL="457200" indent="-457200">
              <a:buClr>
                <a:schemeClr val="accent1"/>
              </a:buClr>
              <a:buFont typeface="+mj-lt"/>
              <a:buAutoNum type="arabicParenR" startAt="3"/>
            </a:pPr>
            <a:r>
              <a:rPr lang="en-US" sz="2400" dirty="0">
                <a:latin typeface="Arial" pitchFamily="34" charset="0"/>
                <a:ea typeface="Adobe Heiti Std R" pitchFamily="34" charset="-128"/>
                <a:cs typeface="Arial" pitchFamily="34" charset="0"/>
              </a:rPr>
              <a:t>An invoice must be obtained from the vendor to provide evidence of the </a:t>
            </a:r>
            <a:r>
              <a:rPr lang="en-US" sz="2400" dirty="0" smtClean="0">
                <a:latin typeface="Arial" pitchFamily="34" charset="0"/>
                <a:ea typeface="Adobe Heiti Std R" pitchFamily="34" charset="-128"/>
                <a:cs typeface="Arial" pitchFamily="34" charset="0"/>
              </a:rPr>
              <a:t>sale/service whenever </a:t>
            </a:r>
            <a:r>
              <a:rPr lang="en-US" sz="2400" dirty="0">
                <a:latin typeface="Arial" pitchFamily="34" charset="0"/>
                <a:ea typeface="Adobe Heiti Std R" pitchFamily="34" charset="-128"/>
                <a:cs typeface="Arial" pitchFamily="34" charset="0"/>
              </a:rPr>
              <a:t>the grantee purchases materials or </a:t>
            </a:r>
            <a:r>
              <a:rPr lang="en-US" sz="2400" dirty="0" smtClean="0">
                <a:latin typeface="Arial" pitchFamily="34" charset="0"/>
                <a:ea typeface="Adobe Heiti Std R" pitchFamily="34" charset="-128"/>
                <a:cs typeface="Arial" pitchFamily="34" charset="0"/>
              </a:rPr>
              <a:t>services.</a:t>
            </a:r>
          </a:p>
          <a:p>
            <a:pPr marL="0" indent="0">
              <a:buNone/>
            </a:pPr>
            <a:endParaRPr lang="en-US" sz="8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startAt="4"/>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invoice and the copy sent in with the reimbursement request must be legible and include the following items</a:t>
            </a:r>
            <a:r>
              <a:rPr lang="en-US" sz="2400" dirty="0" smtClean="0">
                <a:latin typeface="Arial" pitchFamily="34" charset="0"/>
                <a:ea typeface="Adobe Heiti Std R" pitchFamily="34" charset="-128"/>
                <a:cs typeface="Arial" pitchFamily="34" charset="0"/>
              </a:rPr>
              <a:t>:</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Name and address of the </a:t>
            </a:r>
            <a:r>
              <a:rPr lang="en-US" sz="2200" dirty="0" smtClean="0">
                <a:latin typeface="Arial" pitchFamily="34" charset="0"/>
                <a:ea typeface="Adobe Heiti Std R" pitchFamily="34" charset="-128"/>
                <a:cs typeface="Arial" pitchFamily="34" charset="0"/>
              </a:rPr>
              <a:t>vendor</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Date the item or service was </a:t>
            </a:r>
            <a:r>
              <a:rPr lang="en-US" sz="2200" dirty="0" smtClean="0">
                <a:latin typeface="Arial" pitchFamily="34" charset="0"/>
                <a:ea typeface="Adobe Heiti Std R" pitchFamily="34" charset="-128"/>
                <a:cs typeface="Arial" pitchFamily="34" charset="0"/>
              </a:rPr>
              <a:t>purchased</a:t>
            </a:r>
          </a:p>
          <a:p>
            <a:pPr lvl="2">
              <a:buClr>
                <a:schemeClr val="accent1"/>
              </a:buClr>
              <a:buFont typeface="Wingdings" pitchFamily="2" charset="2"/>
              <a:buChar char="v"/>
            </a:pPr>
            <a:r>
              <a:rPr lang="en-US" sz="2200" dirty="0" smtClean="0">
                <a:latin typeface="Arial" pitchFamily="34" charset="0"/>
                <a:ea typeface="Adobe Heiti Std R" pitchFamily="34" charset="-128"/>
                <a:cs typeface="Arial" pitchFamily="34" charset="0"/>
              </a:rPr>
              <a:t>Date the service was performed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Quantity of item(s) </a:t>
            </a:r>
            <a:r>
              <a:rPr lang="en-US" sz="2200" dirty="0" smtClean="0">
                <a:latin typeface="Arial" pitchFamily="34" charset="0"/>
                <a:ea typeface="Adobe Heiti Std R" pitchFamily="34" charset="-128"/>
                <a:cs typeface="Arial" pitchFamily="34" charset="0"/>
              </a:rPr>
              <a:t>purchased or hours worked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Description of item(s) or services </a:t>
            </a:r>
            <a:r>
              <a:rPr lang="en-US" sz="2200" dirty="0" smtClean="0">
                <a:latin typeface="Arial" pitchFamily="34" charset="0"/>
                <a:ea typeface="Adobe Heiti Std R" pitchFamily="34" charset="-128"/>
                <a:cs typeface="Arial" pitchFamily="34" charset="0"/>
              </a:rPr>
              <a:t>purchased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Unit </a:t>
            </a:r>
            <a:r>
              <a:rPr lang="en-US" sz="2200" dirty="0" smtClean="0">
                <a:latin typeface="Arial" pitchFamily="34" charset="0"/>
                <a:ea typeface="Adobe Heiti Std R" pitchFamily="34" charset="-128"/>
                <a:cs typeface="Arial" pitchFamily="34" charset="0"/>
              </a:rPr>
              <a:t>price/Prorate</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Total amount of each line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29</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37733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2"/>
                </a:solidFill>
                <a:latin typeface="Arial" pitchFamily="34" charset="0"/>
                <a:ea typeface="Adobe Heiti Std R" pitchFamily="34" charset="-128"/>
                <a:cs typeface="Arial" pitchFamily="34" charset="0"/>
              </a:rPr>
              <a:t>Topics to be Covered</a:t>
            </a:r>
            <a:endParaRPr lang="en-US"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839200" cy="4953000"/>
          </a:xfrm>
        </p:spPr>
        <p:txBody>
          <a:bodyPr>
            <a:noAutofit/>
          </a:bodyPr>
          <a:lstStyle/>
          <a:p>
            <a:pPr>
              <a:lnSpc>
                <a:spcPct val="150000"/>
              </a:lnSpc>
            </a:pPr>
            <a:r>
              <a:rPr lang="en-US" sz="1400" dirty="0" smtClean="0">
                <a:latin typeface="Arial" pitchFamily="34" charset="0"/>
                <a:ea typeface="Adobe Heiti Std R" pitchFamily="34" charset="-128"/>
                <a:cs typeface="Arial" pitchFamily="34" charset="0"/>
              </a:rPr>
              <a:t>Introduction </a:t>
            </a:r>
          </a:p>
          <a:p>
            <a:pPr lvl="1">
              <a:lnSpc>
                <a:spcPct val="150000"/>
              </a:lnSpc>
              <a:buFont typeface="Wingdings" panose="05000000000000000000" pitchFamily="2" charset="2"/>
              <a:buChar char="v"/>
            </a:pPr>
            <a:r>
              <a:rPr lang="en-US" sz="1100" dirty="0" smtClean="0">
                <a:latin typeface="Arial" pitchFamily="34" charset="0"/>
                <a:ea typeface="Adobe Heiti Std R" pitchFamily="34" charset="-128"/>
                <a:cs typeface="Arial" pitchFamily="34" charset="0"/>
              </a:rPr>
              <a:t>Roles of LCCMR/LSOHC &amp; the DNR Grants Unit </a:t>
            </a:r>
          </a:p>
          <a:p>
            <a:pPr>
              <a:lnSpc>
                <a:spcPct val="150000"/>
              </a:lnSpc>
            </a:pPr>
            <a:r>
              <a:rPr lang="en-US" sz="1400" dirty="0">
                <a:latin typeface="Arial" pitchFamily="34" charset="0"/>
                <a:ea typeface="Adobe Heiti Std R" pitchFamily="34" charset="-128"/>
                <a:cs typeface="Arial" pitchFamily="34" charset="0"/>
              </a:rPr>
              <a:t>System Requirements (Q &amp; A)</a:t>
            </a:r>
          </a:p>
          <a:p>
            <a:pPr>
              <a:lnSpc>
                <a:spcPct val="150000"/>
              </a:lnSpc>
            </a:pPr>
            <a:r>
              <a:rPr lang="en-US" sz="1400" dirty="0" smtClean="0">
                <a:latin typeface="Arial" pitchFamily="34" charset="0"/>
                <a:ea typeface="Adobe Heiti Std R" pitchFamily="34" charset="-128"/>
                <a:cs typeface="Arial" pitchFamily="34" charset="0"/>
              </a:rPr>
              <a:t>Grant Agreement  </a:t>
            </a:r>
          </a:p>
          <a:p>
            <a:pPr>
              <a:lnSpc>
                <a:spcPct val="150000"/>
              </a:lnSpc>
            </a:pPr>
            <a:r>
              <a:rPr lang="en-US" sz="1400" dirty="0" smtClean="0">
                <a:latin typeface="Arial" pitchFamily="34" charset="0"/>
                <a:ea typeface="Adobe Heiti Std R" pitchFamily="34" charset="-128"/>
                <a:cs typeface="Arial" pitchFamily="34" charset="0"/>
              </a:rPr>
              <a:t>Grant </a:t>
            </a:r>
            <a:r>
              <a:rPr lang="en-US" sz="1400" dirty="0">
                <a:latin typeface="Arial" pitchFamily="34" charset="0"/>
                <a:ea typeface="Adobe Heiti Std R" pitchFamily="34" charset="-128"/>
                <a:cs typeface="Arial" pitchFamily="34" charset="0"/>
              </a:rPr>
              <a:t>A</a:t>
            </a:r>
            <a:r>
              <a:rPr lang="en-US" sz="1400" dirty="0" smtClean="0">
                <a:latin typeface="Arial" pitchFamily="34" charset="0"/>
                <a:ea typeface="Adobe Heiti Std R" pitchFamily="34" charset="-128"/>
                <a:cs typeface="Arial" pitchFamily="34" charset="0"/>
              </a:rPr>
              <a:t>greement Attachments</a:t>
            </a:r>
          </a:p>
          <a:p>
            <a:pPr>
              <a:lnSpc>
                <a:spcPct val="150000"/>
              </a:lnSpc>
            </a:pPr>
            <a:r>
              <a:rPr lang="en-US" sz="1400" dirty="0" smtClean="0">
                <a:latin typeface="Arial" pitchFamily="34" charset="0"/>
                <a:ea typeface="Adobe Heiti Std R" pitchFamily="34" charset="-128"/>
                <a:cs typeface="Arial" pitchFamily="34" charset="0"/>
              </a:rPr>
              <a:t>Project Reimbursement (Q &amp; A)</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Forms</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Documentation </a:t>
            </a:r>
          </a:p>
          <a:p>
            <a:pPr marL="662940" lvl="1" indent="-342900">
              <a:lnSpc>
                <a:spcPct val="150000"/>
              </a:lnSpc>
              <a:buFont typeface="Wingdings" panose="05000000000000000000" pitchFamily="2" charset="2"/>
              <a:buChar char="v"/>
            </a:pPr>
            <a:r>
              <a:rPr lang="en-US" sz="1400" dirty="0" smtClean="0">
                <a:latin typeface="Arial" pitchFamily="34" charset="0"/>
                <a:ea typeface="Adobe Heiti Std R" pitchFamily="34" charset="-128"/>
                <a:cs typeface="Arial" pitchFamily="34" charset="0"/>
              </a:rPr>
              <a:t>Work Plans/Reports</a:t>
            </a:r>
          </a:p>
          <a:p>
            <a:pPr>
              <a:lnSpc>
                <a:spcPct val="150000"/>
              </a:lnSpc>
            </a:pPr>
            <a:r>
              <a:rPr lang="en-US" sz="1400" dirty="0" smtClean="0">
                <a:latin typeface="Arial" pitchFamily="34" charset="0"/>
                <a:ea typeface="Adobe Heiti Std R" pitchFamily="34" charset="-128"/>
                <a:cs typeface="Arial" pitchFamily="34" charset="0"/>
              </a:rPr>
              <a:t>Documentation Kept on File (Q &amp; A)</a:t>
            </a:r>
          </a:p>
          <a:p>
            <a:pPr>
              <a:lnSpc>
                <a:spcPct val="150000"/>
              </a:lnSpc>
            </a:pPr>
            <a:r>
              <a:rPr lang="en-US" sz="1400" dirty="0" smtClean="0">
                <a:latin typeface="Arial" pitchFamily="34" charset="0"/>
                <a:ea typeface="Adobe Heiti Std R" pitchFamily="34" charset="-128"/>
                <a:cs typeface="Arial" pitchFamily="34" charset="0"/>
              </a:rPr>
              <a:t>Contact Information</a:t>
            </a:r>
            <a:endParaRPr lang="en-US" sz="14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a:t>
            </a:fld>
            <a:endParaRPr lang="en-US" dirty="0">
              <a:latin typeface="Arial" pitchFamily="34" charset="0"/>
              <a:cs typeface="Arial" pitchFamily="34" charset="0"/>
            </a:endParaRPr>
          </a:p>
        </p:txBody>
      </p:sp>
    </p:spTree>
    <p:extLst>
      <p:ext uri="{BB962C8B-B14F-4D97-AF65-F5344CB8AC3E}">
        <p14:creationId xmlns:p14="http://schemas.microsoft.com/office/powerpoint/2010/main" val="7695401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Subcontracting Policy</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a:bodyPr>
          <a:lstStyle/>
          <a:p>
            <a:pPr>
              <a:buClr>
                <a:schemeClr val="accent1"/>
              </a:buClr>
              <a:buFont typeface="Wingdings" panose="05000000000000000000" pitchFamily="2" charset="2"/>
              <a:buChar char="v"/>
            </a:pPr>
            <a:r>
              <a:rPr lang="en-US" sz="2800" dirty="0" smtClean="0">
                <a:latin typeface="Arial" pitchFamily="34" charset="0"/>
                <a:cs typeface="Arial" pitchFamily="34" charset="0"/>
              </a:rPr>
              <a:t>Grantees must follow </a:t>
            </a:r>
            <a:r>
              <a:rPr lang="en-US" sz="2800" dirty="0">
                <a:latin typeface="Arial" pitchFamily="34" charset="0"/>
                <a:cs typeface="Arial" pitchFamily="34" charset="0"/>
              </a:rPr>
              <a:t>the state’s subcontracting policy or you can choose an alternate policy that must be approved by the DNR Grants Unit</a:t>
            </a:r>
          </a:p>
          <a:p>
            <a:pPr marL="320040" lvl="1" indent="0">
              <a:buNone/>
            </a:pPr>
            <a:endParaRPr lang="en-US" sz="2500" dirty="0">
              <a:latin typeface="Arial" pitchFamily="34" charset="0"/>
              <a:cs typeface="Arial" pitchFamily="34" charset="0"/>
            </a:endParaRPr>
          </a:p>
          <a:p>
            <a:pPr marL="320040" lvl="1" indent="0">
              <a:buNone/>
            </a:pPr>
            <a:r>
              <a:rPr lang="en-US" sz="2500" dirty="0">
                <a:latin typeface="Arial" pitchFamily="34" charset="0"/>
                <a:cs typeface="Arial" pitchFamily="34" charset="0"/>
                <a:hlinkClick r:id="rId3"/>
              </a:rPr>
              <a:t>Subcontracting Policy Form</a:t>
            </a:r>
            <a:endParaRPr lang="en-US" sz="2500" dirty="0">
              <a:latin typeface="Arial" pitchFamily="34" charset="0"/>
              <a:cs typeface="Arial" pitchFamily="34" charset="0"/>
            </a:endParaRPr>
          </a:p>
          <a:p>
            <a:pPr marL="0" indent="0">
              <a:buClr>
                <a:schemeClr val="accent1"/>
              </a:buClr>
              <a:buNone/>
            </a:pP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30</a:t>
            </a:fld>
            <a:endParaRPr lang="en-US" dirty="0">
              <a:latin typeface="Arial" pitchFamily="34" charset="0"/>
              <a:cs typeface="Arial" pitchFamily="34" charset="0"/>
            </a:endParaRPr>
          </a:p>
        </p:txBody>
      </p:sp>
    </p:spTree>
    <p:extLst>
      <p:ext uri="{BB962C8B-B14F-4D97-AF65-F5344CB8AC3E}">
        <p14:creationId xmlns:p14="http://schemas.microsoft.com/office/powerpoint/2010/main" val="9748675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C - Affirmative Action </a:t>
            </a:r>
          </a:p>
          <a:p>
            <a:pPr marL="662940" lvl="1" indent="-342900"/>
            <a:r>
              <a:rPr lang="en-US" sz="2500" dirty="0" smtClean="0">
                <a:latin typeface="Arial" pitchFamily="34" charset="0"/>
                <a:cs typeface="Arial" pitchFamily="34" charset="0"/>
              </a:rPr>
              <a:t>Grantee must verify they meet state laws pertaining to Affirmative Action (if applicable)</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Affirmative Action Form </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31</a:t>
            </a:fld>
            <a:endParaRPr lang="en-US" dirty="0">
              <a:latin typeface="Arial" pitchFamily="34" charset="0"/>
              <a:cs typeface="Arial" pitchFamily="34" charset="0"/>
            </a:endParaRPr>
          </a:p>
        </p:txBody>
      </p:sp>
    </p:spTree>
    <p:extLst>
      <p:ext uri="{BB962C8B-B14F-4D97-AF65-F5344CB8AC3E}">
        <p14:creationId xmlns:p14="http://schemas.microsoft.com/office/powerpoint/2010/main" val="5982016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D - Conflict of Interest Disclosure</a:t>
            </a:r>
          </a:p>
          <a:p>
            <a:pPr marL="662940" lvl="1" indent="-342900"/>
            <a:r>
              <a:rPr lang="en-US" sz="2500" dirty="0" smtClean="0">
                <a:latin typeface="Arial" pitchFamily="34" charset="0"/>
                <a:cs typeface="Arial" pitchFamily="34" charset="0"/>
              </a:rPr>
              <a:t>Grantee must maintain a conflict of interest policy throughout the term of the grant agreement</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Conflict of Interest Disclosure Form</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849285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E - Land Acquisition Reporting Requirements</a:t>
            </a:r>
          </a:p>
          <a:p>
            <a:pPr marL="662940" lvl="1" indent="-342900"/>
            <a:r>
              <a:rPr lang="en-US" sz="2500" dirty="0" smtClean="0">
                <a:latin typeface="Arial" pitchFamily="34" charset="0"/>
                <a:cs typeface="Arial" pitchFamily="34" charset="0"/>
              </a:rPr>
              <a:t>Required documentation for land acquisitions</a:t>
            </a: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Attachment E-ENRTF</a:t>
            </a:r>
            <a:endParaRPr lang="en-US" sz="2500" dirty="0" smtClean="0">
              <a:latin typeface="Arial" pitchFamily="34" charset="0"/>
              <a:cs typeface="Arial" pitchFamily="34" charset="0"/>
            </a:endParaRPr>
          </a:p>
          <a:p>
            <a:pPr marL="320040" lvl="1" indent="0">
              <a:buNone/>
            </a:pPr>
            <a:endParaRPr lang="en-US" sz="2500" dirty="0">
              <a:latin typeface="Arial" pitchFamily="34" charset="0"/>
              <a:cs typeface="Arial" pitchFamily="34" charset="0"/>
            </a:endParaRPr>
          </a:p>
          <a:p>
            <a:pPr marL="320040" lvl="1" indent="0">
              <a:buNone/>
            </a:pPr>
            <a:r>
              <a:rPr lang="en-US" sz="2500" dirty="0" smtClean="0">
                <a:latin typeface="Arial" pitchFamily="34" charset="0"/>
                <a:cs typeface="Arial" pitchFamily="34" charset="0"/>
                <a:hlinkClick r:id="rId2"/>
              </a:rPr>
              <a:t>Attachment E-OHF</a:t>
            </a: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371741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#1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lnSpcReduction="10000"/>
          </a:bodyPr>
          <a:lstStyle/>
          <a:p>
            <a:pPr lvl="0">
              <a:buClr>
                <a:schemeClr val="accent1"/>
              </a:buClr>
              <a:buFont typeface="Wingdings" pitchFamily="2" charset="2"/>
              <a:buChar char="v"/>
            </a:pPr>
            <a:r>
              <a:rPr lang="en-US" dirty="0" smtClean="0">
                <a:latin typeface="Arial" panose="020B0604020202020204" pitchFamily="34" charset="0"/>
                <a:cs typeface="Arial" pitchFamily="34" charset="0"/>
              </a:rPr>
              <a:t>The latest version (July 2014) of Attachment E had several changes including:</a:t>
            </a:r>
          </a:p>
          <a:p>
            <a:pPr marL="834390" lvl="1" indent="-514350">
              <a:buFont typeface="+mj-lt"/>
              <a:buAutoNum type="arabicPeriod"/>
            </a:pPr>
            <a:r>
              <a:rPr lang="en-US" sz="2600" dirty="0" smtClean="0">
                <a:latin typeface="Arial" panose="020B0604020202020204" pitchFamily="34" charset="0"/>
                <a:cs typeface="Arial" pitchFamily="34" charset="0"/>
              </a:rPr>
              <a:t>Separate Certifications Required</a:t>
            </a:r>
          </a:p>
          <a:p>
            <a:pPr marL="834390" lvl="1" indent="-514350">
              <a:buFont typeface="+mj-lt"/>
              <a:buAutoNum type="arabicPeriod"/>
            </a:pPr>
            <a:r>
              <a:rPr lang="en-US" dirty="0" smtClean="0">
                <a:latin typeface="Arial" panose="020B0604020202020204" pitchFamily="34" charset="0"/>
                <a:cs typeface="Arial" pitchFamily="34" charset="0"/>
              </a:rPr>
              <a:t>Appraisals and Appraisal Reviews must have been completed within 1 year prior to obtaining an executed purchase agreement </a:t>
            </a:r>
          </a:p>
          <a:p>
            <a:pPr marL="834390" lvl="1" indent="-514350">
              <a:buFont typeface="+mj-lt"/>
              <a:buAutoNum type="arabicPeriod"/>
            </a:pPr>
            <a:r>
              <a:rPr lang="en-US" sz="2600" dirty="0" smtClean="0">
                <a:latin typeface="Arial" panose="020B0604020202020204" pitchFamily="34" charset="0"/>
                <a:cs typeface="Arial" pitchFamily="34" charset="0"/>
              </a:rPr>
              <a:t>Administrative Reviews need to be completed by someone not involved with the negotiations</a:t>
            </a:r>
          </a:p>
          <a:p>
            <a:pPr marL="834390" lvl="1" indent="-514350">
              <a:buFont typeface="+mj-lt"/>
              <a:buAutoNum type="arabicPeriod"/>
            </a:pPr>
            <a:r>
              <a:rPr lang="en-US" dirty="0" smtClean="0">
                <a:latin typeface="Arial" panose="020B0604020202020204" pitchFamily="34" charset="0"/>
                <a:cs typeface="Arial" pitchFamily="34" charset="0"/>
              </a:rPr>
              <a:t>Title Insurance Policy required within 60 days after closing if a title commitment was submitted prior to close</a:t>
            </a:r>
            <a:endParaRPr lang="en-US" sz="2600" dirty="0">
              <a:latin typeface="Arial" panose="020B0604020202020204" pitchFamily="34" charset="0"/>
              <a:cs typeface="Arial" panose="020B0604020202020204" pitchFamily="34" charset="0"/>
            </a:endParaRPr>
          </a:p>
          <a:p>
            <a:pPr marL="914400" indent="-914400">
              <a:buFont typeface="+mj-lt"/>
              <a:buAutoNum type="arabicPeriod"/>
            </a:pP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34</a:t>
            </a:fld>
            <a:endParaRPr lang="en-US" dirty="0">
              <a:latin typeface="Arial" pitchFamily="34" charset="0"/>
              <a:cs typeface="Arial" pitchFamily="34" charset="0"/>
            </a:endParaRPr>
          </a:p>
        </p:txBody>
      </p:sp>
    </p:spTree>
    <p:extLst>
      <p:ext uri="{BB962C8B-B14F-4D97-AF65-F5344CB8AC3E}">
        <p14:creationId xmlns:p14="http://schemas.microsoft.com/office/powerpoint/2010/main" val="36768005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#2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lvl="0">
              <a:buClr>
                <a:schemeClr val="accent1"/>
              </a:buClr>
              <a:buFont typeface="Wingdings" pitchFamily="2" charset="2"/>
              <a:buChar char="v"/>
            </a:pPr>
            <a:r>
              <a:rPr lang="en-US" sz="2800" dirty="0" smtClean="0">
                <a:latin typeface="Arial" panose="020B0604020202020204" pitchFamily="34" charset="0"/>
                <a:cs typeface="Arial" pitchFamily="34" charset="0"/>
              </a:rPr>
              <a:t>Attachment E: Trust Fund Changes Only</a:t>
            </a:r>
          </a:p>
          <a:p>
            <a:pPr marL="777240" lvl="1" indent="-457200">
              <a:buFont typeface="+mj-lt"/>
              <a:buAutoNum type="arabicPeriod"/>
            </a:pPr>
            <a:r>
              <a:rPr lang="en-US" sz="2800" dirty="0">
                <a:latin typeface="Arial" panose="020B0604020202020204" pitchFamily="34" charset="0"/>
                <a:cs typeface="Arial" panose="020B0604020202020204" pitchFamily="34" charset="0"/>
              </a:rPr>
              <a:t>Acquisitions specifically identified in appropriation law are not subject to commissioner </a:t>
            </a:r>
            <a:r>
              <a:rPr lang="en-US" sz="2800" dirty="0" smtClean="0">
                <a:latin typeface="Arial" panose="020B0604020202020204" pitchFamily="34" charset="0"/>
                <a:cs typeface="Arial" panose="020B0604020202020204" pitchFamily="34" charset="0"/>
              </a:rPr>
              <a:t>approval. All other ENRTF acquisitions require completion of the </a:t>
            </a:r>
            <a:r>
              <a:rPr lang="en-US" sz="2800" dirty="0" smtClean="0">
                <a:latin typeface="Arial" panose="020B0604020202020204" pitchFamily="34" charset="0"/>
                <a:cs typeface="Arial" panose="020B0604020202020204" pitchFamily="34" charset="0"/>
                <a:hlinkClick r:id="rId2"/>
              </a:rPr>
              <a:t>Commissioner approval </a:t>
            </a:r>
            <a:r>
              <a:rPr lang="en-US" sz="2800" dirty="0" smtClean="0">
                <a:latin typeface="Arial" panose="020B0604020202020204" pitchFamily="34" charset="0"/>
                <a:cs typeface="Arial" panose="020B0604020202020204" pitchFamily="34" charset="0"/>
              </a:rPr>
              <a:t>form prior to purchase</a:t>
            </a:r>
          </a:p>
          <a:p>
            <a:pPr marL="320040" lvl="1" indent="0">
              <a:buNone/>
            </a:pPr>
            <a:endParaRPr lang="en-US" sz="2800" dirty="0" smtClean="0">
              <a:latin typeface="Arial" panose="020B0604020202020204" pitchFamily="34" charset="0"/>
              <a:cs typeface="Arial" panose="020B0604020202020204" pitchFamily="34" charset="0"/>
            </a:endParaRPr>
          </a:p>
          <a:p>
            <a:pPr marL="834390" lvl="1" indent="-514350">
              <a:buFont typeface="+mj-lt"/>
              <a:buAutoNum type="arabicPeriod" startAt="2"/>
            </a:pPr>
            <a:r>
              <a:rPr lang="en-US" sz="2800" dirty="0">
                <a:latin typeface="Arial" panose="020B0604020202020204" pitchFamily="34" charset="0"/>
                <a:cs typeface="Arial" panose="020B0604020202020204" pitchFamily="34" charset="0"/>
              </a:rPr>
              <a:t>Appropriation recipients must submit the most recent tax assessed value, most recent tax statement of the real property, and the amount the recipient plans to offer for the interest in the real property to LCCMR and the commissioner of natural resources </a:t>
            </a:r>
            <a:r>
              <a:rPr lang="en-US" sz="2800" u="sng" dirty="0">
                <a:latin typeface="Arial" panose="020B0604020202020204" pitchFamily="34" charset="0"/>
                <a:cs typeface="Arial" panose="020B0604020202020204" pitchFamily="34" charset="0"/>
              </a:rPr>
              <a:t>at least ten business days</a:t>
            </a:r>
            <a:r>
              <a:rPr lang="en-US" sz="2800" dirty="0">
                <a:latin typeface="Arial" panose="020B0604020202020204" pitchFamily="34" charset="0"/>
                <a:cs typeface="Arial" panose="020B0604020202020204" pitchFamily="34" charset="0"/>
              </a:rPr>
              <a:t> prior to acquiring an interest in real property with an appropriation from the Trust Fund </a:t>
            </a:r>
            <a:endParaRPr lang="en-US" sz="2800" dirty="0" smtClean="0">
              <a:latin typeface="Arial" panose="020B0604020202020204" pitchFamily="34" charset="0"/>
              <a:cs typeface="Arial" panose="020B0604020202020204" pitchFamily="34" charset="0"/>
            </a:endParaRPr>
          </a:p>
          <a:p>
            <a:pPr marL="320040" lvl="1" indent="0">
              <a:buNone/>
            </a:pPr>
            <a:endParaRPr lang="en-US" sz="2900" dirty="0" smtClean="0">
              <a:latin typeface="Arial" panose="020B0604020202020204" pitchFamily="34" charset="0"/>
              <a:cs typeface="Arial" panose="020B0604020202020204" pitchFamily="34" charset="0"/>
            </a:endParaRPr>
          </a:p>
          <a:p>
            <a:pPr marL="914400" indent="-914400">
              <a:buFont typeface="+mj-lt"/>
              <a:buAutoNum type="arabicPeriod"/>
            </a:pP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35</a:t>
            </a:fld>
            <a:endParaRPr lang="en-US" dirty="0">
              <a:latin typeface="Arial" pitchFamily="34" charset="0"/>
              <a:cs typeface="Arial" pitchFamily="34" charset="0"/>
            </a:endParaRPr>
          </a:p>
        </p:txBody>
      </p:sp>
    </p:spTree>
    <p:extLst>
      <p:ext uri="{BB962C8B-B14F-4D97-AF65-F5344CB8AC3E}">
        <p14:creationId xmlns:p14="http://schemas.microsoft.com/office/powerpoint/2010/main" val="6779377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#3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20000"/>
          </a:bodyPr>
          <a:lstStyle/>
          <a:p>
            <a:pPr lvl="0">
              <a:buClr>
                <a:schemeClr val="accent1"/>
              </a:buClr>
              <a:buFont typeface="Wingdings" pitchFamily="2" charset="2"/>
              <a:buChar char="v"/>
            </a:pPr>
            <a:r>
              <a:rPr lang="en-US" dirty="0" smtClean="0">
                <a:latin typeface="Arial" panose="020B0604020202020204" pitchFamily="34" charset="0"/>
                <a:cs typeface="Arial" pitchFamily="34" charset="0"/>
              </a:rPr>
              <a:t>Attachment E: Trust Fund Changes Only</a:t>
            </a:r>
          </a:p>
          <a:p>
            <a:pPr marL="834390" lvl="1" indent="-514350">
              <a:buFont typeface="+mj-lt"/>
              <a:buAutoNum type="arabicPeriod" startAt="3"/>
            </a:pPr>
            <a:r>
              <a:rPr lang="en-US" sz="2900" dirty="0">
                <a:latin typeface="Arial" panose="020B0604020202020204" pitchFamily="34" charset="0"/>
                <a:cs typeface="Arial" panose="020B0604020202020204" pitchFamily="34" charset="0"/>
              </a:rPr>
              <a:t>The Recipient will not be entitled to use funds available under this Agreement (alone or in combination with other funds) for a land purchase price in excess of the appraised value. Up to 110% of appraised value may be approved following review by the LCCMR. </a:t>
            </a:r>
          </a:p>
          <a:p>
            <a:pPr marL="777240" lvl="1" indent="-457200">
              <a:buFont typeface="+mj-lt"/>
              <a:buAutoNum type="arabicPeriod" startAt="3"/>
            </a:pPr>
            <a:endParaRPr lang="en-US" sz="2900" dirty="0">
              <a:latin typeface="Arial" panose="020B0604020202020204" pitchFamily="34" charset="0"/>
              <a:cs typeface="Arial" panose="020B0604020202020204" pitchFamily="34" charset="0"/>
            </a:endParaRPr>
          </a:p>
          <a:p>
            <a:pPr marL="347663" indent="-347663">
              <a:buFont typeface="Wingdings" panose="05000000000000000000" pitchFamily="2" charset="2"/>
              <a:buChar char="v"/>
            </a:pPr>
            <a:r>
              <a:rPr lang="en-US" dirty="0">
                <a:latin typeface="Arial" panose="020B0604020202020204" pitchFamily="34" charset="0"/>
                <a:cs typeface="Arial" panose="020B0604020202020204" pitchFamily="34" charset="0"/>
              </a:rPr>
              <a:t>Attachment E: </a:t>
            </a:r>
            <a:r>
              <a:rPr lang="en-US" dirty="0" smtClean="0">
                <a:latin typeface="Arial" panose="020B0604020202020204" pitchFamily="34" charset="0"/>
                <a:cs typeface="Arial" pitchFamily="34" charset="0"/>
              </a:rPr>
              <a:t>Outdoor Heritage </a:t>
            </a:r>
            <a:r>
              <a:rPr lang="en-US" dirty="0">
                <a:latin typeface="Arial" panose="020B0604020202020204" pitchFamily="34" charset="0"/>
                <a:cs typeface="Arial" pitchFamily="34" charset="0"/>
              </a:rPr>
              <a:t>Fund Changes </a:t>
            </a:r>
            <a:r>
              <a:rPr lang="en-US" dirty="0" smtClean="0">
                <a:latin typeface="Arial" panose="020B0604020202020204" pitchFamily="34" charset="0"/>
                <a:cs typeface="Arial" pitchFamily="34" charset="0"/>
              </a:rPr>
              <a:t>Only</a:t>
            </a:r>
          </a:p>
          <a:p>
            <a:pPr marL="804863" lvl="2" indent="-457200">
              <a:buFont typeface="+mj-lt"/>
              <a:buAutoNum type="arabicPeriod"/>
            </a:pPr>
            <a:r>
              <a:rPr lang="en-US" sz="2900" dirty="0" smtClean="0">
                <a:latin typeface="Arial" panose="020B0604020202020204" pitchFamily="34" charset="0"/>
                <a:cs typeface="Arial" pitchFamily="34" charset="0"/>
              </a:rPr>
              <a:t>Removed </a:t>
            </a:r>
            <a:r>
              <a:rPr lang="en-US" sz="2900" dirty="0">
                <a:latin typeface="Arial" panose="020B0604020202020204" pitchFamily="34" charset="0"/>
                <a:cs typeface="Arial" panose="020B0604020202020204" pitchFamily="34" charset="0"/>
              </a:rPr>
              <a:t>requirement that mapping information be submitted to the DNR </a:t>
            </a:r>
          </a:p>
          <a:p>
            <a:pPr marL="914400" indent="-914400">
              <a:buFont typeface="+mj-lt"/>
              <a:buAutoNum type="arabicPeriod"/>
            </a:pPr>
            <a:endParaRPr lang="en-US" sz="4500" dirty="0">
              <a:latin typeface="Arial" panose="020B0604020202020204" pitchFamily="34" charset="0"/>
              <a:cs typeface="Arial" pitchFamily="34" charset="0"/>
            </a:endParaRPr>
          </a:p>
          <a:p>
            <a:pPr marL="320040" lvl="1" indent="0">
              <a:buNone/>
            </a:pPr>
            <a:endParaRPr lang="en-US" sz="4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777240" lvl="1" indent="-457200">
              <a:buFont typeface="+mj-lt"/>
              <a:buAutoNum type="arabicPeriod"/>
            </a:pPr>
            <a:endParaRPr lang="en-US" sz="3200" dirty="0">
              <a:latin typeface="Arial" panose="020B0604020202020204" pitchFamily="34" charset="0"/>
              <a:cs typeface="Arial" panose="020B0604020202020204" pitchFamily="34" charset="0"/>
            </a:endParaRPr>
          </a:p>
          <a:p>
            <a:pPr marL="457200" lvl="0" indent="-457200">
              <a:buClr>
                <a:schemeClr val="accent1"/>
              </a:buClr>
              <a:buFont typeface="+mj-lt"/>
              <a:buAutoNum type="arabicPeriod"/>
            </a:pPr>
            <a:endParaRPr lang="en-US" sz="2400" dirty="0">
              <a:latin typeface="Arial" pitchFamily="34" charset="0"/>
              <a:cs typeface="Arial" pitchFamily="34" charset="0"/>
            </a:endParaRPr>
          </a:p>
          <a:p>
            <a:pPr>
              <a:buClr>
                <a:schemeClr val="accent1"/>
              </a:buClr>
              <a:buFont typeface="Wingdings" pitchFamily="2" charset="2"/>
              <a:buChar char="v"/>
            </a:pPr>
            <a:endParaRPr lang="en-US" sz="24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eriod"/>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36</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389803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#4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smtClean="0">
                <a:latin typeface="Arial" pitchFamily="34" charset="0"/>
                <a:cs typeface="Arial" pitchFamily="34" charset="0"/>
              </a:rPr>
              <a:t>If </a:t>
            </a:r>
            <a:r>
              <a:rPr lang="en-US" sz="2800" dirty="0">
                <a:latin typeface="Arial" pitchFamily="34" charset="0"/>
                <a:cs typeface="Arial" pitchFamily="34" charset="0"/>
              </a:rPr>
              <a:t>an acquisition requires preliminary work performed by the DNR such as an appraisal review, it is important that a </a:t>
            </a:r>
            <a:r>
              <a:rPr lang="en-US" sz="2800" dirty="0" smtClean="0">
                <a:latin typeface="Arial" pitchFamily="34" charset="0"/>
                <a:cs typeface="Arial" pitchFamily="34" charset="0"/>
              </a:rPr>
              <a:t>Use </a:t>
            </a:r>
            <a:r>
              <a:rPr lang="en-US" sz="2800" dirty="0">
                <a:latin typeface="Arial" pitchFamily="34" charset="0"/>
                <a:cs typeface="Arial" pitchFamily="34" charset="0"/>
              </a:rPr>
              <a:t>of F</a:t>
            </a:r>
            <a:r>
              <a:rPr lang="en-US" sz="2800" dirty="0" smtClean="0">
                <a:latin typeface="Arial" pitchFamily="34" charset="0"/>
                <a:cs typeface="Arial" pitchFamily="34" charset="0"/>
              </a:rPr>
              <a:t>unds </a:t>
            </a:r>
            <a:r>
              <a:rPr lang="en-US" sz="2800" dirty="0">
                <a:latin typeface="Arial" pitchFamily="34" charset="0"/>
                <a:cs typeface="Arial" pitchFamily="34" charset="0"/>
              </a:rPr>
              <a:t>L</a:t>
            </a:r>
            <a:r>
              <a:rPr lang="en-US" sz="2800" dirty="0" smtClean="0">
                <a:latin typeface="Arial" pitchFamily="34" charset="0"/>
                <a:cs typeface="Arial" pitchFamily="34" charset="0"/>
              </a:rPr>
              <a:t>etter </a:t>
            </a:r>
            <a:r>
              <a:rPr lang="en-US" sz="2800" dirty="0">
                <a:latin typeface="Arial" pitchFamily="34" charset="0"/>
                <a:cs typeface="Arial" pitchFamily="34" charset="0"/>
              </a:rPr>
              <a:t>is submitted well in advance and that funding is available in the </a:t>
            </a:r>
            <a:r>
              <a:rPr lang="en-US" sz="2800" dirty="0" smtClean="0">
                <a:latin typeface="Arial" pitchFamily="34" charset="0"/>
                <a:cs typeface="Arial" pitchFamily="34" charset="0"/>
              </a:rPr>
              <a:t>“DNR Land Acquisition Costs (OHF)” or “Other DNR acquisition, reporting, and management (ENRTF)” </a:t>
            </a:r>
            <a:r>
              <a:rPr lang="en-US" sz="2800" dirty="0">
                <a:latin typeface="Arial" pitchFamily="34" charset="0"/>
                <a:cs typeface="Arial" pitchFamily="34" charset="0"/>
              </a:rPr>
              <a:t>line item of the approved work/accomplishment plan </a:t>
            </a:r>
          </a:p>
          <a:p>
            <a:pPr lvl="0">
              <a:buClr>
                <a:schemeClr val="accent1"/>
              </a:buClr>
              <a:buFont typeface="Wingdings" pitchFamily="2" charset="2"/>
              <a:buChar char="v"/>
            </a:pPr>
            <a:endParaRPr lang="en-US" sz="2800" dirty="0" smtClean="0"/>
          </a:p>
          <a:p>
            <a:pPr lvl="0">
              <a:buClr>
                <a:schemeClr val="accent1"/>
              </a:buClr>
              <a:buFont typeface="Wingdings" pitchFamily="2" charset="2"/>
              <a:buChar char="v"/>
            </a:pPr>
            <a:endParaRPr lang="en-US" sz="2800" dirty="0"/>
          </a:p>
          <a:p>
            <a:pPr lvl="0">
              <a:buClr>
                <a:schemeClr val="accent1"/>
              </a:buClr>
              <a:buFont typeface="Wingdings" pitchFamily="2" charset="2"/>
              <a:buChar char="v"/>
            </a:pPr>
            <a:endParaRPr lang="en-US" sz="2800" dirty="0"/>
          </a:p>
          <a:p>
            <a:pPr marL="0" lvl="0" indent="0">
              <a:buClr>
                <a:schemeClr val="accent1"/>
              </a:buClr>
              <a:buNone/>
            </a:pPr>
            <a:endParaRPr lang="en-US" sz="2800" dirty="0"/>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37</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950367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#5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lnSpcReduction="10000"/>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All pre-closing documentation </a:t>
            </a:r>
            <a:r>
              <a:rPr lang="en-US" sz="2800" dirty="0">
                <a:latin typeface="Arial" pitchFamily="34" charset="0"/>
                <a:cs typeface="Arial" pitchFamily="34" charset="0"/>
              </a:rPr>
              <a:t>that is required per Attachment E must be submitted at least 10 </a:t>
            </a:r>
            <a:r>
              <a:rPr lang="en-US" sz="2800" dirty="0" smtClean="0">
                <a:latin typeface="Arial" pitchFamily="34" charset="0"/>
                <a:cs typeface="Arial" pitchFamily="34" charset="0"/>
              </a:rPr>
              <a:t>business days </a:t>
            </a:r>
            <a:r>
              <a:rPr lang="en-US" sz="2800" dirty="0">
                <a:latin typeface="Arial" pitchFamily="34" charset="0"/>
                <a:cs typeface="Arial" pitchFamily="34" charset="0"/>
              </a:rPr>
              <a:t>prior to close to ensure the documents can be reviewed and the payment can be </a:t>
            </a:r>
            <a:r>
              <a:rPr lang="en-US" sz="2800" dirty="0" smtClean="0">
                <a:latin typeface="Arial" pitchFamily="34" charset="0"/>
                <a:cs typeface="Arial" pitchFamily="34" charset="0"/>
              </a:rPr>
              <a:t>delivered</a:t>
            </a:r>
            <a:endParaRPr lang="en-US" sz="2800" dirty="0">
              <a:latin typeface="Arial" pitchFamily="34" charset="0"/>
              <a:cs typeface="Arial" pitchFamily="34" charset="0"/>
            </a:endParaRPr>
          </a:p>
          <a:p>
            <a:pPr marL="0" lvl="0" indent="0">
              <a:buClr>
                <a:schemeClr val="accent1"/>
              </a:buClr>
              <a:buNone/>
            </a:pPr>
            <a:endParaRPr lang="en-US" sz="2800" dirty="0">
              <a:latin typeface="Arial" pitchFamily="34" charset="0"/>
              <a:ea typeface="Adobe Heiti Std R" pitchFamily="34" charset="-128"/>
              <a:cs typeface="Arial" pitchFamily="34" charset="0"/>
            </a:endParaRPr>
          </a:p>
          <a:p>
            <a:pPr lvl="0">
              <a:buClr>
                <a:schemeClr val="accent1"/>
              </a:buClr>
              <a:buFont typeface="Wingdings" panose="05000000000000000000" pitchFamily="2" charset="2"/>
              <a:buChar char="v"/>
            </a:pPr>
            <a:r>
              <a:rPr lang="en-US" sz="2800" dirty="0">
                <a:latin typeface="Arial" pitchFamily="34" charset="0"/>
                <a:cs typeface="Arial" pitchFamily="34" charset="0"/>
              </a:rPr>
              <a:t>Grantees have the option of having funds wired directly to their title company </a:t>
            </a:r>
            <a:r>
              <a:rPr lang="en-US" sz="2800" dirty="0" smtClean="0">
                <a:latin typeface="Arial" pitchFamily="34" charset="0"/>
                <a:cs typeface="Arial" pitchFamily="34" charset="0"/>
              </a:rPr>
              <a:t>the morning of the closing or funds electronically transferred into their SWIFT account one day prior to closing</a:t>
            </a:r>
            <a:endParaRPr lang="en-US" sz="28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38</a:t>
            </a:fld>
            <a:endParaRPr lang="en-US" dirty="0">
              <a:latin typeface="Arial" pitchFamily="34" charset="0"/>
              <a:cs typeface="Arial" pitchFamily="34" charset="0"/>
            </a:endParaRPr>
          </a:p>
        </p:txBody>
      </p:sp>
    </p:spTree>
    <p:extLst>
      <p:ext uri="{BB962C8B-B14F-4D97-AF65-F5344CB8AC3E}">
        <p14:creationId xmlns:p14="http://schemas.microsoft.com/office/powerpoint/2010/main" val="250363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#6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anose="05000000000000000000" pitchFamily="2" charset="2"/>
              <a:buChar char="v"/>
            </a:pPr>
            <a:r>
              <a:rPr lang="en-US" sz="2800" dirty="0" smtClean="0">
                <a:latin typeface="Arial" pitchFamily="34" charset="0"/>
                <a:cs typeface="Arial" pitchFamily="34" charset="0"/>
              </a:rPr>
              <a:t>All parcels that are being acquired must be listed in the most current, recently approved work/accomplishment plan </a:t>
            </a:r>
          </a:p>
          <a:p>
            <a:pPr lvl="0">
              <a:buClr>
                <a:schemeClr val="accent1"/>
              </a:buClr>
              <a:buFont typeface="Wingdings" panose="05000000000000000000" pitchFamily="2" charset="2"/>
              <a:buChar char="v"/>
            </a:pPr>
            <a:endParaRPr lang="en-US" sz="2800" dirty="0">
              <a:latin typeface="Arial" pitchFamily="34" charset="0"/>
              <a:cs typeface="Arial" pitchFamily="34" charset="0"/>
            </a:endParaRPr>
          </a:p>
          <a:p>
            <a:pPr lvl="0">
              <a:buClr>
                <a:schemeClr val="accent1"/>
              </a:buClr>
              <a:buFont typeface="Wingdings" panose="05000000000000000000" pitchFamily="2" charset="2"/>
              <a:buChar char="v"/>
            </a:pPr>
            <a:r>
              <a:rPr lang="en-US" sz="2800" dirty="0" smtClean="0">
                <a:latin typeface="Arial" pitchFamily="34" charset="0"/>
                <a:cs typeface="Arial" pitchFamily="34" charset="0"/>
              </a:rPr>
              <a:t>For appraisal related questions, please contact the DNR’s </a:t>
            </a:r>
            <a:r>
              <a:rPr lang="en-US" sz="2800" dirty="0" smtClean="0">
                <a:latin typeface="Arial" pitchFamily="34" charset="0"/>
                <a:cs typeface="Arial" pitchFamily="34" charset="0"/>
                <a:hlinkClick r:id="rId2"/>
              </a:rPr>
              <a:t>Appraisal Management </a:t>
            </a:r>
            <a:r>
              <a:rPr lang="en-US" sz="2800" dirty="0" smtClean="0">
                <a:latin typeface="Arial" pitchFamily="34" charset="0"/>
                <a:cs typeface="Arial" pitchFamily="34" charset="0"/>
              </a:rPr>
              <a:t>Unit Supervisor Cindy Nathan at 218-855-5126</a:t>
            </a:r>
          </a:p>
          <a:p>
            <a:pPr marL="0" lvl="0" indent="0">
              <a:buClr>
                <a:schemeClr val="accent1"/>
              </a:buClr>
              <a:buNone/>
            </a:pPr>
            <a:endParaRPr lang="en-US" sz="2800" dirty="0">
              <a:latin typeface="Arial" pitchFamily="34" charset="0"/>
              <a:cs typeface="Arial" pitchFamily="34" charset="0"/>
            </a:endParaRP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39</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01220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Introduction (continued...)</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lnSpcReduction="10000"/>
          </a:bodyPr>
          <a:lstStyle/>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manual is based on federal and state laws, and policies and procedures of the </a:t>
            </a:r>
            <a:r>
              <a:rPr lang="en-US" sz="2400" dirty="0" smtClean="0">
                <a:latin typeface="Arial" pitchFamily="34" charset="0"/>
                <a:ea typeface="Adobe Heiti Std R" pitchFamily="34" charset="-128"/>
                <a:cs typeface="Arial" pitchFamily="34" charset="0"/>
              </a:rPr>
              <a:t>Minnesota Department of Administration’s Office </a:t>
            </a:r>
            <a:r>
              <a:rPr lang="en-US" sz="2400" dirty="0">
                <a:latin typeface="Arial" pitchFamily="34" charset="0"/>
                <a:ea typeface="Adobe Heiti Std R" pitchFamily="34" charset="-128"/>
                <a:cs typeface="Arial" pitchFamily="34" charset="0"/>
              </a:rPr>
              <a:t>of Grants </a:t>
            </a:r>
            <a:r>
              <a:rPr lang="en-US" sz="2400" dirty="0" smtClean="0">
                <a:latin typeface="Arial" pitchFamily="34" charset="0"/>
                <a:ea typeface="Adobe Heiti Std R" pitchFamily="34" charset="-128"/>
                <a:cs typeface="Arial" pitchFamily="34" charset="0"/>
              </a:rPr>
              <a:t>Management (OGM) </a:t>
            </a:r>
            <a:r>
              <a:rPr lang="en-US" sz="2400" dirty="0">
                <a:latin typeface="Arial" pitchFamily="34" charset="0"/>
                <a:ea typeface="Adobe Heiti Std R" pitchFamily="34" charset="-128"/>
                <a:cs typeface="Arial" pitchFamily="34" charset="0"/>
              </a:rPr>
              <a:t>and the Minnesota Department of Natural Resources’ Office of Management and Budget Services</a:t>
            </a:r>
            <a:r>
              <a:rPr lang="en-US" sz="2400" dirty="0" smtClean="0">
                <a:latin typeface="Arial" pitchFamily="34" charset="0"/>
                <a:ea typeface="Adobe Heiti Std R" pitchFamily="34" charset="-128"/>
                <a:cs typeface="Arial" pitchFamily="34" charset="0"/>
              </a:rPr>
              <a:t>. The Reimbursement Manual can be found on </a:t>
            </a:r>
            <a:r>
              <a:rPr lang="en-US" sz="2400" dirty="0">
                <a:latin typeface="Arial" pitchFamily="34" charset="0"/>
                <a:ea typeface="Adobe Heiti Std R" pitchFamily="34" charset="-128"/>
                <a:cs typeface="Arial" pitchFamily="34" charset="0"/>
              </a:rPr>
              <a:t>our website </a:t>
            </a:r>
            <a:r>
              <a:rPr lang="en-US" sz="2400" dirty="0" smtClean="0">
                <a:latin typeface="Arial" pitchFamily="34" charset="0"/>
                <a:ea typeface="Adobe Heiti Std R" pitchFamily="34" charset="-128"/>
                <a:cs typeface="Arial" pitchFamily="34" charset="0"/>
              </a:rPr>
              <a:t>at:</a:t>
            </a:r>
          </a:p>
          <a:p>
            <a:pPr marL="0" indent="0">
              <a:buClr>
                <a:schemeClr val="accent1"/>
              </a:buClr>
              <a:buNone/>
            </a:pPr>
            <a:endParaRPr lang="en-US" sz="2400" dirty="0">
              <a:latin typeface="Arial" pitchFamily="34" charset="0"/>
              <a:ea typeface="Adobe Heiti Std R" pitchFamily="34" charset="-128"/>
              <a:cs typeface="Arial" pitchFamily="34" charset="0"/>
            </a:endParaRPr>
          </a:p>
          <a:p>
            <a:pPr marL="0" indent="0">
              <a:buClr>
                <a:schemeClr val="accent1"/>
              </a:buClr>
              <a:buNone/>
            </a:pPr>
            <a:r>
              <a:rPr lang="en-US" sz="2400" dirty="0" smtClean="0">
                <a:latin typeface="Arial" pitchFamily="34" charset="0"/>
                <a:ea typeface="Adobe Heiti Std R" pitchFamily="34" charset="-128"/>
                <a:cs typeface="Arial" pitchFamily="34" charset="0"/>
                <a:hlinkClick r:id="rId2"/>
              </a:rPr>
              <a:t>DNR Pass-Through Grants Website</a:t>
            </a:r>
            <a:endParaRPr lang="en-US" sz="2400" dirty="0" smtClean="0">
              <a:latin typeface="Arial" pitchFamily="34" charset="0"/>
              <a:ea typeface="Adobe Heiti Std R" pitchFamily="34" charset="-128"/>
              <a:cs typeface="Arial" pitchFamily="34" charset="0"/>
            </a:endParaRPr>
          </a:p>
          <a:p>
            <a:pPr marL="0" indent="0">
              <a:buClr>
                <a:schemeClr val="accent1"/>
              </a:buClr>
              <a:buNone/>
            </a:pPr>
            <a:endParaRPr lang="en-US" sz="24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a:latin typeface="Arial" pitchFamily="34" charset="0"/>
                <a:cs typeface="Arial" pitchFamily="34" charset="0"/>
              </a:rPr>
              <a:t>For questions regarding the grant agreement, including reimbursement requests, please contact the State’s Authorized Representative or your assigned Grants Specialist.</a:t>
            </a:r>
            <a:endParaRPr lang="en-US" sz="2400" dirty="0">
              <a:latin typeface="Arial" pitchFamily="34" charset="0"/>
              <a:ea typeface="Adobe Heiti Std R" pitchFamily="34" charset="-128"/>
              <a:cs typeface="Arial" pitchFamily="34" charset="0"/>
            </a:endParaRPr>
          </a:p>
          <a:p>
            <a:endParaRPr lang="en-US" dirty="0"/>
          </a:p>
        </p:txBody>
      </p:sp>
    </p:spTree>
    <p:extLst>
      <p:ext uri="{BB962C8B-B14F-4D97-AF65-F5344CB8AC3E}">
        <p14:creationId xmlns:p14="http://schemas.microsoft.com/office/powerpoint/2010/main" val="4018013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F</a:t>
            </a:r>
            <a:r>
              <a:rPr lang="en-US" sz="2800" dirty="0" smtClean="0">
                <a:latin typeface="Arial" pitchFamily="34" charset="0"/>
                <a:cs typeface="Arial" pitchFamily="34" charset="0"/>
              </a:rPr>
              <a:t>- Additional ENRTF &amp; OHF Requirements</a:t>
            </a:r>
          </a:p>
          <a:p>
            <a:pPr marL="834390" lvl="1" indent="-514350">
              <a:buFont typeface="+mj-lt"/>
              <a:buAutoNum type="arabicPeriod"/>
            </a:pPr>
            <a:r>
              <a:rPr lang="en-US" sz="2400" dirty="0">
                <a:latin typeface="Arial" pitchFamily="34" charset="0"/>
                <a:ea typeface="Adobe Heiti Std R" pitchFamily="34" charset="-128"/>
                <a:cs typeface="Arial" pitchFamily="34" charset="0"/>
              </a:rPr>
              <a:t>Availability of Appropriation</a:t>
            </a:r>
          </a:p>
          <a:p>
            <a:pPr marL="834390" lvl="1" indent="-514350">
              <a:buFont typeface="+mj-lt"/>
              <a:buAutoNum type="arabicPeriod"/>
            </a:pPr>
            <a:r>
              <a:rPr lang="en-US" sz="2400" dirty="0">
                <a:latin typeface="Arial" pitchFamily="34" charset="0"/>
                <a:ea typeface="Adobe Heiti Std R" pitchFamily="34" charset="-128"/>
                <a:cs typeface="Arial" pitchFamily="34" charset="0"/>
              </a:rPr>
              <a:t>Project Requirements </a:t>
            </a:r>
          </a:p>
          <a:p>
            <a:pPr marL="834390" lvl="1" indent="-514350">
              <a:buFont typeface="+mj-lt"/>
              <a:buAutoNum type="arabicPeriod"/>
            </a:pPr>
            <a:r>
              <a:rPr lang="en-US" sz="2400" dirty="0">
                <a:latin typeface="Arial" pitchFamily="34" charset="0"/>
                <a:ea typeface="Adobe Heiti Std R" pitchFamily="34" charset="-128"/>
                <a:cs typeface="Arial" pitchFamily="34" charset="0"/>
              </a:rPr>
              <a:t>Record Notice of </a:t>
            </a:r>
            <a:r>
              <a:rPr lang="en-US" sz="2400" dirty="0" smtClean="0">
                <a:latin typeface="Arial" pitchFamily="34" charset="0"/>
                <a:ea typeface="Adobe Heiti Std R" pitchFamily="34" charset="-128"/>
                <a:cs typeface="Arial" pitchFamily="34" charset="0"/>
              </a:rPr>
              <a:t>Funding Restrictions </a:t>
            </a:r>
          </a:p>
          <a:p>
            <a:pPr marL="834390" lvl="1" indent="-514350">
              <a:buFont typeface="+mj-lt"/>
              <a:buAutoNum type="arabicPeriod"/>
            </a:pPr>
            <a:r>
              <a:rPr lang="en-US" sz="2400" dirty="0">
                <a:latin typeface="Arial" pitchFamily="34" charset="0"/>
                <a:ea typeface="Adobe Heiti Std R" pitchFamily="34" charset="-128"/>
                <a:cs typeface="Arial" pitchFamily="34" charset="0"/>
              </a:rPr>
              <a:t>M</a:t>
            </a:r>
            <a:r>
              <a:rPr lang="en-US" sz="2400" dirty="0" smtClean="0">
                <a:latin typeface="Arial" pitchFamily="34" charset="0"/>
                <a:ea typeface="Adobe Heiti Std R" pitchFamily="34" charset="-128"/>
                <a:cs typeface="Arial" pitchFamily="34" charset="0"/>
              </a:rPr>
              <a:t>ust display signs acknowledging that ENRTF/OHF grant funds paid for the property</a:t>
            </a:r>
          </a:p>
          <a:p>
            <a:pPr marL="834390" lvl="1" indent="-514350">
              <a:buFont typeface="+mj-lt"/>
              <a:buAutoNum type="arabicPeriod"/>
            </a:pPr>
            <a:r>
              <a:rPr lang="en-US" sz="2400" dirty="0" smtClean="0">
                <a:latin typeface="Arial" pitchFamily="34" charset="0"/>
                <a:ea typeface="Adobe Heiti Std R" pitchFamily="34" charset="-128"/>
                <a:cs typeface="Arial" pitchFamily="34" charset="0"/>
              </a:rPr>
              <a:t>OHF acquired land must be open to the public for the taking of fish and game during the open season</a:t>
            </a:r>
            <a:endParaRPr lang="en-US" sz="2400" dirty="0">
              <a:latin typeface="Arial" pitchFamily="34" charset="0"/>
              <a:ea typeface="Adobe Heiti Std R" pitchFamily="34" charset="-128"/>
              <a:cs typeface="Arial" pitchFamily="34" charset="0"/>
            </a:endParaRPr>
          </a:p>
          <a:p>
            <a:pPr marL="320040" lvl="1" indent="0">
              <a:buNone/>
            </a:pPr>
            <a:endParaRPr lang="en-US" sz="25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40</a:t>
            </a:fld>
            <a:endParaRPr lang="en-US" dirty="0">
              <a:latin typeface="Arial" pitchFamily="34" charset="0"/>
              <a:cs typeface="Arial" pitchFamily="34" charset="0"/>
            </a:endParaRPr>
          </a:p>
        </p:txBody>
      </p:sp>
    </p:spTree>
    <p:extLst>
      <p:ext uri="{BB962C8B-B14F-4D97-AF65-F5344CB8AC3E}">
        <p14:creationId xmlns:p14="http://schemas.microsoft.com/office/powerpoint/2010/main" val="23932309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Agreement Attachments</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a:buClr>
                <a:schemeClr val="accent1"/>
              </a:buClr>
              <a:buFont typeface="Wingdings" panose="05000000000000000000" pitchFamily="2" charset="2"/>
              <a:buChar char="v"/>
            </a:pPr>
            <a:r>
              <a:rPr lang="en-US" sz="2800" dirty="0">
                <a:latin typeface="Arial" pitchFamily="34" charset="0"/>
                <a:cs typeface="Arial" pitchFamily="34" charset="0"/>
              </a:rPr>
              <a:t>Attachment </a:t>
            </a:r>
            <a:r>
              <a:rPr lang="en-US" sz="2800" dirty="0" smtClean="0">
                <a:latin typeface="Arial" pitchFamily="34" charset="0"/>
                <a:cs typeface="Arial" pitchFamily="34" charset="0"/>
              </a:rPr>
              <a:t>G- Reimbursement Manual</a:t>
            </a:r>
            <a:endParaRPr lang="en-US" sz="2400" dirty="0" smtClean="0">
              <a:latin typeface="Arial" pitchFamily="34" charset="0"/>
              <a:ea typeface="Adobe Heiti Std R" pitchFamily="34" charset="-128"/>
              <a:cs typeface="Arial" pitchFamily="34" charset="0"/>
            </a:endParaRPr>
          </a:p>
          <a:p>
            <a:pPr marL="1051560" lvl="3" indent="0">
              <a:buNone/>
            </a:pPr>
            <a:endParaRPr lang="en-US" sz="1900" dirty="0" smtClean="0">
              <a:latin typeface="Arial" pitchFamily="34" charset="0"/>
              <a:cs typeface="Arial" pitchFamily="34" charset="0"/>
              <a:hlinkClick r:id="rId2"/>
            </a:endParaRPr>
          </a:p>
          <a:p>
            <a:pPr marL="1051560" lvl="3" indent="0">
              <a:buNone/>
            </a:pPr>
            <a:r>
              <a:rPr lang="en-US" sz="2400" dirty="0" smtClean="0">
                <a:latin typeface="Arial" pitchFamily="34" charset="0"/>
                <a:cs typeface="Arial" pitchFamily="34" charset="0"/>
                <a:hlinkClick r:id="rId2"/>
              </a:rPr>
              <a:t>Reimbursement Manual</a:t>
            </a:r>
            <a:endParaRPr lang="en-US" sz="2400" dirty="0">
              <a:latin typeface="Arial" pitchFamily="34" charset="0"/>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0" indent="0">
              <a:buClr>
                <a:schemeClr val="accent1"/>
              </a:buClr>
              <a:buNone/>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41</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632281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lumMod val="60000"/>
                    <a:lumOff val="40000"/>
                  </a:schemeClr>
                </a:solidFill>
                <a:latin typeface="Arial" panose="020B0604020202020204" pitchFamily="34" charset="0"/>
                <a:cs typeface="Arial" panose="020B0604020202020204" pitchFamily="34" charset="0"/>
              </a:rPr>
              <a:t>Grant Contract Attachments</a:t>
            </a:r>
            <a:endParaRPr lang="en-US" sz="3600"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42</a:t>
            </a:fld>
            <a:endParaRPr lang="en-US"/>
          </a:p>
        </p:txBody>
      </p:sp>
      <p:sp>
        <p:nvSpPr>
          <p:cNvPr id="4" name="Content Placeholder 3"/>
          <p:cNvSpPr>
            <a:spLocks noGrp="1"/>
          </p:cNvSpPr>
          <p:nvPr>
            <p:ph sz="quarter" idx="1"/>
          </p:nvPr>
        </p:nvSpPr>
        <p:spPr/>
        <p:txBody>
          <a:bodyPr>
            <a:normAutofit/>
          </a:bodyPr>
          <a:lstStyle/>
          <a:p>
            <a:pPr marL="0" indent="0" algn="ctr">
              <a:buNone/>
            </a:pPr>
            <a:endParaRPr lang="en-US" sz="9600" dirty="0" smtClean="0">
              <a:solidFill>
                <a:schemeClr val="tx2">
                  <a:lumMod val="60000"/>
                  <a:lumOff val="40000"/>
                </a:schemeClr>
              </a:solidFill>
              <a:latin typeface="Arial" panose="020B0604020202020204" pitchFamily="34" charset="0"/>
              <a:cs typeface="Arial" panose="020B0604020202020204" pitchFamily="34" charset="0"/>
            </a:endParaRPr>
          </a:p>
          <a:p>
            <a:pPr marL="0" indent="0" algn="ctr">
              <a:buNone/>
            </a:pPr>
            <a:r>
              <a:rPr lang="en-US" sz="9600" dirty="0" smtClean="0">
                <a:solidFill>
                  <a:schemeClr val="tx2">
                    <a:lumMod val="60000"/>
                    <a:lumOff val="40000"/>
                  </a:schemeClr>
                </a:solidFill>
                <a:latin typeface="Arial" panose="020B0604020202020204" pitchFamily="34" charset="0"/>
                <a:cs typeface="Arial" panose="020B0604020202020204" pitchFamily="34" charset="0"/>
              </a:rPr>
              <a:t>Questions</a:t>
            </a:r>
            <a:endParaRPr lang="en-US" sz="9600" dirty="0">
              <a:solidFill>
                <a:schemeClr val="tx2">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20371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2971800"/>
            <a:ext cx="8458200" cy="3276600"/>
          </a:xfrm>
        </p:spPr>
        <p:txBody>
          <a:bodyPr>
            <a:normAutofit/>
          </a:bodyPr>
          <a:lstStyle/>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Project Reimbursement Definition</a:t>
            </a:r>
          </a:p>
          <a:p>
            <a:pPr indent="347663">
              <a:lnSpc>
                <a:spcPct val="150000"/>
              </a:lnSpc>
              <a:buClr>
                <a:schemeClr val="accent1"/>
              </a:buClr>
              <a:buSzPct val="80000"/>
              <a:buFont typeface="Wingdings" pitchFamily="2" charset="2"/>
              <a:buChar char="v"/>
            </a:pPr>
            <a:r>
              <a:rPr lang="en-US" sz="3200" dirty="0">
                <a:solidFill>
                  <a:schemeClr val="accent2"/>
                </a:solidFill>
                <a:latin typeface="Arial" pitchFamily="34" charset="0"/>
                <a:ea typeface="Adobe Heiti Std R" pitchFamily="34" charset="-128"/>
                <a:cs typeface="Arial" pitchFamily="34" charset="0"/>
              </a:rPr>
              <a:t> </a:t>
            </a:r>
            <a:r>
              <a:rPr lang="en-US" sz="3200" dirty="0" smtClean="0">
                <a:solidFill>
                  <a:schemeClr val="accent2"/>
                </a:solidFill>
                <a:latin typeface="Arial" pitchFamily="34" charset="0"/>
                <a:ea typeface="Adobe Heiti Std R" pitchFamily="34" charset="-128"/>
                <a:cs typeface="Arial" pitchFamily="34" charset="0"/>
              </a:rPr>
              <a:t>Reimbursement Request </a:t>
            </a:r>
          </a:p>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Reimbursement Documentation</a:t>
            </a:r>
            <a:endParaRPr lang="en-US" sz="3200" dirty="0" smtClean="0">
              <a:latin typeface="Adobe Heiti Std R" pitchFamily="34" charset="-128"/>
              <a:ea typeface="Adobe Heiti Std R" pitchFamily="34" charset="-128"/>
            </a:endParaRPr>
          </a:p>
          <a:p>
            <a:pPr>
              <a:lnSpc>
                <a:spcPct val="170000"/>
              </a:lnSpc>
              <a:buSzPct val="70000"/>
            </a:pPr>
            <a:endParaRPr lang="en-US" sz="2400" dirty="0" smtClean="0">
              <a:latin typeface="Adobe Heiti Std R" pitchFamily="34" charset="-128"/>
              <a:ea typeface="Adobe Heiti Std R" pitchFamily="34" charset="-128"/>
            </a:endParaRPr>
          </a:p>
          <a:p>
            <a:endParaRPr lang="en-US" dirty="0" smtClean="0"/>
          </a:p>
        </p:txBody>
      </p:sp>
      <p:sp>
        <p:nvSpPr>
          <p:cNvPr id="4" name="Title 3"/>
          <p:cNvSpPr>
            <a:spLocks noGrp="1"/>
          </p:cNvSpPr>
          <p:nvPr>
            <p:ph type="title"/>
          </p:nvPr>
        </p:nvSpPr>
        <p:spPr/>
        <p:txBody>
          <a:bodyPr>
            <a:normAutofit/>
          </a:bodyPr>
          <a:lstStyle/>
          <a:p>
            <a:r>
              <a:rPr lang="en-US" sz="3600" dirty="0" smtClean="0">
                <a:latin typeface="Arial" pitchFamily="34" charset="0"/>
                <a:ea typeface="Adobe Heiti Std R" pitchFamily="34" charset="-128"/>
                <a:cs typeface="Arial" pitchFamily="34" charset="0"/>
              </a:rPr>
              <a:t>Project Reimbursement</a:t>
            </a:r>
            <a:endParaRPr lang="en-US" sz="36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43</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Project Reimbursement</a:t>
            </a:r>
            <a:endParaRPr lang="en-US" sz="36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76200" y="1752600"/>
            <a:ext cx="8991600" cy="4343400"/>
          </a:xfrm>
        </p:spPr>
        <p:txBody>
          <a:bodyPr>
            <a:normAutofit lnSpcReduction="10000"/>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Reimbursements are made by the State upon receiving:</a:t>
            </a:r>
          </a:p>
          <a:p>
            <a:pPr marL="0" indent="0">
              <a:buSzPct val="70000"/>
              <a:buNone/>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Demonstration that deliverables in the approved Work/Accomplishment Plan have been achieved</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a:latin typeface="Arial" pitchFamily="34" charset="0"/>
                <a:ea typeface="Adobe Heiti Std R" pitchFamily="34" charset="-128"/>
                <a:cs typeface="Arial" pitchFamily="34" charset="0"/>
              </a:rPr>
              <a:t>Documentation of eligible </a:t>
            </a:r>
            <a:r>
              <a:rPr lang="en-US" sz="2400" dirty="0" smtClean="0">
                <a:latin typeface="Arial" pitchFamily="34" charset="0"/>
                <a:ea typeface="Adobe Heiti Std R" pitchFamily="34" charset="-128"/>
                <a:cs typeface="Arial" pitchFamily="34" charset="0"/>
              </a:rPr>
              <a:t>expenses</a:t>
            </a:r>
          </a:p>
          <a:p>
            <a:pPr marL="1097280" lvl="2" indent="-457200">
              <a:buFont typeface="+mj-lt"/>
              <a:buAutoNum type="arabicParenR" startAt="2"/>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smtClean="0">
                <a:latin typeface="Arial" pitchFamily="34" charset="0"/>
                <a:ea typeface="Adobe Heiti Std R" pitchFamily="34" charset="-128"/>
                <a:cs typeface="Arial" pitchFamily="34" charset="0"/>
              </a:rPr>
              <a:t>Proof of payment (when applicable)</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marL="0" indent="0">
              <a:buNone/>
            </a:pPr>
            <a:r>
              <a:rPr lang="en-US" sz="2400" u="sng" dirty="0">
                <a:solidFill>
                  <a:schemeClr val="accent2"/>
                </a:solidFill>
                <a:latin typeface="Arial" pitchFamily="34" charset="0"/>
                <a:ea typeface="Adobe Heiti Std R" pitchFamily="34" charset="-128"/>
                <a:cs typeface="Arial" pitchFamily="34" charset="0"/>
              </a:rPr>
              <a:t>Note</a:t>
            </a:r>
            <a:r>
              <a:rPr lang="en-US" sz="2400" dirty="0">
                <a:solidFill>
                  <a:schemeClr val="accent2"/>
                </a:solidFill>
                <a:latin typeface="Arial" pitchFamily="34" charset="0"/>
                <a:ea typeface="Adobe Heiti Std R" pitchFamily="34" charset="-128"/>
                <a:cs typeface="Arial" pitchFamily="34" charset="0"/>
              </a:rPr>
              <a:t>: </a:t>
            </a:r>
            <a:endParaRPr lang="en-US" sz="2400" dirty="0" smtClean="0">
              <a:solidFill>
                <a:schemeClr val="accent2"/>
              </a:solidFill>
              <a:latin typeface="Arial" pitchFamily="34" charset="0"/>
              <a:ea typeface="Adobe Heiti Std R" pitchFamily="34" charset="-128"/>
              <a:cs typeface="Arial" pitchFamily="34" charset="0"/>
            </a:endParaRPr>
          </a:p>
          <a:p>
            <a:pPr marL="0" indent="0">
              <a:buNone/>
            </a:pPr>
            <a:r>
              <a:rPr lang="en-US" sz="2400" dirty="0" smtClean="0">
                <a:latin typeface="Arial" pitchFamily="34" charset="0"/>
                <a:ea typeface="Adobe Heiti Std R" pitchFamily="34" charset="-128"/>
                <a:cs typeface="Arial" pitchFamily="34" charset="0"/>
              </a:rPr>
              <a:t>Any expenditure submitted for reimbursement must be direct and necessary for the project and have been incurred during the grant period.</a:t>
            </a:r>
          </a:p>
          <a:p>
            <a:pPr>
              <a:buFont typeface="Wingdings" pitchFamily="2" charset="2"/>
              <a:buChar char="v"/>
            </a:pPr>
            <a:endParaRPr lang="en-US" sz="2500" dirty="0" smtClean="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44</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Project </a:t>
            </a:r>
            <a:r>
              <a:rPr lang="en-US" sz="3600" dirty="0" smtClean="0">
                <a:solidFill>
                  <a:schemeClr val="accent2"/>
                </a:solidFill>
                <a:latin typeface="Arial" pitchFamily="34" charset="0"/>
                <a:ea typeface="Adobe Heiti Std R" pitchFamily="34" charset="-128"/>
                <a:cs typeface="Arial" pitchFamily="34" charset="0"/>
              </a:rPr>
              <a:t>Reimbursement (continued…)</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rmAutofit fontScale="85000" lnSpcReduction="2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 pays for expenses prior </a:t>
            </a:r>
            <a:r>
              <a:rPr lang="en-US" sz="2800" dirty="0">
                <a:latin typeface="Arial" pitchFamily="34" charset="0"/>
                <a:ea typeface="Adobe Heiti Std R" pitchFamily="34" charset="-128"/>
                <a:cs typeface="Arial" pitchFamily="34" charset="0"/>
              </a:rPr>
              <a:t>to seeking </a:t>
            </a:r>
            <a:r>
              <a:rPr lang="en-US" sz="2800" dirty="0" smtClean="0">
                <a:latin typeface="Arial" pitchFamily="34" charset="0"/>
                <a:ea typeface="Adobe Heiti Std R" pitchFamily="34" charset="-128"/>
                <a:cs typeface="Arial" pitchFamily="34" charset="0"/>
              </a:rPr>
              <a:t>reimbursement</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Advance </a:t>
            </a:r>
            <a:r>
              <a:rPr lang="en-US" sz="2800" dirty="0">
                <a:latin typeface="Arial" pitchFamily="34" charset="0"/>
                <a:ea typeface="Adobe Heiti Std R" pitchFamily="34" charset="-128"/>
                <a:cs typeface="Arial" pitchFamily="34" charset="0"/>
              </a:rPr>
              <a:t>payment with prior (board) approval </a:t>
            </a:r>
            <a:r>
              <a:rPr lang="en-US" sz="2800" dirty="0" smtClean="0">
                <a:latin typeface="Arial" pitchFamily="34" charset="0"/>
                <a:ea typeface="Adobe Heiti Std R" pitchFamily="34" charset="-128"/>
                <a:cs typeface="Arial" pitchFamily="34" charset="0"/>
              </a:rPr>
              <a:t>only-board approval is not needed for a transfer of funds in your SWIFT account one day prior to a land acquisition closing or a wire transfer to your title company the morning of your closing</a:t>
            </a:r>
          </a:p>
          <a:p>
            <a:pPr>
              <a:buClr>
                <a:schemeClr val="accent1"/>
              </a:buClr>
              <a:buFont typeface="Wingdings" pitchFamily="2" charset="2"/>
              <a:buChar char="v"/>
            </a:pPr>
            <a:endParaRPr lang="en-US" sz="28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Total $ reimbursed cannot </a:t>
            </a:r>
            <a:r>
              <a:rPr lang="en-US" sz="2800" dirty="0">
                <a:latin typeface="Arial" pitchFamily="34" charset="0"/>
                <a:ea typeface="Adobe Heiti Std R" pitchFamily="34" charset="-128"/>
                <a:cs typeface="Arial" pitchFamily="34" charset="0"/>
              </a:rPr>
              <a:t>exceed the </a:t>
            </a:r>
            <a:r>
              <a:rPr lang="en-US" sz="2800" dirty="0" smtClean="0">
                <a:latin typeface="Arial" pitchFamily="34" charset="0"/>
                <a:ea typeface="Adobe Heiti Std R" pitchFamily="34" charset="-128"/>
                <a:cs typeface="Arial" pitchFamily="34" charset="0"/>
              </a:rPr>
              <a:t>total award $</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Grantees should expect payment within 30 days of the DNR receiving a reimbursement request as long as all the proper documentation has been submitted.</a:t>
            </a:r>
          </a:p>
          <a:p>
            <a:pPr marL="0" indent="0">
              <a:buNone/>
            </a:pPr>
            <a:endParaRPr lang="en-US" sz="2600" dirty="0">
              <a:latin typeface="Adobe Heiti Std R" pitchFamily="34" charset="-128"/>
              <a:ea typeface="Adobe Heiti Std R" pitchFamily="34" charset="-128"/>
            </a:endParaRPr>
          </a:p>
          <a:p>
            <a:endParaRPr lang="en-US" sz="28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45</a:t>
            </a:fld>
            <a:endParaRPr lang="en-US" dirty="0">
              <a:latin typeface="Arial" pitchFamily="34" charset="0"/>
              <a:cs typeface="Arial" pitchFamily="34" charset="0"/>
            </a:endParaRPr>
          </a:p>
        </p:txBody>
      </p:sp>
    </p:spTree>
    <p:extLst>
      <p:ext uri="{BB962C8B-B14F-4D97-AF65-F5344CB8AC3E}">
        <p14:creationId xmlns:p14="http://schemas.microsoft.com/office/powerpoint/2010/main" val="24262868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Request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905000"/>
            <a:ext cx="8915400" cy="3810000"/>
          </a:xfrm>
        </p:spPr>
        <p:txBody>
          <a:bodyPr>
            <a:noAutofit/>
          </a:bodyPr>
          <a:lstStyle/>
          <a:p>
            <a:pPr>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The Reimbursement request is comprised of four sections: </a:t>
            </a:r>
          </a:p>
          <a:p>
            <a:pPr lvl="1">
              <a:buNone/>
            </a:pPr>
            <a:r>
              <a:rPr lang="en-US" sz="2400" dirty="0" smtClean="0">
                <a:solidFill>
                  <a:schemeClr val="accent2"/>
                </a:solidFill>
                <a:latin typeface="Arial" pitchFamily="34" charset="0"/>
                <a:ea typeface="Adobe Heiti Std R" pitchFamily="34" charset="-128"/>
                <a:cs typeface="Arial" pitchFamily="34" charset="0"/>
              </a:rPr>
              <a:t>Section 1:</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Reimbursement Payment Request Form </a:t>
            </a:r>
          </a:p>
          <a:p>
            <a:pPr lvl="1">
              <a:buNone/>
            </a:pPr>
            <a:r>
              <a:rPr lang="en-US" sz="2400" dirty="0" smtClean="0">
                <a:solidFill>
                  <a:schemeClr val="accent2"/>
                </a:solidFill>
                <a:latin typeface="Arial" pitchFamily="34" charset="0"/>
                <a:ea typeface="Adobe Heiti Std R" pitchFamily="34" charset="-128"/>
                <a:cs typeface="Arial" pitchFamily="34" charset="0"/>
              </a:rPr>
              <a:t>Section 2:</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Reimbursement Spreadsheets</a:t>
            </a:r>
          </a:p>
          <a:p>
            <a:pPr lvl="1">
              <a:buNone/>
            </a:pPr>
            <a:r>
              <a:rPr lang="en-US" sz="2400" dirty="0" smtClean="0">
                <a:solidFill>
                  <a:schemeClr val="accent2"/>
                </a:solidFill>
                <a:latin typeface="Arial" pitchFamily="34" charset="0"/>
                <a:ea typeface="Adobe Heiti Std R" pitchFamily="34" charset="-128"/>
                <a:cs typeface="Arial" pitchFamily="34" charset="0"/>
              </a:rPr>
              <a:t>Section 3:</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Activity Summary Spreadsheet</a:t>
            </a:r>
          </a:p>
          <a:p>
            <a:pPr lvl="1">
              <a:buNone/>
            </a:pPr>
            <a:r>
              <a:rPr lang="en-US" sz="2400" dirty="0">
                <a:solidFill>
                  <a:schemeClr val="accent2"/>
                </a:solidFill>
                <a:latin typeface="Arial" pitchFamily="34" charset="0"/>
                <a:ea typeface="Adobe Heiti Std R" pitchFamily="34" charset="-128"/>
                <a:cs typeface="Arial" pitchFamily="34" charset="0"/>
              </a:rPr>
              <a:t>Section </a:t>
            </a:r>
            <a:r>
              <a:rPr lang="en-US" sz="2400" dirty="0" smtClean="0">
                <a:solidFill>
                  <a:schemeClr val="accent2"/>
                </a:solidFill>
                <a:latin typeface="Arial" pitchFamily="34" charset="0"/>
                <a:ea typeface="Adobe Heiti Std R" pitchFamily="34" charset="-128"/>
                <a:cs typeface="Arial" pitchFamily="34" charset="0"/>
              </a:rPr>
              <a:t>4:</a:t>
            </a:r>
            <a:r>
              <a:rPr lang="en-US" sz="2400" dirty="0" smtClean="0">
                <a:latin typeface="Arial" pitchFamily="34" charset="0"/>
                <a:ea typeface="Adobe Heiti Std R" pitchFamily="34" charset="-128"/>
                <a:cs typeface="Arial" pitchFamily="34" charset="0"/>
              </a:rPr>
              <a:t> Reimbursement Documentation </a:t>
            </a:r>
          </a:p>
          <a:p>
            <a:pPr lvl="1">
              <a:buNone/>
            </a:pPr>
            <a:endParaRPr lang="en-US" sz="2400" dirty="0" smtClean="0">
              <a:latin typeface="Arial" pitchFamily="34" charset="0"/>
              <a:ea typeface="Adobe Heiti Std R" pitchFamily="34" charset="-128"/>
              <a:cs typeface="Arial" pitchFamily="34" charset="0"/>
            </a:endParaRPr>
          </a:p>
          <a:p>
            <a:pPr>
              <a:buClr>
                <a:schemeClr val="accent1"/>
              </a:buClr>
              <a:buSzPct val="70000"/>
              <a:buFont typeface="Wingdings" pitchFamily="2" charset="2"/>
              <a:buChar char="v"/>
            </a:pPr>
            <a:r>
              <a:rPr lang="en-US" sz="2400" dirty="0">
                <a:latin typeface="Arial" pitchFamily="34" charset="0"/>
                <a:ea typeface="Adobe Heiti Std R" pitchFamily="34" charset="-128"/>
                <a:cs typeface="Arial" pitchFamily="34" charset="0"/>
              </a:rPr>
              <a:t>These documents are provided with the </a:t>
            </a:r>
            <a:r>
              <a:rPr lang="en-US" sz="2400" dirty="0" smtClean="0">
                <a:latin typeface="Arial" pitchFamily="34" charset="0"/>
                <a:ea typeface="Adobe Heiti Std R" pitchFamily="34" charset="-128"/>
                <a:cs typeface="Arial" pitchFamily="34" charset="0"/>
              </a:rPr>
              <a:t>Reimbursement Manual</a:t>
            </a:r>
            <a:endParaRPr lang="en-US" sz="2400" dirty="0">
              <a:solidFill>
                <a:srgbClr val="FF0000"/>
              </a:solidFill>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46</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icture of DNR Reimbursement Request Form" title="Reimbursement Request For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8600" y="1524000"/>
            <a:ext cx="5029200" cy="523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11723" y="1594338"/>
            <a:ext cx="4026877" cy="5257800"/>
          </a:xfrm>
        </p:spPr>
        <p:txBody>
          <a:bodyPr>
            <a:noAutofit/>
          </a:bodyPr>
          <a:lstStyle/>
          <a:p>
            <a:pPr>
              <a:buNone/>
            </a:pPr>
            <a:r>
              <a:rPr lang="en-US" sz="2000" dirty="0" smtClean="0">
                <a:solidFill>
                  <a:schemeClr val="accent2"/>
                </a:solidFill>
                <a:latin typeface="Arial" pitchFamily="34" charset="0"/>
                <a:ea typeface="Adobe Heiti Std R" pitchFamily="34" charset="-128"/>
                <a:cs typeface="Arial" pitchFamily="34" charset="0"/>
              </a:rPr>
              <a:t>Section 1: </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Required for all payment requests including acquisition. The form must be signed by someone who is authorized to submit reimbursement payment requests on behalf of your organization. </a:t>
            </a:r>
            <a:endParaRPr lang="en-US" sz="2000" dirty="0">
              <a:latin typeface="Arial" pitchFamily="34" charset="0"/>
              <a:ea typeface="Adobe Heiti Std R" pitchFamily="34" charset="-128"/>
              <a:cs typeface="Arial" pitchFamily="34" charset="0"/>
            </a:endParaRPr>
          </a:p>
          <a:p>
            <a:pPr marL="0" indent="0">
              <a:buNone/>
            </a:pPr>
            <a:r>
              <a:rPr lang="en-US" sz="2000" dirty="0">
                <a:latin typeface="Arial" pitchFamily="34" charset="0"/>
                <a:ea typeface="Adobe Heiti Std R" pitchFamily="34" charset="-128"/>
                <a:cs typeface="Arial" pitchFamily="34" charset="0"/>
              </a:rPr>
              <a:t> </a:t>
            </a:r>
            <a:endParaRPr lang="en-US" sz="2000" dirty="0" smtClean="0">
              <a:latin typeface="Arial" pitchFamily="34" charset="0"/>
              <a:ea typeface="Adobe Heiti Std R" pitchFamily="34" charset="-128"/>
              <a:cs typeface="Arial" pitchFamily="34" charset="0"/>
            </a:endParaRPr>
          </a:p>
          <a:p>
            <a:pPr marL="0" indent="0">
              <a:buNone/>
            </a:pPr>
            <a:r>
              <a:rPr lang="en-US" sz="2000" u="sng" dirty="0" smtClean="0">
                <a:solidFill>
                  <a:schemeClr val="accent2"/>
                </a:solidFill>
                <a:latin typeface="Arial" pitchFamily="34" charset="0"/>
                <a:ea typeface="Adobe Heiti Std R" pitchFamily="34" charset="-128"/>
                <a:cs typeface="Arial" pitchFamily="34" charset="0"/>
              </a:rPr>
              <a:t>Note</a:t>
            </a:r>
            <a:r>
              <a:rPr lang="en-US" sz="2000" dirty="0" smtClean="0">
                <a:solidFill>
                  <a:schemeClr val="accent2"/>
                </a:solidFill>
                <a:latin typeface="Arial" pitchFamily="34" charset="0"/>
                <a:ea typeface="Adobe Heiti Std R" pitchFamily="34" charset="-128"/>
                <a:cs typeface="Arial" pitchFamily="34" charset="0"/>
              </a:rPr>
              <a:t>:</a:t>
            </a:r>
          </a:p>
          <a:p>
            <a:pPr marL="0" indent="0">
              <a:buNone/>
            </a:pPr>
            <a:r>
              <a:rPr lang="en-US" sz="2000" dirty="0" smtClean="0">
                <a:latin typeface="Arial" pitchFamily="34" charset="0"/>
                <a:ea typeface="Adobe Heiti Std R" pitchFamily="34" charset="-128"/>
                <a:cs typeface="Arial" pitchFamily="34" charset="0"/>
              </a:rPr>
              <a:t>The period for which funds are being requested can be the earliest and latest dates that </a:t>
            </a:r>
            <a:r>
              <a:rPr lang="en-US" sz="2000" b="1" dirty="0" smtClean="0">
                <a:latin typeface="Arial" pitchFamily="34" charset="0"/>
                <a:ea typeface="Adobe Heiti Std R" pitchFamily="34" charset="-128"/>
                <a:cs typeface="Arial" pitchFamily="34" charset="0"/>
              </a:rPr>
              <a:t>costs were incurred </a:t>
            </a:r>
            <a:r>
              <a:rPr lang="en-US" sz="2000" dirty="0" smtClean="0">
                <a:latin typeface="Arial" pitchFamily="34" charset="0"/>
                <a:ea typeface="Adobe Heiti Std R" pitchFamily="34" charset="-128"/>
                <a:cs typeface="Arial" pitchFamily="34" charset="0"/>
              </a:rPr>
              <a:t>or the time period this request covers.</a:t>
            </a:r>
            <a:endParaRPr lang="en-US" sz="2000" dirty="0">
              <a:latin typeface="Arial" pitchFamily="34" charset="0"/>
              <a:ea typeface="Adobe Heiti Std R" pitchFamily="34" charset="-128"/>
              <a:cs typeface="Arial" pitchFamily="34" charset="0"/>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152400" y="228600"/>
            <a:ext cx="8839200"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Reimbursement Payment Request Form </a:t>
            </a: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47</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of the ENRTF Budget Spreadsheet" title="ENRTF Budget Spreadsheet"/>
          <p:cNvPicPr>
            <a:picLocks noChangeAspect="1" noChangeArrowheads="1"/>
          </p:cNvPicPr>
          <p:nvPr/>
        </p:nvPicPr>
        <p:blipFill>
          <a:blip r:embed="rId3" cstate="print"/>
          <a:srcRect t="16001" r="29011" b="40112"/>
          <a:stretch>
            <a:fillRect/>
          </a:stretch>
        </p:blipFill>
        <p:spPr bwMode="auto">
          <a:xfrm>
            <a:off x="152400" y="3886200"/>
            <a:ext cx="8610600" cy="2819400"/>
          </a:xfrm>
          <a:prstGeom prst="rect">
            <a:avLst/>
          </a:prstGeom>
          <a:noFill/>
          <a:ln w="9525">
            <a:solidFill>
              <a:schemeClr val="accent2"/>
            </a:solidFill>
            <a:miter lim="800000"/>
            <a:headEnd/>
            <a:tailEnd/>
          </a:ln>
        </p:spPr>
      </p:pic>
      <p:sp>
        <p:nvSpPr>
          <p:cNvPr id="3" name="Content Placeholder 2"/>
          <p:cNvSpPr>
            <a:spLocks noGrp="1"/>
          </p:cNvSpPr>
          <p:nvPr>
            <p:ph sz="quarter" idx="1"/>
          </p:nvPr>
        </p:nvSpPr>
        <p:spPr>
          <a:xfrm>
            <a:off x="0" y="1524000"/>
            <a:ext cx="9067800" cy="2362200"/>
          </a:xfrm>
        </p:spPr>
        <p:txBody>
          <a:bodyPr>
            <a:normAutofit fontScale="92500" lnSpcReduction="20000"/>
          </a:bodyPr>
          <a:lstStyle/>
          <a:p>
            <a:pPr>
              <a:buNone/>
            </a:pPr>
            <a:r>
              <a:rPr lang="en-US" sz="2600" dirty="0" smtClean="0">
                <a:solidFill>
                  <a:schemeClr val="accent2"/>
                </a:solidFill>
                <a:latin typeface="Arial" pitchFamily="34" charset="0"/>
                <a:ea typeface="Adobe Heiti Std R" pitchFamily="34" charset="-128"/>
                <a:cs typeface="Arial" pitchFamily="34" charset="0"/>
              </a:rPr>
              <a:t>Section 2: </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snapshot of the grant status</a:t>
            </a:r>
            <a:r>
              <a:rPr lang="en-US" sz="2400" dirty="0">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including the starting budget, current requested reimbursement amount, and the remaining balance</a:t>
            </a: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solidFill>
                  <a:schemeClr val="accent2"/>
                </a:solidFill>
                <a:latin typeface="Arial" pitchFamily="34" charset="0"/>
                <a:ea typeface="Adobe Heiti Std R" pitchFamily="34" charset="-128"/>
                <a:cs typeface="Arial" pitchFamily="34" charset="0"/>
              </a:rPr>
              <a:t>Note: </a:t>
            </a:r>
            <a:r>
              <a:rPr lang="en-US" sz="2400" dirty="0" smtClean="0">
                <a:latin typeface="Arial" pitchFamily="34" charset="0"/>
                <a:ea typeface="Adobe Heiti Std R" pitchFamily="34" charset="-128"/>
                <a:cs typeface="Arial" pitchFamily="34" charset="0"/>
              </a:rPr>
              <a:t>The starting budget must be reflected in </a:t>
            </a:r>
            <a:r>
              <a:rPr lang="en-US" sz="2400" dirty="0">
                <a:latin typeface="Arial" pitchFamily="34" charset="0"/>
                <a:ea typeface="Adobe Heiti Std R" pitchFamily="34" charset="-128"/>
                <a:cs typeface="Arial" pitchFamily="34" charset="0"/>
              </a:rPr>
              <a:t>the </a:t>
            </a:r>
            <a:r>
              <a:rPr lang="en-US" sz="2400" dirty="0" smtClean="0">
                <a:latin typeface="Arial" pitchFamily="34" charset="0"/>
                <a:ea typeface="Adobe Heiti Std R" pitchFamily="34" charset="-128"/>
                <a:cs typeface="Arial" pitchFamily="34" charset="0"/>
              </a:rPr>
              <a:t>latest approved Work/Accomplishment Plan. Only approved budget items are eligible for reimbursement.</a:t>
            </a:r>
            <a:endParaRPr lang="en-US" sz="2400" dirty="0">
              <a:latin typeface="Arial" pitchFamily="34" charset="0"/>
              <a:cs typeface="Arial" pitchFamily="34" charset="0"/>
            </a:endParaRPr>
          </a:p>
        </p:txBody>
      </p:sp>
      <p:sp>
        <p:nvSpPr>
          <p:cNvPr id="2" name="Title 1"/>
          <p:cNvSpPr>
            <a:spLocks noGrp="1"/>
          </p:cNvSpPr>
          <p:nvPr>
            <p:ph type="title"/>
          </p:nvPr>
        </p:nvSpPr>
        <p:spPr>
          <a:xfrm>
            <a:off x="152400" y="228600"/>
            <a:ext cx="8613648" cy="990600"/>
          </a:xfrm>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a:t>
            </a:r>
            <a:endParaRPr lang="en-US" sz="3600" dirty="0">
              <a:solidFill>
                <a:schemeClr val="accent2"/>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48</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descr="Picture of the Project Activity Summary Spreadsheet" title="Project Activity Summary Spreadsheet"/>
          <p:cNvGraphicFramePr>
            <a:graphicFrameLocks noGrp="1"/>
          </p:cNvGraphicFramePr>
          <p:nvPr>
            <p:extLst>
              <p:ext uri="{D42A27DB-BD31-4B8C-83A1-F6EECF244321}">
                <p14:modId xmlns:p14="http://schemas.microsoft.com/office/powerpoint/2010/main" val="263565348"/>
              </p:ext>
            </p:extLst>
          </p:nvPr>
        </p:nvGraphicFramePr>
        <p:xfrm>
          <a:off x="3886200" y="1981200"/>
          <a:ext cx="5079577" cy="3575304"/>
        </p:xfrm>
        <a:graphic>
          <a:graphicData uri="http://schemas.openxmlformats.org/drawingml/2006/table">
            <a:tbl>
              <a:tblPr firstRow="1" firstCol="1" bandRow="1"/>
              <a:tblGrid>
                <a:gridCol w="990601"/>
                <a:gridCol w="1988194"/>
                <a:gridCol w="755006"/>
                <a:gridCol w="1183216"/>
                <a:gridCol w="162560"/>
              </a:tblGrid>
              <a:tr h="606214">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Transaction Date</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Description- </a:t>
                      </a:r>
                      <a:r>
                        <a:rPr lang="en-US" sz="1200" b="1" dirty="0" err="1">
                          <a:solidFill>
                            <a:srgbClr val="000000"/>
                          </a:solidFill>
                          <a:effectLst/>
                          <a:latin typeface="Times New Roman"/>
                          <a:ea typeface="Times New Roman"/>
                          <a:cs typeface="Times New Roman"/>
                        </a:rPr>
                        <a:t>ie</a:t>
                      </a:r>
                      <a:r>
                        <a:rPr lang="en-US" sz="1200" b="1" dirty="0">
                          <a:solidFill>
                            <a:srgbClr val="000000"/>
                          </a:solidFill>
                          <a:effectLst/>
                          <a:latin typeface="Times New Roman"/>
                          <a:ea typeface="Times New Roman"/>
                          <a:cs typeface="Times New Roman"/>
                        </a:rPr>
                        <a:t>. vendor, contractor, restoration site location, etc.</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solidFill>
                            <a:srgbClr val="000000"/>
                          </a:solidFill>
                          <a:effectLst/>
                          <a:latin typeface="Times New Roman"/>
                          <a:ea typeface="Times New Roman"/>
                          <a:cs typeface="Times New Roman"/>
                        </a:rPr>
                        <a:t>Category</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Requested Amount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143">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4/1/13</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Johnson  Nursery - Seeds for Lafayette Park </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Supplies</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4,265.31</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4/1/13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Johnson  Nursery - Mulch  for Spring Park</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2,039.07</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Restoration Inc. - Herbicide application, Lafayette Park</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3,600.00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Restoration Inc - Burn for Spring Park</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7,430.00</a:t>
                      </a:r>
                      <a:endParaRPr lang="en-US" sz="1000">
                        <a:effectLst/>
                        <a:latin typeface="Times New"/>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Personnel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w="28575" cap="flat" cmpd="dbl"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11,030.00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6,304.38</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Travel</a:t>
                      </a:r>
                      <a:endParaRPr lang="en-US" sz="1000" dirty="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 Request #9</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a:noFill/>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r>
            </a:tbl>
          </a:graphicData>
        </a:graphic>
      </p:graphicFrame>
      <p:sp>
        <p:nvSpPr>
          <p:cNvPr id="12" name="Rectangle 3"/>
          <p:cNvSpPr>
            <a:spLocks noChangeArrowheads="1"/>
          </p:cNvSpPr>
          <p:nvPr/>
        </p:nvSpPr>
        <p:spPr bwMode="auto">
          <a:xfrm>
            <a:off x="4561643" y="1567190"/>
            <a:ext cx="35814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14300" algn="l"/>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Section 3: Project Activity Summary Spreadsheet </a:t>
            </a:r>
            <a:endParaRPr kumimoji="0" lang="en-US" sz="900" b="0" i="0" u="none" strike="noStrike" cap="none" normalizeH="0" baseline="0" dirty="0" smtClean="0">
              <a:ln>
                <a:noFill/>
              </a:ln>
              <a:solidFill>
                <a:schemeClr val="tx1"/>
              </a:solidFill>
              <a:effectLst/>
              <a:latin typeface="Arial" pitchFamily="34" charset="0"/>
            </a:endParaRPr>
          </a:p>
        </p:txBody>
      </p:sp>
      <p:sp>
        <p:nvSpPr>
          <p:cNvPr id="3" name="Content Placeholder 2"/>
          <p:cNvSpPr>
            <a:spLocks noGrp="1"/>
          </p:cNvSpPr>
          <p:nvPr>
            <p:ph sz="quarter" idx="1"/>
          </p:nvPr>
        </p:nvSpPr>
        <p:spPr>
          <a:xfrm>
            <a:off x="228600" y="1600200"/>
            <a:ext cx="3733800" cy="5029200"/>
          </a:xfrm>
        </p:spPr>
        <p:txBody>
          <a:bodyPr>
            <a:normAutofit/>
          </a:bodyPr>
          <a:lstStyle/>
          <a:p>
            <a:pPr marL="0">
              <a:buNone/>
            </a:pPr>
            <a:r>
              <a:rPr lang="en-US" sz="2400" dirty="0" smtClean="0">
                <a:solidFill>
                  <a:schemeClr val="accent2"/>
                </a:solidFill>
                <a:latin typeface="Arial" pitchFamily="34" charset="0"/>
                <a:ea typeface="Adobe Heiti Std R" pitchFamily="34" charset="-128"/>
                <a:cs typeface="Arial" pitchFamily="34" charset="0"/>
              </a:rPr>
              <a:t>Section 3:</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detailed summary of all reimbursement request items. This document aids both the grantee and state in tying all requested expenses to the project’s work/accomplishment plan with each reimbursement request.</a:t>
            </a:r>
            <a:endParaRPr lang="en-US" sz="2400" dirty="0">
              <a:latin typeface="Arial" pitchFamily="34" charset="0"/>
              <a:ea typeface="Adobe Heiti Std R" pitchFamily="34" charset="-128"/>
              <a:cs typeface="Arial" pitchFamily="34" charset="0"/>
            </a:endParaRPr>
          </a:p>
          <a:p>
            <a:pPr marL="0" indent="0">
              <a:buNone/>
            </a:pPr>
            <a:endParaRPr lang="en-US" sz="2400" dirty="0" smtClean="0">
              <a:latin typeface="Arial" pitchFamily="34" charset="0"/>
              <a:ea typeface="Adobe Heiti Std R" pitchFamily="34" charset="-128"/>
              <a:cs typeface="Arial" pitchFamily="34" charset="0"/>
            </a:endParaRPr>
          </a:p>
          <a:p>
            <a:pPr marL="0" indent="0">
              <a:buNone/>
            </a:pPr>
            <a:endParaRPr lang="en-US" sz="2400" dirty="0" smtClean="0">
              <a:latin typeface="Adobe Heiti Std R" pitchFamily="34" charset="-128"/>
              <a:ea typeface="Adobe Heiti Std R" pitchFamily="34" charset="-128"/>
            </a:endParaRPr>
          </a:p>
          <a:p>
            <a:pPr>
              <a:buFont typeface="Wingdings" pitchFamily="2" charset="2"/>
              <a:buChar char="v"/>
            </a:pPr>
            <a:endParaRPr lang="en-US" sz="11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228600" y="228600"/>
            <a:ext cx="8537448"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Project Activity Summary Spreadsheet </a:t>
            </a:r>
            <a:endParaRPr lang="en-US" sz="3600" dirty="0">
              <a:solidFill>
                <a:schemeClr val="accent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49</a:t>
            </a:fld>
            <a:endParaRPr lang="en-US" dirty="0">
              <a:latin typeface="Arial" pitchFamily="34" charset="0"/>
              <a:cs typeface="Arial" pitchFamily="34" charset="0"/>
            </a:endParaRPr>
          </a:p>
        </p:txBody>
      </p:sp>
    </p:spTree>
    <p:extLst>
      <p:ext uri="{BB962C8B-B14F-4D97-AF65-F5344CB8AC3E}">
        <p14:creationId xmlns:p14="http://schemas.microsoft.com/office/powerpoint/2010/main" val="3783031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solidFill>
                <a:latin typeface="Arial" panose="020B0604020202020204" pitchFamily="34" charset="0"/>
                <a:cs typeface="Arial" panose="020B0604020202020204" pitchFamily="34" charset="0"/>
              </a:rPr>
              <a:t>Roles of the DNR &amp; LCCMR/LSOHC</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LCCMR=Legislative-Citizen Commission of Minnesota Resources</a:t>
            </a:r>
          </a:p>
          <a:p>
            <a:pPr marL="0" indent="0">
              <a:buNone/>
            </a:pP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LCCMR makes funding recommendations to the legislature for special environment and natural resources projects, primarily from the Environment and Natural Resources Trust Fund (ENRTF)</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16766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Request Examples</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50</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320040" lvl="1" indent="0">
              <a:buNone/>
            </a:pPr>
            <a:r>
              <a:rPr lang="en-US" sz="2800" dirty="0" smtClean="0">
                <a:latin typeface="Arial" pitchFamily="34" charset="0"/>
                <a:cs typeface="Arial" pitchFamily="34" charset="0"/>
              </a:rPr>
              <a:t>1. </a:t>
            </a:r>
            <a:r>
              <a:rPr lang="en-US" sz="2800" dirty="0" smtClean="0">
                <a:latin typeface="Arial" pitchFamily="34" charset="0"/>
                <a:cs typeface="Arial" pitchFamily="34" charset="0"/>
                <a:hlinkClick r:id="rId3" action="ppaction://hlinkfile"/>
              </a:rPr>
              <a:t>Reimbursement Payment Request Form</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2</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4" action="ppaction://hlinkfile"/>
              </a:rPr>
              <a:t>ENRTF Spreadsheet #1</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3</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5" action="ppaction://hlinkfile"/>
              </a:rPr>
              <a:t>ENRTF Spreadsheet #2</a:t>
            </a:r>
            <a:endParaRPr lang="en-US" sz="2800" dirty="0" smtClean="0">
              <a:latin typeface="Arial" pitchFamily="34" charset="0"/>
              <a:cs typeface="Arial" pitchFamily="34" charset="0"/>
            </a:endParaRPr>
          </a:p>
          <a:p>
            <a:pPr marL="320040" lvl="1" indent="0">
              <a:buNone/>
            </a:pPr>
            <a:r>
              <a:rPr lang="en-US" sz="2800" dirty="0" smtClean="0">
                <a:latin typeface="Arial" pitchFamily="34" charset="0"/>
                <a:cs typeface="Arial" pitchFamily="34" charset="0"/>
              </a:rPr>
              <a:t>4. </a:t>
            </a:r>
            <a:r>
              <a:rPr lang="en-US" sz="2800" dirty="0" smtClean="0">
                <a:latin typeface="Arial" pitchFamily="34" charset="0"/>
                <a:cs typeface="Arial" pitchFamily="34" charset="0"/>
                <a:hlinkClick r:id="rId6" action="ppaction://hlinkfile"/>
              </a:rPr>
              <a:t>ENRTF Budget Change Spreadsheet</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5</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7" action="ppaction://hlinkfile"/>
              </a:rPr>
              <a:t>OHF Spreadsheet #1</a:t>
            </a:r>
            <a:endParaRPr lang="en-US" sz="2800" dirty="0" smtClean="0">
              <a:latin typeface="Arial" pitchFamily="34" charset="0"/>
              <a:cs typeface="Arial" pitchFamily="34" charset="0"/>
            </a:endParaRPr>
          </a:p>
          <a:p>
            <a:pPr marL="320040" lvl="1" indent="0">
              <a:buNone/>
            </a:pPr>
            <a:r>
              <a:rPr lang="en-US" sz="2800" dirty="0" smtClean="0">
                <a:latin typeface="Arial" pitchFamily="34" charset="0"/>
                <a:cs typeface="Arial" pitchFamily="34" charset="0"/>
              </a:rPr>
              <a:t>6. </a:t>
            </a:r>
            <a:r>
              <a:rPr lang="en-US" sz="2800" dirty="0" smtClean="0">
                <a:latin typeface="Arial" pitchFamily="34" charset="0"/>
                <a:cs typeface="Arial" pitchFamily="34" charset="0"/>
                <a:hlinkClick r:id="rId8" action="ppaction://hlinkfile"/>
              </a:rPr>
              <a:t>OHF Spreadsheet #2</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7</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9" action="ppaction://hlinkfile"/>
              </a:rPr>
              <a:t>OHF Budget Change Spreadsheet</a:t>
            </a:r>
            <a:endParaRPr lang="en-US" sz="2800" dirty="0" smtClean="0">
              <a:latin typeface="Arial" pitchFamily="34" charset="0"/>
              <a:cs typeface="Arial" pitchFamily="34" charset="0"/>
            </a:endParaRPr>
          </a:p>
        </p:txBody>
      </p:sp>
    </p:spTree>
    <p:extLst>
      <p:ext uri="{BB962C8B-B14F-4D97-AF65-F5344CB8AC3E}">
        <p14:creationId xmlns:p14="http://schemas.microsoft.com/office/powerpoint/2010/main" val="359226433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Spreadsheet-Final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Autofit/>
          </a:bodyPr>
          <a:lstStyle/>
          <a:p>
            <a:pPr marL="0" indent="0">
              <a:buNone/>
            </a:pPr>
            <a:r>
              <a:rPr lang="en-US" sz="2600" u="sng" dirty="0">
                <a:solidFill>
                  <a:schemeClr val="accent2"/>
                </a:solidFill>
                <a:latin typeface="Arial" pitchFamily="34" charset="0"/>
                <a:ea typeface="Adobe Heiti Std R" pitchFamily="34" charset="-128"/>
                <a:cs typeface="Arial" pitchFamily="34" charset="0"/>
              </a:rPr>
              <a:t>Common </a:t>
            </a:r>
            <a:r>
              <a:rPr lang="en-US" sz="2600" u="sng" dirty="0" smtClean="0">
                <a:solidFill>
                  <a:schemeClr val="accent2"/>
                </a:solidFill>
                <a:latin typeface="Arial" pitchFamily="34" charset="0"/>
                <a:ea typeface="Adobe Heiti Std R" pitchFamily="34" charset="-128"/>
                <a:cs typeface="Arial" pitchFamily="34" charset="0"/>
              </a:rPr>
              <a:t>Mistakes</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Previous spreadsheet $ fields are not formatted to include cents (e.g. $1,029 vs. $1,029.13) This throws off the totals. Use the current ENRTF &amp; OHF spreadsheet on our </a:t>
            </a:r>
            <a:r>
              <a:rPr lang="en-US" sz="2000" dirty="0" smtClean="0">
                <a:latin typeface="Arial" pitchFamily="34" charset="0"/>
                <a:ea typeface="Adobe Heiti Std R" pitchFamily="34" charset="-128"/>
                <a:cs typeface="Arial" pitchFamily="34" charset="0"/>
                <a:hlinkClick r:id="rId3"/>
              </a:rPr>
              <a:t>Forms/Links</a:t>
            </a:r>
            <a:r>
              <a:rPr lang="en-US" sz="2000" dirty="0" smtClean="0">
                <a:latin typeface="Arial" pitchFamily="34" charset="0"/>
                <a:ea typeface="Adobe Heiti Std R" pitchFamily="34" charset="-128"/>
                <a:cs typeface="Arial" pitchFamily="34" charset="0"/>
              </a:rPr>
              <a:t> webpage</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Approved work/accomplishment plan budget changes are not incorporated into the budget spreadsheet </a:t>
            </a: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The beginning balance is not the ending balance from the previous reimbursement request</a:t>
            </a:r>
            <a:r>
              <a:rPr lang="en-US" sz="2000" dirty="0" smtClean="0">
                <a:latin typeface="Arial" pitchFamily="34" charset="0"/>
                <a:ea typeface="Adobe Heiti Std R" pitchFamily="34" charset="-128"/>
                <a:cs typeface="Arial" pitchFamily="34" charset="0"/>
              </a:rPr>
              <a:t>.</a:t>
            </a: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smtClean="0">
                <a:latin typeface="Arial" pitchFamily="34" charset="0"/>
                <a:ea typeface="Adobe Heiti Std R" pitchFamily="34" charset="-128"/>
                <a:cs typeface="Arial" pitchFamily="34" charset="0"/>
              </a:rPr>
              <a:t>Overspending </a:t>
            </a:r>
            <a:r>
              <a:rPr lang="en-US" sz="2000" dirty="0">
                <a:latin typeface="Arial" pitchFamily="34" charset="0"/>
                <a:ea typeface="Adobe Heiti Std R" pitchFamily="34" charset="-128"/>
                <a:cs typeface="Arial" pitchFamily="34" charset="0"/>
              </a:rPr>
              <a:t>in budget </a:t>
            </a:r>
            <a:r>
              <a:rPr lang="en-US" sz="2000" dirty="0" smtClean="0">
                <a:latin typeface="Arial" pitchFamily="34" charset="0"/>
                <a:ea typeface="Adobe Heiti Std R" pitchFamily="34" charset="-128"/>
                <a:cs typeface="Arial" pitchFamily="34" charset="0"/>
              </a:rPr>
              <a:t>item-</a:t>
            </a:r>
            <a:r>
              <a:rPr lang="en-US" sz="2000" dirty="0" smtClean="0">
                <a:latin typeface="Arial" pitchFamily="34" charset="0"/>
                <a:ea typeface="Adobe Heiti Std R" pitchFamily="34" charset="-128"/>
                <a:cs typeface="Arial" pitchFamily="34" charset="0"/>
                <a:hlinkClick r:id="rId4" action="ppaction://hlinkfile"/>
              </a:rPr>
              <a:t>LSOHC has 10% </a:t>
            </a:r>
            <a:r>
              <a:rPr lang="en-US" sz="2000" dirty="0" smtClean="0">
                <a:latin typeface="Arial" pitchFamily="34" charset="0"/>
                <a:ea typeface="Adobe Heiti Std R" pitchFamily="34" charset="-128"/>
                <a:cs typeface="Arial" pitchFamily="34" charset="0"/>
              </a:rPr>
              <a:t>budget flexibility language that needs to be approved into the accomplishment plan, </a:t>
            </a:r>
            <a:r>
              <a:rPr lang="en-US" sz="2000" dirty="0" smtClean="0">
                <a:latin typeface="Arial" pitchFamily="34" charset="0"/>
                <a:ea typeface="Adobe Heiti Std R" pitchFamily="34" charset="-128"/>
                <a:cs typeface="Arial" pitchFamily="34" charset="0"/>
                <a:hlinkClick r:id="rId5" action="ppaction://hlinkfile"/>
              </a:rPr>
              <a:t>LCCMR allows flexibility </a:t>
            </a:r>
            <a:r>
              <a:rPr lang="en-US" sz="2000" dirty="0" smtClean="0">
                <a:latin typeface="Arial" pitchFamily="34" charset="0"/>
                <a:ea typeface="Adobe Heiti Std R" pitchFamily="34" charset="-128"/>
                <a:cs typeface="Arial" pitchFamily="34" charset="0"/>
              </a:rPr>
              <a:t>in subcategories, but not the total line item amount</a:t>
            </a: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51</a:t>
            </a:fld>
            <a:endParaRPr lang="en-US" dirty="0">
              <a:latin typeface="Arial" pitchFamily="34" charset="0"/>
              <a:cs typeface="Arial" pitchFamily="34" charset="0"/>
            </a:endParaRPr>
          </a:p>
        </p:txBody>
      </p:sp>
    </p:spTree>
    <p:extLst>
      <p:ext uri="{BB962C8B-B14F-4D97-AF65-F5344CB8AC3E}">
        <p14:creationId xmlns:p14="http://schemas.microsoft.com/office/powerpoint/2010/main" val="41563929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100" dirty="0" smtClean="0">
                <a:solidFill>
                  <a:schemeClr val="accent2"/>
                </a:solidFill>
                <a:latin typeface="Arial" pitchFamily="34" charset="0"/>
                <a:ea typeface="Adobe Heiti Std R" pitchFamily="34" charset="-128"/>
                <a:cs typeface="Arial" pitchFamily="34" charset="0"/>
              </a:rPr>
              <a:t>Expenses #1</a:t>
            </a:r>
            <a:endParaRPr lang="en-US" sz="31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457200" y="1600200"/>
            <a:ext cx="8308848" cy="4495800"/>
          </a:xfrm>
        </p:spPr>
        <p:txBody>
          <a:bodyPr>
            <a:normAutofit fontScale="92500" lnSpcReduction="10000"/>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Project expenses for reimbursement must be documented with:</a:t>
            </a:r>
          </a:p>
          <a:p>
            <a:pPr marL="822960" lvl="1" indent="-457200">
              <a:buFont typeface="+mj-lt"/>
              <a:buAutoNum type="arabicParenR"/>
            </a:pPr>
            <a:endParaRPr lang="en-US" sz="800" dirty="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Receipts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Invoices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Time (payroll) records </a:t>
            </a:r>
            <a:r>
              <a:rPr lang="en-US" sz="2200" dirty="0">
                <a:latin typeface="Arial" pitchFamily="34" charset="0"/>
                <a:ea typeface="Adobe Heiti Std R" pitchFamily="34" charset="-128"/>
                <a:cs typeface="Arial" pitchFamily="34" charset="0"/>
              </a:rPr>
              <a:t>(</a:t>
            </a:r>
            <a:r>
              <a:rPr lang="en-US" sz="2200" dirty="0" smtClean="0">
                <a:latin typeface="Arial" pitchFamily="34" charset="0"/>
                <a:ea typeface="Adobe Heiti Std R" pitchFamily="34" charset="-128"/>
                <a:cs typeface="Arial" pitchFamily="34" charset="0"/>
              </a:rPr>
              <a:t>including </a:t>
            </a:r>
            <a:r>
              <a:rPr lang="en-US" sz="2200" dirty="0">
                <a:latin typeface="Arial" pitchFamily="34" charset="0"/>
                <a:ea typeface="Adobe Heiti Std R" pitchFamily="34" charset="-128"/>
                <a:cs typeface="Arial" pitchFamily="34" charset="0"/>
              </a:rPr>
              <a:t>the period worked, time spent on the </a:t>
            </a:r>
            <a:r>
              <a:rPr lang="en-US" sz="2200" dirty="0" smtClean="0">
                <a:latin typeface="Arial" pitchFamily="34" charset="0"/>
                <a:ea typeface="Adobe Heiti Std R" pitchFamily="34" charset="-128"/>
                <a:cs typeface="Arial" pitchFamily="34" charset="0"/>
              </a:rPr>
              <a:t>project/time coding, </a:t>
            </a:r>
            <a:r>
              <a:rPr lang="en-US" sz="2200" dirty="0">
                <a:latin typeface="Arial" pitchFamily="34" charset="0"/>
                <a:ea typeface="Adobe Heiti Std R" pitchFamily="34" charset="-128"/>
                <a:cs typeface="Arial" pitchFamily="34" charset="0"/>
              </a:rPr>
              <a:t>employee’s name, rate of pay, hours worked, benefit rate, and documentation that the payroll has been </a:t>
            </a:r>
            <a:r>
              <a:rPr lang="en-US" sz="2200" dirty="0" smtClean="0">
                <a:latin typeface="Arial" pitchFamily="34" charset="0"/>
                <a:ea typeface="Adobe Heiti Std R" pitchFamily="34" charset="-128"/>
                <a:cs typeface="Arial" pitchFamily="34" charset="0"/>
              </a:rPr>
              <a:t>paid)</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Proof of payment</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45720" indent="0">
              <a:buSzPct val="70000"/>
              <a:buNone/>
            </a:pPr>
            <a:r>
              <a:rPr lang="en-US" sz="2400" i="1" dirty="0" smtClean="0">
                <a:latin typeface="Arial" pitchFamily="34" charset="0"/>
                <a:ea typeface="Adobe Heiti Std R" pitchFamily="34" charset="-128"/>
                <a:cs typeface="Arial" pitchFamily="34" charset="0"/>
              </a:rPr>
              <a:t>This information is required to determine the eligibility of the expenses and to ensure expenses were made within the project period. </a:t>
            </a:r>
          </a:p>
          <a:p>
            <a:pPr marL="502920" indent="-457200">
              <a:buSzPct val="70000"/>
              <a:buFont typeface="Wingdings" pitchFamily="2" charset="2"/>
              <a:buChar char="v"/>
            </a:pPr>
            <a:endParaRPr lang="en-US" sz="2400" dirty="0">
              <a:latin typeface="Adobe Fan Heiti Std B"/>
              <a:ea typeface="Adobe Heiti Std R"/>
            </a:endParaRPr>
          </a:p>
          <a:p>
            <a:pPr marL="502920" indent="-457200">
              <a:buSzPct val="70000"/>
              <a:buFont typeface="Wingdings" pitchFamily="2" charset="2"/>
              <a:buChar char="v"/>
            </a:pPr>
            <a:endParaRPr lang="en-US" sz="2400" dirty="0" smtClean="0">
              <a:latin typeface="Adobe Heiti Std R" pitchFamily="34" charset="-128"/>
              <a:ea typeface="Adobe Heiti Std R" pitchFamily="34" charset="-128"/>
            </a:endParaRPr>
          </a:p>
          <a:p>
            <a:pPr marL="502920" indent="-457200">
              <a:buNone/>
            </a:pPr>
            <a:endParaRPr lang="en-US" sz="2400" dirty="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52</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#2</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a:bodyPr>
          <a:lstStyle/>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following information must be added to (or written on) the copies of receipts, invoices, time records or other documentation:</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Activity </a:t>
            </a:r>
            <a:r>
              <a:rPr lang="en-US" sz="2200" dirty="0">
                <a:latin typeface="Arial" pitchFamily="34" charset="0"/>
                <a:ea typeface="Adobe Heiti Std R" pitchFamily="34" charset="-128"/>
                <a:cs typeface="Arial" pitchFamily="34" charset="0"/>
              </a:rPr>
              <a:t># the expense is being posted to (Environment and Natural Resource Trust Fund only</a:t>
            </a:r>
            <a:r>
              <a:rPr lang="en-US" sz="2200" dirty="0" smtClean="0">
                <a:latin typeface="Arial" pitchFamily="34" charset="0"/>
                <a:ea typeface="Adobe Heiti Std R" pitchFamily="34" charset="-128"/>
                <a:cs typeface="Arial" pitchFamily="34" charset="0"/>
              </a:rPr>
              <a:t>)</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Budget item category the expense is being posted to such as personnel, equipment, travel, etc.</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If </a:t>
            </a:r>
            <a:r>
              <a:rPr lang="en-US" sz="2200" dirty="0">
                <a:latin typeface="Arial" pitchFamily="34" charset="0"/>
                <a:ea typeface="Adobe Heiti Std R" pitchFamily="34" charset="-128"/>
                <a:cs typeface="Arial" pitchFamily="34" charset="0"/>
              </a:rPr>
              <a:t>the documentation has expenses for more than one activity and/or budget item, mark which elements of the documentation are posted to each activity and budget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a:p>
            <a:pPr marL="822960" lvl="1" indent="-457200">
              <a:buFont typeface="+mj-lt"/>
              <a:buAutoNum type="arabicParenR"/>
            </a:pPr>
            <a:endParaRPr lang="en-US" sz="1200" dirty="0" smtClean="0">
              <a:latin typeface="Adobe Heiti Std R" pitchFamily="34" charset="-128"/>
              <a:ea typeface="Adobe Heiti Std R" pitchFamily="34" charset="-128"/>
            </a:endParaRPr>
          </a:p>
          <a:p>
            <a:pPr marL="822960" lvl="1" indent="-457200">
              <a:buFont typeface="+mj-lt"/>
              <a:buAutoNum type="arabicParenR"/>
            </a:pPr>
            <a:endParaRPr lang="en-US" sz="2000" dirty="0" smtClean="0">
              <a:latin typeface="Adobe Heiti Std R" pitchFamily="34" charset="-128"/>
              <a:ea typeface="Adobe Heiti Std R" pitchFamily="34" charset="-128"/>
            </a:endParaRPr>
          </a:p>
          <a:p>
            <a:pPr marL="822960" lvl="1" indent="-457200">
              <a:buFont typeface="+mj-lt"/>
              <a:buAutoNum type="arabicParenR"/>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53</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#3</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fontScale="92500" lnSpcReduction="20000"/>
          </a:bodyPr>
          <a:lstStyle/>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If </a:t>
            </a:r>
            <a:r>
              <a:rPr lang="en-US" sz="2400" dirty="0">
                <a:latin typeface="Arial" pitchFamily="34" charset="0"/>
                <a:ea typeface="Adobe Heiti Std R" pitchFamily="34" charset="-128"/>
                <a:cs typeface="Arial" pitchFamily="34" charset="0"/>
              </a:rPr>
              <a:t>the documentation has non-project expenses on it, be sure to </a:t>
            </a:r>
            <a:r>
              <a:rPr lang="en-US" sz="2400" dirty="0" smtClean="0">
                <a:latin typeface="Arial" pitchFamily="34" charset="0"/>
                <a:ea typeface="Adobe Heiti Std R" pitchFamily="34" charset="-128"/>
                <a:cs typeface="Arial" pitchFamily="34" charset="0"/>
              </a:rPr>
              <a:t>identify </a:t>
            </a:r>
            <a:r>
              <a:rPr lang="en-US" sz="2400" dirty="0">
                <a:latin typeface="Arial" pitchFamily="34" charset="0"/>
                <a:ea typeface="Adobe Heiti Std R" pitchFamily="34" charset="-128"/>
                <a:cs typeface="Arial" pitchFamily="34" charset="0"/>
              </a:rPr>
              <a:t>the expenses being posted to the project along with the activity and budget </a:t>
            </a:r>
            <a:r>
              <a:rPr lang="en-US" sz="2400" dirty="0" smtClean="0">
                <a:latin typeface="Arial" pitchFamily="34" charset="0"/>
                <a:ea typeface="Adobe Heiti Std R" pitchFamily="34" charset="-128"/>
                <a:cs typeface="Arial" pitchFamily="34" charset="0"/>
              </a:rPr>
              <a:t>item</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Check number or payment number used to pay for receipt, invoice, or payroll.  Number should match with bank statement or other proof of payment</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a:latin typeface="Arial" pitchFamily="34" charset="0"/>
                <a:ea typeface="Adobe Heiti Std R"/>
                <a:cs typeface="Arial" pitchFamily="34" charset="0"/>
              </a:rPr>
              <a:t>All invoices must explicitly state the </a:t>
            </a:r>
            <a:r>
              <a:rPr lang="en-US" sz="2400" dirty="0" smtClean="0">
                <a:latin typeface="Arial" pitchFamily="34" charset="0"/>
                <a:ea typeface="Adobe Heiti Std R"/>
                <a:cs typeface="Arial" pitchFamily="34" charset="0"/>
              </a:rPr>
              <a:t>dates </a:t>
            </a:r>
            <a:r>
              <a:rPr lang="en-US" sz="2400" dirty="0">
                <a:latin typeface="Arial" pitchFamily="34" charset="0"/>
                <a:ea typeface="Adobe Heiti Std R"/>
                <a:cs typeface="Arial" pitchFamily="34" charset="0"/>
              </a:rPr>
              <a:t>that the services were performed and </a:t>
            </a:r>
            <a:r>
              <a:rPr lang="en-US" sz="2400" dirty="0" smtClean="0">
                <a:latin typeface="Arial" pitchFamily="34" charset="0"/>
                <a:ea typeface="Adobe Heiti Std R"/>
                <a:cs typeface="Arial" pitchFamily="34" charset="0"/>
              </a:rPr>
              <a:t>those dates </a:t>
            </a:r>
            <a:r>
              <a:rPr lang="en-US" sz="2400" dirty="0">
                <a:latin typeface="Arial" pitchFamily="34" charset="0"/>
                <a:ea typeface="Adobe Heiti Std R"/>
                <a:cs typeface="Arial" pitchFamily="34" charset="0"/>
              </a:rPr>
              <a:t>must fall within the project period in order to be eligible for reimbursement. </a:t>
            </a:r>
          </a:p>
          <a:p>
            <a:pPr marL="822960" lvl="1" indent="-457200">
              <a:buFont typeface="+mj-lt"/>
              <a:buAutoNum type="arabicParenR" startAt="4"/>
            </a:pPr>
            <a:endParaRPr lang="en-US" sz="2400" dirty="0" smtClean="0">
              <a:latin typeface="Arial" pitchFamily="34" charset="0"/>
              <a:ea typeface="Adobe Heiti Std R"/>
              <a:cs typeface="Arial" pitchFamily="34" charset="0"/>
            </a:endParaRPr>
          </a:p>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Records </a:t>
            </a:r>
            <a:r>
              <a:rPr lang="en-US" sz="2400" dirty="0">
                <a:latin typeface="Arial" pitchFamily="34" charset="0"/>
                <a:ea typeface="Adobe Heiti Std R" pitchFamily="34" charset="-128"/>
                <a:cs typeface="Arial" pitchFamily="34" charset="0"/>
              </a:rPr>
              <a:t>for grantee-owned equipment used on a project must include the time actually used for the project and the computation used to arrive at the charged use </a:t>
            </a:r>
            <a:r>
              <a:rPr lang="en-US" sz="2400" dirty="0" smtClean="0">
                <a:latin typeface="Arial" pitchFamily="34" charset="0"/>
                <a:ea typeface="Adobe Heiti Std R" pitchFamily="34" charset="-128"/>
                <a:cs typeface="Arial" pitchFamily="34" charset="0"/>
              </a:rPr>
              <a:t>rate. Use </a:t>
            </a:r>
            <a:r>
              <a:rPr lang="en-US" sz="2400" dirty="0">
                <a:latin typeface="Arial" pitchFamily="34" charset="0"/>
                <a:ea typeface="Adobe Heiti Std R" pitchFamily="34" charset="-128"/>
                <a:cs typeface="Arial" pitchFamily="34" charset="0"/>
              </a:rPr>
              <a:t>rates are subject to review by </a:t>
            </a:r>
            <a:r>
              <a:rPr lang="en-US" sz="2400" dirty="0" smtClean="0">
                <a:latin typeface="Arial" pitchFamily="34" charset="0"/>
                <a:ea typeface="Adobe Heiti Std R" pitchFamily="34" charset="-128"/>
                <a:cs typeface="Arial" pitchFamily="34" charset="0"/>
              </a:rPr>
              <a:t>DNR.</a:t>
            </a:r>
            <a:endParaRPr lang="en-US" sz="2400" dirty="0">
              <a:latin typeface="Arial" pitchFamily="34" charset="0"/>
              <a:ea typeface="Adobe Heiti Std R" pitchFamily="34" charset="-128"/>
              <a:cs typeface="Arial" pitchFamily="34" charset="0"/>
            </a:endParaRPr>
          </a:p>
          <a:p>
            <a:pPr marL="822960" lvl="1" indent="-457200">
              <a:buFont typeface="+mj-lt"/>
              <a:buAutoNum type="arabicParenR" startAt="4"/>
            </a:pPr>
            <a:endParaRPr lang="en-US" sz="2400" dirty="0" smtClean="0">
              <a:latin typeface="Arial" pitchFamily="34" charset="0"/>
              <a:ea typeface="Adobe Heiti Std R"/>
              <a:cs typeface="Arial" pitchFamily="34" charset="0"/>
            </a:endParaRPr>
          </a:p>
          <a:p>
            <a:pPr marL="822960" lvl="1" indent="-457200">
              <a:buFont typeface="+mj-lt"/>
              <a:buAutoNum type="arabicParenR" startAt="4"/>
            </a:pPr>
            <a:endParaRPr lang="en-US" sz="2400" dirty="0">
              <a:latin typeface="Arial" pitchFamily="34" charset="0"/>
              <a:ea typeface="Adobe Heiti Std R"/>
              <a:cs typeface="Arial" pitchFamily="34" charset="0"/>
            </a:endParaRPr>
          </a:p>
          <a:p>
            <a:pPr marL="822960" lvl="1" indent="-457200">
              <a:buFont typeface="+mj-lt"/>
              <a:buAutoNum type="arabicParenR" startAt="4"/>
            </a:pPr>
            <a:endParaRPr lang="en-US" sz="2200" dirty="0" smtClean="0">
              <a:latin typeface="Adobe Heiti Std R" pitchFamily="34" charset="-128"/>
              <a:ea typeface="Adobe Heiti Std R" pitchFamily="34" charset="-128"/>
            </a:endParaRPr>
          </a:p>
          <a:p>
            <a:pPr marL="822960" lvl="1" indent="-457200">
              <a:buFont typeface="+mj-lt"/>
              <a:buAutoNum type="arabicParenR" startAt="4"/>
            </a:pPr>
            <a:endParaRPr lang="en-US" sz="2000" dirty="0" smtClean="0">
              <a:latin typeface="Adobe Heiti Std R" pitchFamily="34" charset="-128"/>
              <a:ea typeface="Adobe Heiti Std R" pitchFamily="34" charset="-128"/>
            </a:endParaRPr>
          </a:p>
          <a:p>
            <a:pPr marL="822960" lvl="1" indent="-457200">
              <a:buFont typeface="+mj-lt"/>
              <a:buAutoNum type="arabicParenR" startAt="4"/>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54</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6685170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Reports and Work Plans</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Status Reports are due to the LCCMR and LSOHC on a semi-annual basis. Due dates are specified </a:t>
            </a:r>
            <a:r>
              <a:rPr lang="en-US" sz="2800" dirty="0">
                <a:latin typeface="Arial" pitchFamily="34" charset="0"/>
                <a:ea typeface="Adobe Heiti Std R" pitchFamily="34" charset="-128"/>
                <a:cs typeface="Arial" pitchFamily="34" charset="0"/>
              </a:rPr>
              <a:t>in</a:t>
            </a:r>
            <a:r>
              <a:rPr lang="en-US" sz="2800" dirty="0" smtClean="0">
                <a:latin typeface="Arial" pitchFamily="34" charset="0"/>
                <a:ea typeface="Adobe Heiti Std R" pitchFamily="34" charset="-128"/>
                <a:cs typeface="Arial" pitchFamily="34" charset="0"/>
              </a:rPr>
              <a:t> each Work/Accomplishment </a:t>
            </a:r>
            <a:r>
              <a:rPr lang="en-US" sz="2800" dirty="0">
                <a:latin typeface="Arial" pitchFamily="34" charset="0"/>
                <a:ea typeface="Adobe Heiti Std R" pitchFamily="34" charset="-128"/>
                <a:cs typeface="Arial" pitchFamily="34" charset="0"/>
              </a:rPr>
              <a:t>P</a:t>
            </a:r>
            <a:r>
              <a:rPr lang="en-US" sz="2800" dirty="0" smtClean="0">
                <a:latin typeface="Arial" pitchFamily="34" charset="0"/>
                <a:ea typeface="Adobe Heiti Std R" pitchFamily="34" charset="-128"/>
                <a:cs typeface="Arial" pitchFamily="34" charset="0"/>
              </a:rPr>
              <a:t>lan.</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State </a:t>
            </a:r>
            <a:r>
              <a:rPr lang="en-US" sz="2800" dirty="0">
                <a:latin typeface="Arial" pitchFamily="34" charset="0"/>
                <a:ea typeface="Adobe Heiti Std R" pitchFamily="34" charset="-128"/>
                <a:cs typeface="Arial" pitchFamily="34" charset="0"/>
              </a:rPr>
              <a:t>may withhold payments for projects with past due </a:t>
            </a:r>
            <a:r>
              <a:rPr lang="en-US" sz="2800" dirty="0" smtClean="0">
                <a:latin typeface="Arial" pitchFamily="34" charset="0"/>
                <a:ea typeface="Adobe Heiti Std R" pitchFamily="34" charset="-128"/>
                <a:cs typeface="Arial" pitchFamily="34" charset="0"/>
              </a:rPr>
              <a:t>Status Reports</a:t>
            </a:r>
            <a:r>
              <a:rPr lang="en-US" sz="2800" dirty="0">
                <a:latin typeface="Arial" pitchFamily="34" charset="0"/>
                <a:ea typeface="Adobe Heiti Std R" pitchFamily="34" charset="-128"/>
                <a:cs typeface="Arial" pitchFamily="34" charset="0"/>
              </a:rPr>
              <a:t>.</a:t>
            </a: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a:latin typeface="Arial" pitchFamily="34" charset="0"/>
                <a:ea typeface="Adobe Heiti Std R" pitchFamily="34" charset="-128"/>
                <a:cs typeface="Arial" pitchFamily="34" charset="0"/>
              </a:rPr>
              <a:t>F</a:t>
            </a:r>
            <a:r>
              <a:rPr lang="en-US" sz="2800" dirty="0" smtClean="0">
                <a:latin typeface="Arial" pitchFamily="34" charset="0"/>
                <a:ea typeface="Adobe Heiti Std R" pitchFamily="34" charset="-128"/>
                <a:cs typeface="Arial" pitchFamily="34" charset="0"/>
              </a:rPr>
              <a:t>inal reimbursement request payments will be paid when the Final </a:t>
            </a:r>
            <a:r>
              <a:rPr lang="en-US" sz="2800" dirty="0">
                <a:latin typeface="Arial" pitchFamily="34" charset="0"/>
                <a:ea typeface="Adobe Heiti Std R" pitchFamily="34" charset="-128"/>
                <a:cs typeface="Arial" pitchFamily="34" charset="0"/>
              </a:rPr>
              <a:t>Report has been </a:t>
            </a:r>
            <a:r>
              <a:rPr lang="en-US" sz="2800" dirty="0" smtClean="0">
                <a:latin typeface="Arial" pitchFamily="34" charset="0"/>
                <a:ea typeface="Adobe Heiti Std R" pitchFamily="34" charset="-128"/>
                <a:cs typeface="Arial" pitchFamily="34" charset="0"/>
              </a:rPr>
              <a:t>submitted and approved by LCCMR or LSOHC staff. </a:t>
            </a: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55</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8634041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lnSpcReduction="1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Personnel- reimbursement for the percent of a full-time employee’s time dedicated to the entire project must not exceed what was approved in the work/accomplishment plan</a:t>
            </a: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All staff working on the project must report the actual time worked on a project, regardless if that amount exceeds the percentage the project was approved for.</a:t>
            </a:r>
          </a:p>
          <a:p>
            <a:pPr>
              <a:buClr>
                <a:schemeClr val="accent1"/>
              </a:buClr>
              <a:buFont typeface="Wingdings" pitchFamily="2" charset="2"/>
              <a:buChar char="v"/>
            </a:pPr>
            <a:r>
              <a:rPr lang="en-US" sz="2800" dirty="0">
                <a:latin typeface="Arial" pitchFamily="34" charset="0"/>
                <a:ea typeface="Adobe Heiti Std R" pitchFamily="34" charset="-128"/>
                <a:cs typeface="Arial" pitchFamily="34" charset="0"/>
              </a:rPr>
              <a:t>If that percentage is not enough, contact </a:t>
            </a:r>
            <a:r>
              <a:rPr lang="en-US" sz="2800" dirty="0" smtClean="0">
                <a:latin typeface="Arial" pitchFamily="34" charset="0"/>
                <a:ea typeface="Adobe Heiti Std R" pitchFamily="34" charset="-128"/>
                <a:cs typeface="Arial" pitchFamily="34" charset="0"/>
              </a:rPr>
              <a:t>LCCMR or LSOHC staff to discuss a </a:t>
            </a:r>
            <a:r>
              <a:rPr lang="en-US" sz="2800" dirty="0">
                <a:latin typeface="Arial" pitchFamily="34" charset="0"/>
                <a:ea typeface="Adobe Heiti Std R" pitchFamily="34" charset="-128"/>
                <a:cs typeface="Arial" pitchFamily="34" charset="0"/>
              </a:rPr>
              <a:t>budget amendment.</a:t>
            </a:r>
          </a:p>
          <a:p>
            <a:pPr>
              <a:buClr>
                <a:schemeClr val="accent1"/>
              </a:buClr>
              <a:buFont typeface="Wingdings" pitchFamily="2" charset="2"/>
              <a:buChar char="v"/>
            </a:pP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56</a:t>
            </a:fld>
            <a:endParaRPr lang="en-US" dirty="0">
              <a:latin typeface="Arial" pitchFamily="34" charset="0"/>
              <a:cs typeface="Arial" pitchFamily="34" charset="0"/>
            </a:endParaRPr>
          </a:p>
        </p:txBody>
      </p:sp>
    </p:spTree>
    <p:extLst>
      <p:ext uri="{BB962C8B-B14F-4D97-AF65-F5344CB8AC3E}">
        <p14:creationId xmlns:p14="http://schemas.microsoft.com/office/powerpoint/2010/main" val="652318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 (continued…)</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Personnel- benefits, paid time off, vacation, and sick time will be reimbursed on a proportional level</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For example, if you dedicated 80% of your full-time status to the project, the DNR can reimburse 80% of </a:t>
            </a:r>
            <a:r>
              <a:rPr lang="en-US" sz="2800" smtClean="0">
                <a:latin typeface="Arial" pitchFamily="34" charset="0"/>
                <a:ea typeface="Adobe Heiti Std R" pitchFamily="34" charset="-128"/>
                <a:cs typeface="Arial" pitchFamily="34" charset="0"/>
              </a:rPr>
              <a:t>your benefits.</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marL="0" indent="0">
              <a:buNone/>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57</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368907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600" dirty="0">
                <a:solidFill>
                  <a:schemeClr val="accent2"/>
                </a:solidFill>
                <a:latin typeface="Arial" pitchFamily="34" charset="0"/>
                <a:ea typeface="Adobe Heiti Std R" pitchFamily="34" charset="-128"/>
                <a:cs typeface="Arial" pitchFamily="34" charset="0"/>
              </a:rPr>
              <a:t> </a:t>
            </a:r>
            <a:r>
              <a:rPr lang="en-US" sz="3600" dirty="0" smtClean="0">
                <a:solidFill>
                  <a:schemeClr val="accent2"/>
                </a:solidFill>
                <a:latin typeface="Arial" pitchFamily="34" charset="0"/>
                <a:ea typeface="Adobe Heiti Std R" pitchFamily="34" charset="-128"/>
                <a:cs typeface="Arial" pitchFamily="34" charset="0"/>
              </a:rPr>
              <a:t>- Overview</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610600" cy="5105400"/>
          </a:xfrm>
        </p:spPr>
        <p:txBody>
          <a:bodyPr>
            <a:normAutofit lnSpcReduction="10000"/>
          </a:bodyPr>
          <a:lstStyle/>
          <a:p>
            <a:pPr marL="0" indent="0">
              <a:buNone/>
            </a:pPr>
            <a:r>
              <a:rPr lang="en-US" sz="3200" dirty="0" smtClean="0">
                <a:latin typeface="Arial" pitchFamily="34" charset="0"/>
                <a:ea typeface="Adobe Heiti Std R" pitchFamily="34" charset="-128"/>
                <a:cs typeface="Arial" pitchFamily="34" charset="0"/>
              </a:rPr>
              <a:t>Send one copy </a:t>
            </a:r>
            <a:r>
              <a:rPr lang="en-US" sz="3200" dirty="0">
                <a:latin typeface="Arial" pitchFamily="34" charset="0"/>
                <a:ea typeface="Adobe Heiti Std R" pitchFamily="34" charset="-128"/>
                <a:cs typeface="Arial" pitchFamily="34" charset="0"/>
              </a:rPr>
              <a:t>of the Reimbursement </a:t>
            </a:r>
            <a:r>
              <a:rPr lang="en-US" sz="3200" dirty="0" smtClean="0">
                <a:latin typeface="Arial" pitchFamily="34" charset="0"/>
                <a:ea typeface="Adobe Heiti Std R" pitchFamily="34" charset="-128"/>
                <a:cs typeface="Arial" pitchFamily="34" charset="0"/>
              </a:rPr>
              <a:t>Request by mail or email to your assigned DNR Grants Specialist:</a:t>
            </a:r>
          </a:p>
          <a:p>
            <a:pPr marL="0" indent="0">
              <a:buNone/>
            </a:pPr>
            <a:endParaRPr lang="en-US" sz="900" dirty="0">
              <a:solidFill>
                <a:schemeClr val="accent1">
                  <a:lumMod val="75000"/>
                </a:schemeClr>
              </a:solidFill>
              <a:latin typeface="Arial" pitchFamily="34" charset="0"/>
              <a:ea typeface="Adobe Heiti Std R" pitchFamily="34" charset="-128"/>
              <a:cs typeface="Arial" pitchFamily="34" charset="0"/>
            </a:endParaRPr>
          </a:p>
          <a:p>
            <a:pPr marL="777240" lvl="1" indent="-457200">
              <a:buFont typeface="+mj-lt"/>
              <a:buAutoNum type="arabicPeriod"/>
            </a:pPr>
            <a:r>
              <a:rPr lang="en-US" sz="2800" dirty="0">
                <a:latin typeface="Arial" pitchFamily="34" charset="0"/>
                <a:ea typeface="Adobe Heiti Std R" pitchFamily="34" charset="-128"/>
                <a:cs typeface="Arial" pitchFamily="34" charset="0"/>
              </a:rPr>
              <a:t>Reimbursement Payment Request </a:t>
            </a:r>
            <a:r>
              <a:rPr lang="en-US" sz="2800" dirty="0" smtClean="0">
                <a:latin typeface="Arial" pitchFamily="34" charset="0"/>
                <a:ea typeface="Adobe Heiti Std R" pitchFamily="34" charset="-128"/>
                <a:cs typeface="Arial" pitchFamily="34" charset="0"/>
              </a:rPr>
              <a:t>Form</a:t>
            </a:r>
          </a:p>
          <a:p>
            <a:pPr marL="777240" lvl="1" indent="-457200">
              <a:buFont typeface="+mj-lt"/>
              <a:buAutoNum type="arabicPeriod"/>
            </a:pPr>
            <a:endParaRPr lang="en-US" sz="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Reimbursement Spreadsheet</a:t>
            </a:r>
          </a:p>
          <a:p>
            <a:pPr marL="777240" lvl="1" indent="-457200">
              <a:buFont typeface="+mj-lt"/>
              <a:buAutoNum type="arabicPeriod"/>
            </a:pPr>
            <a:endParaRPr lang="en-US" sz="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Project Activity Summary Spreadsheet </a:t>
            </a:r>
          </a:p>
          <a:p>
            <a:pPr marL="777240" lvl="1" indent="-457200">
              <a:buFont typeface="+mj-lt"/>
              <a:buAutoNum type="arabicPeriod"/>
            </a:pPr>
            <a:endParaRPr lang="en-US" sz="800" dirty="0" smtClean="0">
              <a:latin typeface="Arial" pitchFamily="34" charset="0"/>
              <a:ea typeface="Adobe Heiti Std R" pitchFamily="34" charset="-128"/>
              <a:cs typeface="Arial" pitchFamily="34" charset="0"/>
            </a:endParaRPr>
          </a:p>
          <a:p>
            <a:pPr marL="0" indent="0">
              <a:buNone/>
            </a:pPr>
            <a:r>
              <a:rPr lang="en-US" sz="3100" dirty="0" smtClean="0">
                <a:latin typeface="Arial" pitchFamily="34" charset="0"/>
                <a:ea typeface="Adobe Heiti Std R" pitchFamily="34" charset="-128"/>
                <a:cs typeface="Arial" pitchFamily="34" charset="0"/>
              </a:rPr>
              <a:t>…along with the required supporting documentation (receipts, invoices etc.). </a:t>
            </a:r>
          </a:p>
          <a:p>
            <a:pPr marL="0" indent="0">
              <a:buNone/>
            </a:pPr>
            <a:r>
              <a:rPr lang="en-US" sz="3100" dirty="0" smtClean="0">
                <a:latin typeface="Arial" pitchFamily="34" charset="0"/>
                <a:ea typeface="Adobe Heiti Std R" pitchFamily="34" charset="-128"/>
                <a:cs typeface="Arial" pitchFamily="34" charset="0"/>
              </a:rPr>
              <a:t>Proof of payment can be kept on file. </a:t>
            </a:r>
          </a:p>
          <a:p>
            <a:pPr marL="457200" indent="-457200">
              <a:buFont typeface="+mj-lt"/>
              <a:buAutoNum type="arabicPeriod"/>
            </a:pPr>
            <a:endParaRPr lang="en-US" sz="900" dirty="0" smtClean="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marL="0" indent="0">
              <a:buNone/>
            </a:pPr>
            <a:endParaRPr lang="en-US" sz="900" dirty="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a:buNone/>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58</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52626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Project Reimbursement-Final</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59</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9600" dirty="0">
                <a:solidFill>
                  <a:schemeClr val="accent2"/>
                </a:solidFill>
                <a:latin typeface="Arial" pitchFamily="34" charset="0"/>
                <a:cs typeface="Arial" pitchFamily="34" charset="0"/>
              </a:rPr>
              <a:t>Questions</a:t>
            </a:r>
            <a:endParaRPr lang="en-US" sz="8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1008140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solidFill>
                <a:latin typeface="Arial" panose="020B0604020202020204" pitchFamily="34" charset="0"/>
                <a:cs typeface="Arial" panose="020B0604020202020204" pitchFamily="34" charset="0"/>
              </a:rPr>
              <a:t>Roles of the DNR &amp; LCCMR/LSOHC</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6</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LSOHC=</a:t>
            </a:r>
            <a:r>
              <a:rPr lang="en-US" dirty="0" err="1" smtClean="0">
                <a:latin typeface="Arial" panose="020B0604020202020204" pitchFamily="34" charset="0"/>
                <a:cs typeface="Arial" panose="020B0604020202020204" pitchFamily="34" charset="0"/>
              </a:rPr>
              <a:t>Lessard-Sams</a:t>
            </a:r>
            <a:r>
              <a:rPr lang="en-US" dirty="0" smtClean="0">
                <a:latin typeface="Arial" panose="020B0604020202020204" pitchFamily="34" charset="0"/>
                <a:cs typeface="Arial" panose="020B0604020202020204" pitchFamily="34" charset="0"/>
              </a:rPr>
              <a:t> Outdoor Heritage Council</a:t>
            </a:r>
          </a:p>
          <a:p>
            <a:pPr marL="0" indent="0">
              <a:buNone/>
            </a:pP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LSOHC provides annual funding recommendations to the legislature from the Outdoor Heritage Fund (OHF)</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04017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Documentation Kept on File</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60</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7066231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of Payment</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724400"/>
          </a:xfrm>
        </p:spPr>
        <p:txBody>
          <a:bodyPr>
            <a:normAutofit/>
          </a:bodyPr>
          <a:lstStyle/>
          <a:p>
            <a:pPr>
              <a:buClr>
                <a:schemeClr val="accent1"/>
              </a:buClr>
              <a:buFont typeface="Wingdings" pitchFamily="2" charset="2"/>
              <a:buChar char="v"/>
            </a:pPr>
            <a:r>
              <a:rPr lang="en-US" sz="2400" dirty="0" smtClean="0">
                <a:latin typeface="Arial" pitchFamily="34" charset="0"/>
                <a:cs typeface="Arial" pitchFamily="34" charset="0"/>
              </a:rPr>
              <a:t>The State </a:t>
            </a:r>
            <a:r>
              <a:rPr lang="en-US" sz="2400" dirty="0">
                <a:latin typeface="Arial" pitchFamily="34" charset="0"/>
                <a:cs typeface="Arial" pitchFamily="34" charset="0"/>
              </a:rPr>
              <a:t>requires proof of payment documentation to ensure that funds are being provided on a reimbursement basis</a:t>
            </a:r>
            <a:r>
              <a:rPr lang="en-US" sz="2400" dirty="0" smtClean="0">
                <a:latin typeface="Arial" pitchFamily="34" charset="0"/>
                <a:cs typeface="Arial" pitchFamily="34" charset="0"/>
              </a:rPr>
              <a:t>.</a:t>
            </a:r>
          </a:p>
          <a:p>
            <a:pPr marL="0" indent="0">
              <a:buClr>
                <a:schemeClr val="accent1"/>
              </a:buClr>
              <a:buNone/>
            </a:pPr>
            <a:endParaRPr lang="en-US" sz="2400" dirty="0" smtClean="0">
              <a:latin typeface="Arial" pitchFamily="34" charset="0"/>
              <a:cs typeface="Arial" pitchFamily="34" charset="0"/>
            </a:endParaRPr>
          </a:p>
          <a:p>
            <a:pPr>
              <a:buClr>
                <a:schemeClr val="accent1"/>
              </a:buClr>
              <a:buFont typeface="Wingdings" pitchFamily="2" charset="2"/>
              <a:buChar char="v"/>
            </a:pPr>
            <a:r>
              <a:rPr lang="en-US" sz="2400" dirty="0">
                <a:latin typeface="Arial" pitchFamily="34" charset="0"/>
                <a:cs typeface="Arial" pitchFamily="34" charset="0"/>
              </a:rPr>
              <a:t>It is the grantee’s responsibility to maintain proof of payment documentation and make it available when requested by the State</a:t>
            </a:r>
            <a:r>
              <a:rPr lang="en-US" sz="2400" dirty="0" smtClean="0">
                <a:latin typeface="Arial" pitchFamily="34" charset="0"/>
                <a:cs typeface="Arial" pitchFamily="34" charset="0"/>
              </a:rPr>
              <a:t>.</a:t>
            </a:r>
          </a:p>
          <a:p>
            <a:pPr marL="0" indent="0">
              <a:buClr>
                <a:schemeClr val="accent1"/>
              </a:buClr>
              <a:buNone/>
            </a:pPr>
            <a:endParaRPr lang="en-US" sz="3800" dirty="0" smtClean="0">
              <a:latin typeface="Arial" pitchFamily="34" charset="0"/>
              <a:cs typeface="Arial" pitchFamily="34" charset="0"/>
            </a:endParaRPr>
          </a:p>
          <a:p>
            <a:pPr marL="0" indent="0">
              <a:buClr>
                <a:schemeClr val="accent1"/>
              </a:buClr>
              <a:buNone/>
            </a:pPr>
            <a:endParaRPr lang="en-US" sz="38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a:latin typeface="Arial" pitchFamily="34" charset="0"/>
              <a:cs typeface="Arial" pitchFamily="34" charset="0"/>
            </a:endParaRPr>
          </a:p>
          <a:p>
            <a:pPr>
              <a:buClr>
                <a:schemeClr val="accent1"/>
              </a:buClr>
              <a:buFont typeface="Wingdings" pitchFamily="2" charset="2"/>
              <a:buChar char="v"/>
            </a:pPr>
            <a:endParaRPr lang="en-US" sz="1700" dirty="0" smtClean="0">
              <a:latin typeface="Arial" pitchFamily="34" charset="0"/>
              <a:ea typeface="Adobe Heiti Std R" pitchFamily="34" charset="-128"/>
              <a:cs typeface="Arial" pitchFamily="34" charset="0"/>
            </a:endParaRPr>
          </a:p>
          <a:p>
            <a:pPr lvl="1">
              <a:buFont typeface="Wingdings" pitchFamily="2" charset="2"/>
              <a:buChar char="v"/>
            </a:pPr>
            <a:endParaRPr lang="en-US" sz="4000" dirty="0" smtClean="0">
              <a:latin typeface="Arial" pitchFamily="34" charset="0"/>
              <a:ea typeface="Adobe Heiti Std R" pitchFamily="34" charset="-128"/>
              <a:cs typeface="Arial" pitchFamily="34" charset="0"/>
            </a:endParaRPr>
          </a:p>
          <a:p>
            <a:pPr>
              <a:buFont typeface="Wingdings" pitchFamily="2" charset="2"/>
              <a:buChar char="v"/>
            </a:pPr>
            <a:endParaRPr lang="en-US" sz="1700" dirty="0">
              <a:latin typeface="Adobe Heiti Std R" pitchFamily="34" charset="-128"/>
              <a:ea typeface="Adobe Heiti Std R" pitchFamily="34" charset="-128"/>
            </a:endParaRPr>
          </a:p>
          <a:p>
            <a:pPr>
              <a:buFont typeface="Wingdings" pitchFamily="2" charset="2"/>
              <a:buChar char="v"/>
            </a:pPr>
            <a:endParaRPr lang="en-US" sz="2400" dirty="0" smtClean="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61</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33458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a:t>
            </a:r>
            <a:r>
              <a:rPr lang="en-US" sz="3600" dirty="0">
                <a:solidFill>
                  <a:schemeClr val="accent2"/>
                </a:solidFill>
                <a:latin typeface="Arial" pitchFamily="34" charset="0"/>
                <a:ea typeface="Adobe Heiti Std R" pitchFamily="34" charset="-128"/>
                <a:cs typeface="Arial" pitchFamily="34" charset="0"/>
              </a:rPr>
              <a:t>of Payment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lIns="457200" rIns="457200">
            <a:normAutofit/>
          </a:bodyPr>
          <a:lstStyle/>
          <a:p>
            <a:pPr marL="0" indent="0" algn="ctr">
              <a:buNone/>
            </a:pPr>
            <a:endParaRPr lang="en-US" sz="800" dirty="0">
              <a:latin typeface="Arial" pitchFamily="34" charset="0"/>
              <a:ea typeface="Adobe Heiti Std R" pitchFamily="34" charset="-128"/>
              <a:cs typeface="Arial" pitchFamily="34" charset="0"/>
            </a:endParaRPr>
          </a:p>
          <a:p>
            <a:pPr marL="0" indent="0" algn="ctr">
              <a:buNone/>
            </a:pPr>
            <a:r>
              <a:rPr lang="en-US" sz="2400" u="sng" dirty="0" smtClean="0">
                <a:latin typeface="Arial" pitchFamily="34" charset="0"/>
                <a:ea typeface="Adobe Heiti Std R" pitchFamily="34" charset="-128"/>
                <a:cs typeface="Arial" pitchFamily="34" charset="0"/>
              </a:rPr>
              <a:t>Examples of payment documentation include</a:t>
            </a:r>
            <a:r>
              <a:rPr lang="en-US" sz="2400" dirty="0" smtClean="0">
                <a:latin typeface="Arial" pitchFamily="34" charset="0"/>
                <a:ea typeface="Adobe Heiti Std R" pitchFamily="34" charset="-128"/>
                <a:cs typeface="Arial" pitchFamily="34" charset="0"/>
              </a:rPr>
              <a:t>:</a:t>
            </a: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Electronic bank statement</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Copy of cancelled checks</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a:latin typeface="Arial" pitchFamily="34" charset="0"/>
                <a:ea typeface="Adobe Heiti Std R" pitchFamily="34" charset="-128"/>
                <a:cs typeface="Arial" pitchFamily="34" charset="0"/>
              </a:rPr>
              <a:t>A copy of bank statement with photocopies of cleared </a:t>
            </a:r>
            <a:r>
              <a:rPr lang="en-US" sz="2400" dirty="0" smtClean="0">
                <a:latin typeface="Arial" pitchFamily="34" charset="0"/>
                <a:ea typeface="Adobe Heiti Std R" pitchFamily="34" charset="-128"/>
                <a:cs typeface="Arial" pitchFamily="34" charset="0"/>
              </a:rPr>
              <a:t>checks</a:t>
            </a:r>
          </a:p>
          <a:p>
            <a:pPr lvl="2">
              <a:buFont typeface="+mj-lt"/>
              <a:buAutoNum type="arabicParenR"/>
            </a:pPr>
            <a:endParaRPr lang="en-US" sz="800" dirty="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Certified financial records</a:t>
            </a: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62</a:t>
            </a:fld>
            <a:endParaRPr lang="en-US" dirty="0">
              <a:latin typeface="Arial" pitchFamily="34" charset="0"/>
              <a:cs typeface="Arial" pitchFamily="34" charset="0"/>
            </a:endParaRPr>
          </a:p>
        </p:txBody>
      </p:sp>
    </p:spTree>
    <p:extLst>
      <p:ext uri="{BB962C8B-B14F-4D97-AF65-F5344CB8AC3E}">
        <p14:creationId xmlns:p14="http://schemas.microsoft.com/office/powerpoint/2010/main" val="19098666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Monitoring</a:t>
            </a:r>
            <a:endParaRPr lang="en-US" sz="3600" dirty="0">
              <a:solidFill>
                <a:schemeClr val="accent2"/>
              </a:solidFill>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63</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lnSpcReduction="1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Office of Grants Management (OGM) requires grant monitoring.</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a:latin typeface="Arial" pitchFamily="34" charset="0"/>
                <a:ea typeface="Adobe Heiti Std R" pitchFamily="34" charset="-128"/>
                <a:cs typeface="Arial" pitchFamily="34" charset="0"/>
                <a:hlinkClick r:id="rId2"/>
              </a:rPr>
              <a:t>OGM Policy #08-10 </a:t>
            </a:r>
            <a:r>
              <a:rPr lang="en-US" sz="2800" dirty="0">
                <a:latin typeface="Arial" pitchFamily="34" charset="0"/>
                <a:ea typeface="Adobe Heiti Std R" pitchFamily="34" charset="-128"/>
                <a:cs typeface="Arial" pitchFamily="34" charset="0"/>
              </a:rPr>
              <a:t>requires </a:t>
            </a:r>
            <a:r>
              <a:rPr lang="en-US" sz="2800" dirty="0" smtClean="0">
                <a:latin typeface="Arial" pitchFamily="34" charset="0"/>
                <a:ea typeface="Adobe Heiti Std R" pitchFamily="34" charset="-128"/>
                <a:cs typeface="Arial" pitchFamily="34" charset="0"/>
              </a:rPr>
              <a:t>monitoring once during </a:t>
            </a:r>
            <a:r>
              <a:rPr lang="en-US" sz="2800" dirty="0">
                <a:latin typeface="Arial" pitchFamily="34" charset="0"/>
                <a:ea typeface="Adobe Heiti Std R" pitchFamily="34" charset="-128"/>
                <a:cs typeface="Arial" pitchFamily="34" charset="0"/>
              </a:rPr>
              <a:t>the course of the grant period on projects valued at over $50,000. All projects valued at over $250,000 require annual monitoring </a:t>
            </a:r>
            <a:r>
              <a:rPr lang="en-US" sz="2800" dirty="0" smtClean="0">
                <a:latin typeface="Arial" pitchFamily="34" charset="0"/>
                <a:ea typeface="Adobe Heiti Std R" pitchFamily="34" charset="-128"/>
                <a:cs typeface="Arial" pitchFamily="34" charset="0"/>
              </a:rPr>
              <a:t>visits.</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a:t>
            </a:r>
            <a:r>
              <a:rPr lang="en-US" sz="2800" dirty="0">
                <a:latin typeface="Arial" pitchFamily="34" charset="0"/>
                <a:ea typeface="Adobe Heiti Std R" pitchFamily="34" charset="-128"/>
                <a:cs typeface="Arial" pitchFamily="34" charset="0"/>
              </a:rPr>
              <a:t>State will monitor grant management and contract compliance including proof of payment through </a:t>
            </a:r>
            <a:r>
              <a:rPr lang="en-US" sz="2800" dirty="0" smtClean="0">
                <a:latin typeface="Arial" pitchFamily="34" charset="0"/>
                <a:ea typeface="Adobe Heiti Std R" pitchFamily="34" charset="-128"/>
                <a:cs typeface="Arial" pitchFamily="34" charset="0"/>
              </a:rPr>
              <a:t>these monitoring visits.</a:t>
            </a:r>
            <a:endParaRPr lang="en-US" sz="2800" dirty="0">
              <a:latin typeface="Arial" pitchFamily="34" charset="0"/>
              <a:ea typeface="Adobe Heiti Std R" pitchFamily="34" charset="-128"/>
              <a:cs typeface="Arial" pitchFamily="34" charset="0"/>
            </a:endParaRPr>
          </a:p>
          <a:p>
            <a:pPr marL="0" indent="0">
              <a:buClr>
                <a:schemeClr val="accent1"/>
              </a:buClr>
              <a:buNone/>
            </a:pPr>
            <a:endParaRPr lang="en-US" sz="2300" dirty="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2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900" dirty="0" smtClean="0">
              <a:latin typeface="Arial" pitchFamily="34" charset="0"/>
              <a:ea typeface="Adobe Heiti Std R" pitchFamily="34" charset="-128"/>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49062558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Grant Monitoring</a:t>
            </a:r>
            <a:endParaRPr lang="en-US" sz="36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64</a:t>
            </a:fld>
            <a:endParaRPr lang="en-US"/>
          </a:p>
        </p:txBody>
      </p:sp>
      <p:sp>
        <p:nvSpPr>
          <p:cNvPr id="4" name="Content Placeholder 3"/>
          <p:cNvSpPr>
            <a:spLocks noGrp="1"/>
          </p:cNvSpPr>
          <p:nvPr>
            <p:ph sz="quarter" idx="1"/>
          </p:nvPr>
        </p:nvSpPr>
        <p:spPr/>
        <p:txBody>
          <a:bodyPr>
            <a:normAutofit lnSpcReduction="10000"/>
          </a:bodyPr>
          <a:lstStyle/>
          <a:p>
            <a:pPr>
              <a:buClr>
                <a:schemeClr val="accent1"/>
              </a:buClr>
              <a:buFont typeface="Wingdings" pitchFamily="2" charset="2"/>
              <a:buChar char="v"/>
            </a:pPr>
            <a:r>
              <a:rPr lang="en-US" sz="3200" dirty="0">
                <a:latin typeface="Arial" pitchFamily="34" charset="0"/>
                <a:ea typeface="Adobe Heiti Std R" pitchFamily="34" charset="-128"/>
                <a:cs typeface="Arial" pitchFamily="34" charset="0"/>
              </a:rPr>
              <a:t>The state may </a:t>
            </a:r>
            <a:r>
              <a:rPr lang="en-US" sz="3200" dirty="0" smtClean="0">
                <a:latin typeface="Arial" pitchFamily="34" charset="0"/>
                <a:ea typeface="Adobe Heiti Std R" pitchFamily="34" charset="-128"/>
                <a:cs typeface="Arial" pitchFamily="34" charset="0"/>
              </a:rPr>
              <a:t>also conduct proof </a:t>
            </a:r>
            <a:r>
              <a:rPr lang="en-US" sz="3200" dirty="0">
                <a:latin typeface="Arial" pitchFamily="34" charset="0"/>
                <a:ea typeface="Adobe Heiti Std R" pitchFamily="34" charset="-128"/>
                <a:cs typeface="Arial" pitchFamily="34" charset="0"/>
              </a:rPr>
              <a:t>of payment </a:t>
            </a:r>
            <a:r>
              <a:rPr lang="en-US" sz="3200" dirty="0" smtClean="0">
                <a:latin typeface="Arial" pitchFamily="34" charset="0"/>
                <a:ea typeface="Adobe Heiti Std R" pitchFamily="34" charset="-128"/>
                <a:cs typeface="Arial" pitchFamily="34" charset="0"/>
              </a:rPr>
              <a:t>reviews at any point </a:t>
            </a:r>
            <a:r>
              <a:rPr lang="en-US" sz="3200" dirty="0">
                <a:latin typeface="Arial" pitchFamily="34" charset="0"/>
                <a:ea typeface="Adobe Heiti Std R" pitchFamily="34" charset="-128"/>
                <a:cs typeface="Arial" pitchFamily="34" charset="0"/>
              </a:rPr>
              <a:t>for all reimbursement requests submitted during the grant period.</a:t>
            </a:r>
          </a:p>
          <a:p>
            <a:pPr marL="0" indent="0">
              <a:buClr>
                <a:schemeClr val="accent1"/>
              </a:buClr>
              <a:buNone/>
            </a:pPr>
            <a:endParaRPr lang="en-US" sz="32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3200" dirty="0">
                <a:latin typeface="Arial" pitchFamily="34" charset="0"/>
                <a:ea typeface="Adobe Heiti Std R" pitchFamily="34" charset="-128"/>
                <a:cs typeface="Arial" pitchFamily="34" charset="0"/>
              </a:rPr>
              <a:t>No additional reimbursement requests will be processed until the proof of payment for the request being reviewed is submitted and approved.</a:t>
            </a:r>
          </a:p>
          <a:p>
            <a:pPr marL="0" indent="0">
              <a:buNone/>
            </a:pPr>
            <a:endParaRPr lang="en-US" dirty="0"/>
          </a:p>
        </p:txBody>
      </p:sp>
    </p:spTree>
    <p:extLst>
      <p:ext uri="{BB962C8B-B14F-4D97-AF65-F5344CB8AC3E}">
        <p14:creationId xmlns:p14="http://schemas.microsoft.com/office/powerpoint/2010/main" val="5370457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Documentation Kept on File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65</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11000" dirty="0">
                <a:solidFill>
                  <a:schemeClr val="accent2"/>
                </a:solidFill>
                <a:latin typeface="Arial" pitchFamily="34" charset="0"/>
                <a:cs typeface="Arial" pitchFamily="34" charset="0"/>
              </a:rPr>
              <a:t>Questions</a:t>
            </a:r>
          </a:p>
        </p:txBody>
      </p:sp>
    </p:spTree>
    <p:extLst>
      <p:ext uri="{BB962C8B-B14F-4D97-AF65-F5344CB8AC3E}">
        <p14:creationId xmlns:p14="http://schemas.microsoft.com/office/powerpoint/2010/main" val="322692668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In Conclusion - Points </a:t>
            </a:r>
            <a:r>
              <a:rPr lang="en-US" sz="3600" dirty="0">
                <a:solidFill>
                  <a:schemeClr val="accent2"/>
                </a:solidFill>
                <a:latin typeface="Arial" pitchFamily="34" charset="0"/>
                <a:ea typeface="Adobe Heiti Std R" pitchFamily="34" charset="-128"/>
                <a:cs typeface="Arial" pitchFamily="34" charset="0"/>
              </a:rPr>
              <a:t>to </a:t>
            </a:r>
            <a:r>
              <a:rPr lang="en-US" sz="3600" dirty="0" smtClean="0">
                <a:solidFill>
                  <a:schemeClr val="accent2"/>
                </a:solidFill>
                <a:latin typeface="Arial" pitchFamily="34" charset="0"/>
                <a:ea typeface="Adobe Heiti Std R" pitchFamily="34" charset="-128"/>
                <a:cs typeface="Arial" pitchFamily="34" charset="0"/>
              </a:rPr>
              <a:t>Remember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4953000"/>
          </a:xfrm>
        </p:spPr>
        <p:txBody>
          <a:bodyPr>
            <a:normAutofit/>
          </a:bodyPr>
          <a:lstStyle/>
          <a:p>
            <a:pPr lvl="0">
              <a:buClr>
                <a:schemeClr val="accent1"/>
              </a:buClr>
              <a:buSzPct val="80000"/>
              <a:buFont typeface="Wingdings" panose="05000000000000000000" pitchFamily="2" charset="2"/>
              <a:buChar char="ü"/>
            </a:pPr>
            <a:r>
              <a:rPr lang="en-US" sz="2600" dirty="0">
                <a:latin typeface="Arial" pitchFamily="34" charset="0"/>
                <a:ea typeface="Adobe Heiti Std R" pitchFamily="34" charset="-128"/>
                <a:cs typeface="Arial" pitchFamily="34" charset="0"/>
              </a:rPr>
              <a:t>Reimbursement </a:t>
            </a:r>
            <a:r>
              <a:rPr lang="en-US" sz="2600" dirty="0" smtClean="0">
                <a:latin typeface="Arial" pitchFamily="34" charset="0"/>
                <a:ea typeface="Adobe Heiti Std R" pitchFamily="34" charset="-128"/>
                <a:cs typeface="Arial" pitchFamily="34" charset="0"/>
              </a:rPr>
              <a:t>Requests </a:t>
            </a:r>
            <a:r>
              <a:rPr lang="en-US" sz="2600" dirty="0">
                <a:latin typeface="Arial" pitchFamily="34" charset="0"/>
                <a:ea typeface="Adobe Heiti Std R" pitchFamily="34" charset="-128"/>
                <a:cs typeface="Arial" pitchFamily="34" charset="0"/>
              </a:rPr>
              <a:t>should be submitted </a:t>
            </a:r>
            <a:r>
              <a:rPr lang="en-US" sz="2600" dirty="0" smtClean="0">
                <a:latin typeface="Arial" pitchFamily="34" charset="0"/>
                <a:ea typeface="Adobe Heiti Std R" pitchFamily="34" charset="-128"/>
                <a:cs typeface="Arial" pitchFamily="34" charset="0"/>
              </a:rPr>
              <a:t>at least every three (3) months.</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Spreadsheet - Beginning balance must equal ending balance from previous Reimbursement Payment Request.</a:t>
            </a: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Budget – Must match amounts in latest,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Work/Accomplishment Plan.</a:t>
            </a:r>
            <a:endParaRPr lang="en-US" sz="23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Expenses &amp; Refunds – Requests for reimbursement must include </a:t>
            </a:r>
            <a:r>
              <a:rPr lang="en-US" sz="2600" u="sng" dirty="0" smtClean="0">
                <a:latin typeface="Arial" pitchFamily="34" charset="0"/>
                <a:ea typeface="Adobe Heiti Std R" pitchFamily="34" charset="-128"/>
                <a:cs typeface="Arial" pitchFamily="34" charset="0"/>
              </a:rPr>
              <a:t>eligible</a:t>
            </a:r>
            <a:r>
              <a:rPr lang="en-US" sz="2600" dirty="0" smtClean="0">
                <a:latin typeface="Arial" pitchFamily="34" charset="0"/>
                <a:ea typeface="Adobe Heiti Std R" pitchFamily="34" charset="-128"/>
                <a:cs typeface="Arial" pitchFamily="34" charset="0"/>
              </a:rPr>
              <a:t> expenses in the latest</a:t>
            </a:r>
            <a:r>
              <a:rPr lang="en-US" sz="2600" dirty="0">
                <a:latin typeface="Arial" pitchFamily="34" charset="0"/>
                <a:ea typeface="Adobe Heiti Std R" pitchFamily="34" charset="-128"/>
                <a:cs typeface="Arial" pitchFamily="34" charset="0"/>
              </a:rPr>
              <a:t>, </a:t>
            </a:r>
            <a:r>
              <a:rPr lang="en-US" sz="2600" i="1" dirty="0">
                <a:latin typeface="Arial" pitchFamily="34" charset="0"/>
                <a:ea typeface="Adobe Heiti Std R" pitchFamily="34" charset="-128"/>
                <a:cs typeface="Arial" pitchFamily="34" charset="0"/>
              </a:rPr>
              <a:t>approved</a:t>
            </a:r>
            <a:r>
              <a:rPr lang="en-US" sz="2600" dirty="0">
                <a:latin typeface="Arial" pitchFamily="34" charset="0"/>
                <a:ea typeface="Adobe Heiti Std R" pitchFamily="34" charset="-128"/>
                <a:cs typeface="Arial" pitchFamily="34" charset="0"/>
              </a:rPr>
              <a:t> </a:t>
            </a:r>
            <a:r>
              <a:rPr lang="en-US" sz="2600" dirty="0" smtClean="0">
                <a:latin typeface="Arial" pitchFamily="34" charset="0"/>
                <a:ea typeface="Adobe Heiti Std R" pitchFamily="34" charset="-128"/>
                <a:cs typeface="Arial" pitchFamily="34" charset="0"/>
              </a:rPr>
              <a:t>Work/Accomplishment Plan.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66</a:t>
            </a:fld>
            <a:endParaRPr lang="en-US" dirty="0">
              <a:latin typeface="Arial" pitchFamily="34" charset="0"/>
              <a:cs typeface="Arial" pitchFamily="34" charset="0"/>
            </a:endParaRPr>
          </a:p>
        </p:txBody>
      </p:sp>
    </p:spTree>
    <p:extLst>
      <p:ext uri="{BB962C8B-B14F-4D97-AF65-F5344CB8AC3E}">
        <p14:creationId xmlns:p14="http://schemas.microsoft.com/office/powerpoint/2010/main" val="84594330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In Conclusion - Points to </a:t>
            </a:r>
            <a:r>
              <a:rPr lang="en-US" sz="3600" dirty="0" smtClean="0">
                <a:solidFill>
                  <a:schemeClr val="accent2"/>
                </a:solidFill>
                <a:latin typeface="Arial" pitchFamily="34" charset="0"/>
                <a:ea typeface="Adobe Heiti Std R" pitchFamily="34" charset="-128"/>
                <a:cs typeface="Arial" pitchFamily="34" charset="0"/>
              </a:rPr>
              <a:t>Remember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5257800"/>
          </a:xfrm>
        </p:spPr>
        <p:txBody>
          <a:bodyPr>
            <a:normAutofit lnSpcReduction="10000"/>
          </a:bodyPr>
          <a:lstStyle/>
          <a:p>
            <a:pPr marL="0" indent="0">
              <a:buClr>
                <a:schemeClr val="accent1"/>
              </a:buClr>
              <a:buSzPct val="80000"/>
              <a:buNone/>
            </a:pPr>
            <a:endParaRPr lang="en-US" sz="800" dirty="0">
              <a:latin typeface="Arial" pitchFamily="34" charset="0"/>
              <a:ea typeface="Adobe Heiti Std R" pitchFamily="34" charset="-128"/>
              <a:cs typeface="Arial" pitchFamily="34" charset="0"/>
            </a:endParaRPr>
          </a:p>
          <a:p>
            <a:pPr>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In </a:t>
            </a:r>
            <a:r>
              <a:rPr lang="en-US" sz="2600" dirty="0">
                <a:latin typeface="Arial" pitchFamily="34" charset="0"/>
                <a:ea typeface="Adobe Heiti Std R" pitchFamily="34" charset="-128"/>
                <a:cs typeface="Arial" pitchFamily="34" charset="0"/>
              </a:rPr>
              <a:t>the event of an overpayment, the Grantee must notify </a:t>
            </a:r>
            <a:r>
              <a:rPr lang="en-US" sz="2600" dirty="0" smtClean="0">
                <a:latin typeface="Arial" pitchFamily="34" charset="0"/>
                <a:ea typeface="Adobe Heiti Std R" pitchFamily="34" charset="-128"/>
                <a:cs typeface="Arial" pitchFamily="34" charset="0"/>
              </a:rPr>
              <a:t>his/her Grants Specialist immediately </a:t>
            </a:r>
            <a:r>
              <a:rPr lang="en-US" sz="2600" dirty="0">
                <a:latin typeface="Arial" pitchFamily="34" charset="0"/>
                <a:ea typeface="Adobe Heiti Std R" pitchFamily="34" charset="-128"/>
                <a:cs typeface="Arial" pitchFamily="34" charset="0"/>
              </a:rPr>
              <a:t>and cut a refund check to the Minnesota DNR. Corrections or deductions on future reimbursement requests </a:t>
            </a:r>
            <a:r>
              <a:rPr lang="en-US" sz="2600" dirty="0" smtClean="0">
                <a:latin typeface="Arial" pitchFamily="34" charset="0"/>
                <a:ea typeface="Adobe Heiti Std R" pitchFamily="34" charset="-128"/>
                <a:cs typeface="Arial" pitchFamily="34" charset="0"/>
              </a:rPr>
              <a:t>to </a:t>
            </a:r>
            <a:r>
              <a:rPr lang="en-US" sz="2600" dirty="0">
                <a:latin typeface="Arial" pitchFamily="34" charset="0"/>
                <a:ea typeface="Adobe Heiti Std R" pitchFamily="34" charset="-128"/>
                <a:cs typeface="Arial" pitchFamily="34" charset="0"/>
              </a:rPr>
              <a:t>make up the </a:t>
            </a:r>
            <a:r>
              <a:rPr lang="en-US" sz="2600" dirty="0" smtClean="0">
                <a:latin typeface="Arial" pitchFamily="34" charset="0"/>
                <a:ea typeface="Adobe Heiti Std R" pitchFamily="34" charset="-128"/>
                <a:cs typeface="Arial" pitchFamily="34" charset="0"/>
              </a:rPr>
              <a:t>difference </a:t>
            </a:r>
            <a:r>
              <a:rPr lang="en-US" sz="2600" dirty="0">
                <a:latin typeface="Arial" pitchFamily="34" charset="0"/>
                <a:ea typeface="Adobe Heiti Std R" pitchFamily="34" charset="-128"/>
                <a:cs typeface="Arial" pitchFamily="34" charset="0"/>
              </a:rPr>
              <a:t>are not allowed</a:t>
            </a:r>
            <a:r>
              <a:rPr lang="en-US" sz="2600" dirty="0" smtClean="0">
                <a:latin typeface="Arial" pitchFamily="34" charset="0"/>
                <a:ea typeface="Adobe Heiti Std R" pitchFamily="34" charset="-128"/>
                <a:cs typeface="Arial" pitchFamily="34" charset="0"/>
              </a:rPr>
              <a:t>.</a:t>
            </a:r>
            <a:endParaRPr lang="en-US" sz="2600" dirty="0">
              <a:latin typeface="Arial" pitchFamily="34" charset="0"/>
              <a:ea typeface="Adobe Heiti Std R" pitchFamily="34" charset="-128"/>
              <a:cs typeface="Arial" pitchFamily="34" charset="0"/>
            </a:endParaRPr>
          </a:p>
          <a:p>
            <a:pPr marL="0" lvl="0" indent="0">
              <a:buClr>
                <a:schemeClr val="accent1"/>
              </a:buClr>
              <a:buSzPct val="80000"/>
              <a:buNone/>
            </a:pPr>
            <a:endParaRPr lang="en-US" sz="2600" dirty="0">
              <a:latin typeface="Arial" pitchFamily="34" charset="0"/>
              <a:ea typeface="Adobe Heiti Std R" pitchFamily="34" charset="-128"/>
              <a:cs typeface="Arial" pitchFamily="34" charset="0"/>
            </a:endParaRPr>
          </a:p>
          <a:p>
            <a:pPr lvl="0">
              <a:buClr>
                <a:schemeClr val="accent1"/>
              </a:buClr>
              <a:buSzPct val="80000"/>
              <a:buFont typeface="Wingdings" panose="05000000000000000000" pitchFamily="2" charset="2"/>
              <a:buChar char="ü"/>
            </a:pPr>
            <a:r>
              <a:rPr lang="en-US" sz="2600" dirty="0" smtClean="0">
                <a:latin typeface="Arial" pitchFamily="34" charset="0"/>
                <a:ea typeface="Adobe Heiti Std R" pitchFamily="34" charset="-128"/>
                <a:cs typeface="Arial" pitchFamily="34" charset="0"/>
              </a:rPr>
              <a:t>The final reimbursement payment request will be paid when the Final Report has been submitted and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by LCCMR or LSOHC staff.</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marL="0" indent="0">
              <a:buSzPct val="80000"/>
              <a:buNone/>
            </a:pPr>
            <a:r>
              <a:rPr lang="en-US" dirty="0">
                <a:solidFill>
                  <a:srgbClr val="FF0000"/>
                </a:solidFill>
                <a:latin typeface="Arial" pitchFamily="34" charset="0"/>
                <a:ea typeface="Adobe Heiti Std R" pitchFamily="34" charset="-128"/>
                <a:cs typeface="Arial" pitchFamily="34" charset="0"/>
              </a:rPr>
              <a:t>For questions regarding the eligibility of </a:t>
            </a:r>
            <a:r>
              <a:rPr lang="en-US" dirty="0" smtClean="0">
                <a:solidFill>
                  <a:srgbClr val="FF0000"/>
                </a:solidFill>
                <a:latin typeface="Arial" pitchFamily="34" charset="0"/>
                <a:ea typeface="Adobe Heiti Std R" pitchFamily="34" charset="-128"/>
                <a:cs typeface="Arial" pitchFamily="34" charset="0"/>
              </a:rPr>
              <a:t>expenses</a:t>
            </a:r>
            <a:r>
              <a:rPr lang="en-US" dirty="0">
                <a:solidFill>
                  <a:srgbClr val="FF0000"/>
                </a:solidFill>
                <a:latin typeface="Arial" pitchFamily="34" charset="0"/>
                <a:ea typeface="Adobe Heiti Std R" pitchFamily="34" charset="-128"/>
                <a:cs typeface="Arial" pitchFamily="34" charset="0"/>
              </a:rPr>
              <a:t>, please contact your </a:t>
            </a:r>
            <a:r>
              <a:rPr lang="en-US" dirty="0" smtClean="0">
                <a:solidFill>
                  <a:srgbClr val="FF0000"/>
                </a:solidFill>
                <a:latin typeface="Arial" pitchFamily="34" charset="0"/>
                <a:ea typeface="Adobe Heiti Std R" pitchFamily="34" charset="-128"/>
                <a:cs typeface="Arial" pitchFamily="34" charset="0"/>
              </a:rPr>
              <a:t>Grants </a:t>
            </a:r>
            <a:r>
              <a:rPr lang="en-US" dirty="0">
                <a:solidFill>
                  <a:srgbClr val="FF0000"/>
                </a:solidFill>
                <a:latin typeface="Arial" pitchFamily="34" charset="0"/>
                <a:ea typeface="Adobe Heiti Std R" pitchFamily="34" charset="-128"/>
                <a:cs typeface="Arial" pitchFamily="34" charset="0"/>
              </a:rPr>
              <a:t>Specialist.</a:t>
            </a: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marL="514350" indent="-514350">
              <a:buClr>
                <a:schemeClr val="accent1"/>
              </a:buClr>
              <a:buFont typeface="+mj-lt"/>
              <a:buAutoNum type="arabicPeriod"/>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67</a:t>
            </a:fld>
            <a:endParaRPr lang="en-US" dirty="0">
              <a:latin typeface="Arial" pitchFamily="34" charset="0"/>
              <a:cs typeface="Arial" pitchFamily="34" charset="0"/>
            </a:endParaRPr>
          </a:p>
        </p:txBody>
      </p:sp>
    </p:spTree>
    <p:extLst>
      <p:ext uri="{BB962C8B-B14F-4D97-AF65-F5344CB8AC3E}">
        <p14:creationId xmlns:p14="http://schemas.microsoft.com/office/powerpoint/2010/main" val="405952846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Contacts</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612648" y="1600200"/>
            <a:ext cx="8153400" cy="4724400"/>
          </a:xfrm>
        </p:spPr>
        <p:txBody>
          <a:bodyPr>
            <a:normAutofit fontScale="85000" lnSpcReduction="20000"/>
          </a:bodyPr>
          <a:lstStyle/>
          <a:p>
            <a:pPr marL="0" indent="0" algn="ctr">
              <a:buNone/>
            </a:pPr>
            <a:r>
              <a:rPr lang="en-US" sz="1900" b="1" u="sng" dirty="0" smtClean="0">
                <a:latin typeface="Arial" pitchFamily="34" charset="0"/>
                <a:ea typeface="Adobe Heiti Std R" pitchFamily="34" charset="-128"/>
                <a:cs typeface="Arial" pitchFamily="34" charset="0"/>
              </a:rPr>
              <a:t>Amanda Graeber - Grants Manager/State Authorized Representative</a:t>
            </a:r>
          </a:p>
          <a:p>
            <a:pPr marL="0" indent="0" algn="ctr">
              <a:buNone/>
            </a:pPr>
            <a:r>
              <a:rPr lang="en-US" sz="1900" dirty="0" smtClean="0">
                <a:latin typeface="Arial" pitchFamily="34" charset="0"/>
                <a:ea typeface="Adobe Heiti Std R" pitchFamily="34" charset="-128"/>
                <a:cs typeface="Arial" pitchFamily="34" charset="0"/>
              </a:rPr>
              <a:t>651-259-5533</a:t>
            </a:r>
          </a:p>
          <a:p>
            <a:pPr marL="0" indent="0" algn="ctr">
              <a:buNone/>
            </a:pPr>
            <a:r>
              <a:rPr lang="en-US" sz="1900" dirty="0">
                <a:latin typeface="Arial" pitchFamily="34" charset="0"/>
                <a:ea typeface="Adobe Heiti Std R" pitchFamily="34" charset="-128"/>
                <a:cs typeface="Arial" pitchFamily="34" charset="0"/>
                <a:hlinkClick r:id="rId2"/>
              </a:rPr>
              <a:t>a</a:t>
            </a:r>
            <a:r>
              <a:rPr lang="en-US" sz="1900" dirty="0" smtClean="0">
                <a:latin typeface="Arial" pitchFamily="34" charset="0"/>
                <a:ea typeface="Adobe Heiti Std R" pitchFamily="34" charset="-128"/>
                <a:cs typeface="Arial" pitchFamily="34" charset="0"/>
                <a:hlinkClick r:id="rId2"/>
              </a:rPr>
              <a:t>manda.graeber@state.mn.us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endParaRPr lang="en-US" sz="1900" dirty="0">
              <a:latin typeface="Arial" pitchFamily="34" charset="0"/>
              <a:ea typeface="Adobe Heiti Std R" pitchFamily="34" charset="-128"/>
              <a:cs typeface="Arial" pitchFamily="34" charset="0"/>
            </a:endParaRPr>
          </a:p>
          <a:p>
            <a:pPr marL="0" indent="0" algn="ctr">
              <a:buNone/>
            </a:pPr>
            <a:r>
              <a:rPr lang="en-US" sz="1900" b="1" u="sng" dirty="0">
                <a:latin typeface="Arial" pitchFamily="34" charset="0"/>
                <a:ea typeface="Adobe Heiti Std R" pitchFamily="34" charset="-128"/>
                <a:cs typeface="Arial" pitchFamily="34" charset="0"/>
              </a:rPr>
              <a:t>Patrick Donnell - Grants Specialist </a:t>
            </a:r>
            <a:r>
              <a:rPr lang="en-US" sz="1900" b="1" u="sng" dirty="0" smtClean="0">
                <a:latin typeface="Arial" pitchFamily="34" charset="0"/>
                <a:ea typeface="Adobe Heiti Std R" pitchFamily="34" charset="-128"/>
                <a:cs typeface="Arial" pitchFamily="34" charset="0"/>
              </a:rPr>
              <a:t>Coordinator</a:t>
            </a:r>
            <a:endParaRPr lang="en-US" sz="1900" b="1" u="sng" dirty="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651-259-5543</a:t>
            </a:r>
          </a:p>
          <a:p>
            <a:pPr marL="0" indent="0" algn="ctr">
              <a:buNone/>
            </a:pPr>
            <a:r>
              <a:rPr lang="en-US" sz="1900" dirty="0" smtClean="0">
                <a:latin typeface="Arial" pitchFamily="34" charset="0"/>
                <a:ea typeface="Adobe Heiti Std R" pitchFamily="34" charset="-128"/>
                <a:cs typeface="Arial" pitchFamily="34" charset="0"/>
                <a:hlinkClick r:id="rId3"/>
              </a:rPr>
              <a:t>patrick.donnell@state.mn.us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p>
          <a:p>
            <a:pPr marL="0" indent="0" algn="ctr">
              <a:buNone/>
            </a:pPr>
            <a:r>
              <a:rPr lang="en-US" sz="1900" b="1" u="sng" dirty="0" smtClean="0">
                <a:latin typeface="Arial" pitchFamily="34" charset="0"/>
                <a:ea typeface="Adobe Heiti Std R" pitchFamily="34" charset="-128"/>
                <a:cs typeface="Arial" pitchFamily="34" charset="0"/>
              </a:rPr>
              <a:t>Karen Mueller- Grants Specialist Sr. </a:t>
            </a:r>
          </a:p>
          <a:p>
            <a:pPr marL="0" indent="0" algn="ctr">
              <a:buNone/>
            </a:pPr>
            <a:r>
              <a:rPr lang="en-US" sz="1900" dirty="0" smtClean="0">
                <a:latin typeface="Arial" pitchFamily="34" charset="0"/>
                <a:ea typeface="Adobe Heiti Std R" pitchFamily="34" charset="-128"/>
                <a:cs typeface="Arial" pitchFamily="34" charset="0"/>
              </a:rPr>
              <a:t>651-259-5559</a:t>
            </a:r>
          </a:p>
          <a:p>
            <a:pPr marL="0" indent="0" algn="ctr">
              <a:buNone/>
            </a:pPr>
            <a:r>
              <a:rPr lang="en-US" sz="1900" dirty="0" smtClean="0">
                <a:latin typeface="Arial" pitchFamily="34" charset="0"/>
                <a:ea typeface="Adobe Heiti Std R" pitchFamily="34" charset="-128"/>
                <a:cs typeface="Arial" pitchFamily="34" charset="0"/>
                <a:hlinkClick r:id="rId4"/>
              </a:rPr>
              <a:t>karen.cibuzar-mueller@state.mn.us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a:latin typeface="Arial" pitchFamily="34" charset="0"/>
                <a:ea typeface="Adobe Heiti Std R" pitchFamily="34" charset="-128"/>
                <a:cs typeface="Arial" pitchFamily="34" charset="0"/>
              </a:rPr>
              <a:t>*</a:t>
            </a:r>
          </a:p>
          <a:p>
            <a:pPr marL="0" indent="0" algn="ctr">
              <a:buNone/>
            </a:pPr>
            <a:r>
              <a:rPr lang="en-US" sz="1900" b="1" u="sng" dirty="0" smtClean="0">
                <a:latin typeface="Arial" pitchFamily="34" charset="0"/>
                <a:ea typeface="Adobe Heiti Std R" pitchFamily="34" charset="-128"/>
                <a:cs typeface="Arial" pitchFamily="34" charset="0"/>
              </a:rPr>
              <a:t>Jason </a:t>
            </a:r>
            <a:r>
              <a:rPr lang="en-US" sz="1900" b="1" u="sng" dirty="0">
                <a:latin typeface="Arial" pitchFamily="34" charset="0"/>
                <a:ea typeface="Adobe Heiti Std R" pitchFamily="34" charset="-128"/>
                <a:cs typeface="Arial" pitchFamily="34" charset="0"/>
              </a:rPr>
              <a:t>Tidemann - Grants Specialist Sr.</a:t>
            </a:r>
          </a:p>
          <a:p>
            <a:pPr marL="0" indent="0" algn="ctr">
              <a:buNone/>
            </a:pPr>
            <a:r>
              <a:rPr lang="en-US" sz="1900" dirty="0">
                <a:latin typeface="Arial" pitchFamily="34" charset="0"/>
                <a:ea typeface="Adobe Heiti Std R" pitchFamily="34" charset="-128"/>
                <a:cs typeface="Arial" pitchFamily="34" charset="0"/>
              </a:rPr>
              <a:t>651-259-5534</a:t>
            </a:r>
          </a:p>
          <a:p>
            <a:pPr marL="0" indent="0" algn="ctr">
              <a:buNone/>
            </a:pPr>
            <a:r>
              <a:rPr lang="en-US" sz="1900" dirty="0" smtClean="0">
                <a:latin typeface="Arial" pitchFamily="34" charset="0"/>
                <a:ea typeface="Adobe Heiti Std R" pitchFamily="34" charset="-128"/>
                <a:cs typeface="Arial" pitchFamily="34" charset="0"/>
                <a:hlinkClick r:id="rId5"/>
              </a:rPr>
              <a:t>jason.tidemann@state.mn.us</a:t>
            </a:r>
            <a:endParaRPr lang="en-US" sz="1900" dirty="0" smtClean="0">
              <a:latin typeface="Arial" pitchFamily="34" charset="0"/>
              <a:ea typeface="Adobe Heiti Std R" pitchFamily="34" charset="-128"/>
              <a:cs typeface="Arial" pitchFamily="34" charset="0"/>
            </a:endParaRPr>
          </a:p>
          <a:p>
            <a:pPr marL="0" indent="0" algn="ctr">
              <a:buNone/>
            </a:pPr>
            <a:r>
              <a:rPr lang="en-US" sz="1900" dirty="0" smtClean="0">
                <a:latin typeface="Arial" pitchFamily="34" charset="0"/>
                <a:ea typeface="Adobe Heiti Std R" pitchFamily="34" charset="-128"/>
                <a:cs typeface="Arial" pitchFamily="34" charset="0"/>
              </a:rPr>
              <a:t>*</a:t>
            </a:r>
            <a:endParaRPr lang="en-US" sz="1900" dirty="0">
              <a:latin typeface="Arial" pitchFamily="34" charset="0"/>
              <a:ea typeface="Adobe Heiti Std R" pitchFamily="34" charset="-128"/>
              <a:cs typeface="Arial" pitchFamily="34" charset="0"/>
            </a:endParaRPr>
          </a:p>
          <a:p>
            <a:pPr marL="0" indent="0">
              <a:buNone/>
            </a:pPr>
            <a:endParaRPr lang="en-US"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68</a:t>
            </a:fld>
            <a:endParaRPr lang="en-US" dirty="0">
              <a:latin typeface="Arial" pitchFamily="34" charset="0"/>
              <a:cs typeface="Arial" pitchFamily="34" charset="0"/>
            </a:endParaRPr>
          </a:p>
        </p:txBody>
      </p:sp>
    </p:spTree>
    <p:extLst>
      <p:ext uri="{BB962C8B-B14F-4D97-AF65-F5344CB8AC3E}">
        <p14:creationId xmlns:p14="http://schemas.microsoft.com/office/powerpoint/2010/main" val="482117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7</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LCCMR/LSOHC oversee your project(s)</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LCCMR/LSOHC take in the proposals and make recommendations to legislature</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All work/accomplishment plan amendments and budget amendments must be approved by the LCCMR/LSOHC</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Status reports are approved by the LCCMR/LSOHC</a:t>
            </a:r>
          </a:p>
          <a:p>
            <a:endParaRPr lang="en-US" dirty="0" smtClean="0"/>
          </a:p>
        </p:txBody>
      </p:sp>
    </p:spTree>
    <p:extLst>
      <p:ext uri="{BB962C8B-B14F-4D97-AF65-F5344CB8AC3E}">
        <p14:creationId xmlns:p14="http://schemas.microsoft.com/office/powerpoint/2010/main" val="2837304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8</a:t>
            </a:fld>
            <a:endParaRPr lang="en-US"/>
          </a:p>
        </p:txBody>
      </p:sp>
      <p:sp>
        <p:nvSpPr>
          <p:cNvPr id="4" name="Content Placeholder 3"/>
          <p:cNvSpPr>
            <a:spLocks noGrp="1"/>
          </p:cNvSpPr>
          <p:nvPr>
            <p:ph sz="quarter" idx="1"/>
          </p:nvPr>
        </p:nvSpPr>
        <p:spPr/>
        <p:txBody>
          <a:bodyPr>
            <a:normAutofit fontScale="92500" lnSpcReduction="20000"/>
          </a:bodyPr>
          <a:lstStyle/>
          <a:p>
            <a:pPr marL="0" indent="0">
              <a:buNone/>
            </a:pPr>
            <a:r>
              <a:rPr lang="en-US" dirty="0" smtClean="0">
                <a:latin typeface="Arial" panose="020B0604020202020204" pitchFamily="34" charset="0"/>
                <a:cs typeface="Arial" panose="020B0604020202020204" pitchFamily="34" charset="0"/>
              </a:rPr>
              <a:t>The DNR </a:t>
            </a:r>
            <a:r>
              <a:rPr lang="en-US" dirty="0">
                <a:latin typeface="Arial" panose="020B0604020202020204" pitchFamily="34" charset="0"/>
                <a:cs typeface="Arial" panose="020B0604020202020204" pitchFamily="34" charset="0"/>
              </a:rPr>
              <a:t>Grants </a:t>
            </a:r>
            <a:r>
              <a:rPr lang="en-US" dirty="0" smtClean="0">
                <a:latin typeface="Arial" panose="020B0604020202020204" pitchFamily="34" charset="0"/>
                <a:cs typeface="Arial" panose="020B0604020202020204" pitchFamily="34" charset="0"/>
              </a:rPr>
              <a:t>Unit:</a:t>
            </a: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Oversees </a:t>
            </a:r>
            <a:r>
              <a:rPr lang="en-US" dirty="0">
                <a:latin typeface="Arial" panose="020B0604020202020204" pitchFamily="34" charset="0"/>
                <a:cs typeface="Arial" panose="020B0604020202020204" pitchFamily="34" charset="0"/>
              </a:rPr>
              <a:t>your contract(s) and payments</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V</a:t>
            </a:r>
            <a:r>
              <a:rPr lang="en-US" dirty="0" smtClean="0">
                <a:latin typeface="Arial" panose="020B0604020202020204" pitchFamily="34" charset="0"/>
                <a:cs typeface="Arial" panose="020B0604020202020204" pitchFamily="34" charset="0"/>
              </a:rPr>
              <a:t>erifies that </a:t>
            </a:r>
            <a:r>
              <a:rPr lang="en-US" dirty="0">
                <a:latin typeface="Arial" panose="020B0604020202020204" pitchFamily="34" charset="0"/>
                <a:cs typeface="Arial" panose="020B0604020202020204" pitchFamily="34" charset="0"/>
              </a:rPr>
              <a:t>expenses are eligible for reimbursement by determining if they are </a:t>
            </a:r>
            <a:r>
              <a:rPr lang="en-US" dirty="0" smtClean="0">
                <a:latin typeface="Arial" panose="020B0604020202020204" pitchFamily="34" charset="0"/>
                <a:cs typeface="Arial" panose="020B0604020202020204" pitchFamily="34" charset="0"/>
              </a:rPr>
              <a:t>included in your approved work/accomplishment plan and budget</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A</a:t>
            </a:r>
            <a:r>
              <a:rPr lang="en-US" dirty="0" smtClean="0">
                <a:latin typeface="Arial" panose="020B0604020202020204" pitchFamily="34" charset="0"/>
                <a:cs typeface="Arial" panose="020B0604020202020204" pitchFamily="34" charset="0"/>
              </a:rPr>
              <a:t>mends </a:t>
            </a:r>
            <a:r>
              <a:rPr lang="en-US" dirty="0">
                <a:latin typeface="Arial" panose="020B0604020202020204" pitchFamily="34" charset="0"/>
                <a:cs typeface="Arial" panose="020B0604020202020204" pitchFamily="34" charset="0"/>
              </a:rPr>
              <a:t>your contract(s</a:t>
            </a:r>
            <a:r>
              <a:rPr lang="en-US" dirty="0" smtClean="0">
                <a:latin typeface="Arial" panose="020B0604020202020204" pitchFamily="34" charset="0"/>
                <a:cs typeface="Arial" panose="020B0604020202020204" pitchFamily="34" charset="0"/>
              </a:rPr>
              <a:t>), if necessary</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a:latin typeface="Arial" panose="020B0604020202020204" pitchFamily="34" charset="0"/>
                <a:cs typeface="Arial" panose="020B0604020202020204" pitchFamily="34" charset="0"/>
              </a:rPr>
              <a:t>E</a:t>
            </a:r>
            <a:r>
              <a:rPr lang="en-US" dirty="0" smtClean="0">
                <a:latin typeface="Arial" panose="020B0604020202020204" pitchFamily="34" charset="0"/>
                <a:cs typeface="Arial" panose="020B0604020202020204" pitchFamily="34" charset="0"/>
              </a:rPr>
              <a:t>nsures </a:t>
            </a:r>
            <a:r>
              <a:rPr lang="en-US" dirty="0">
                <a:latin typeface="Arial" panose="020B0604020202020204" pitchFamily="34" charset="0"/>
                <a:cs typeface="Arial" panose="020B0604020202020204" pitchFamily="34" charset="0"/>
              </a:rPr>
              <a:t>grantees are current on meeting reporting requirements before making </a:t>
            </a:r>
            <a:r>
              <a:rPr lang="en-US" dirty="0" smtClean="0">
                <a:latin typeface="Arial" panose="020B0604020202020204" pitchFamily="34" charset="0"/>
                <a:cs typeface="Arial" panose="020B0604020202020204" pitchFamily="34" charset="0"/>
              </a:rPr>
              <a:t>payments</a:t>
            </a: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Monitors grant and fiscal management and contract compliance</a:t>
            </a:r>
            <a:endParaRPr lang="en-US" dirty="0">
              <a:latin typeface="Arial" panose="020B0604020202020204" pitchFamily="34" charset="0"/>
              <a:cs typeface="Arial" panose="020B0604020202020204" pitchFamily="34" charset="0"/>
            </a:endParaRPr>
          </a:p>
          <a:p>
            <a:endParaRPr lang="en-US" dirty="0" smtClean="0"/>
          </a:p>
        </p:txBody>
      </p:sp>
    </p:spTree>
    <p:extLst>
      <p:ext uri="{BB962C8B-B14F-4D97-AF65-F5344CB8AC3E}">
        <p14:creationId xmlns:p14="http://schemas.microsoft.com/office/powerpoint/2010/main" val="2251172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solidFill>
                <a:latin typeface="Arial" panose="020B0604020202020204" pitchFamily="34" charset="0"/>
                <a:cs typeface="Arial" panose="020B0604020202020204" pitchFamily="34" charset="0"/>
              </a:rPr>
              <a:t>Roles of the DNR &amp; LCCMR/LSOHC</a:t>
            </a:r>
            <a:endParaRPr lang="en-US" dirty="0">
              <a:solidFill>
                <a:schemeClr val="accent2"/>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9</a:t>
            </a:fld>
            <a:endParaRPr lang="en-US"/>
          </a:p>
        </p:txBody>
      </p:sp>
      <p:sp>
        <p:nvSpPr>
          <p:cNvPr id="4" name="Content Placeholder 3"/>
          <p:cNvSpPr>
            <a:spLocks noGrp="1"/>
          </p:cNvSpPr>
          <p:nvPr>
            <p:ph sz="quarter" idx="1"/>
          </p:nvPr>
        </p:nvSpPr>
        <p:spPr/>
        <p:txBody>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DNR Grants Unit and LCCMR/LSOHC work together to make sure project goals, contractual obligations, state laws, and reporting requirements are being met for all Trust Fund and Outdoor Heritage Fund appropriations </a:t>
            </a:r>
          </a:p>
          <a:p>
            <a:endParaRPr lang="en-US" dirty="0" smtClean="0"/>
          </a:p>
          <a:p>
            <a:endParaRPr lang="en-US" dirty="0" smtClean="0"/>
          </a:p>
        </p:txBody>
      </p:sp>
    </p:spTree>
    <p:extLst>
      <p:ext uri="{BB962C8B-B14F-4D97-AF65-F5344CB8AC3E}">
        <p14:creationId xmlns:p14="http://schemas.microsoft.com/office/powerpoint/2010/main" val="42662282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Reimbursement Manual for Pass Through Grants&amp;quot;&quot;/&gt;&lt;property id=&quot;20307&quot; value=&quot;256&quot;/&gt;&lt;/object&gt;&lt;object type=&quot;3&quot; unique_id=&quot;10005&quot;&gt;&lt;property id=&quot;20148&quot; value=&quot;5&quot;/&gt;&lt;property id=&quot;20300&quot; value=&quot;Slide 4 - &amp;quot;System Requirements&amp;quot;&quot;/&gt;&lt;property id=&quot;20307&quot; value=&quot;257&quot;/&gt;&lt;/object&gt;&lt;object type=&quot;3&quot; unique_id=&quot;10070&quot;&gt;&lt;property id=&quot;20148&quot; value=&quot;5&quot;/&gt;&lt;property id=&quot;20300&quot; value=&quot;Slide 2 - &amp;quot;Overview&amp;quot;&quot;/&gt;&lt;property id=&quot;20307&quot; value=&quot;264&quot;/&gt;&lt;/object&gt;&lt;object type=&quot;3&quot; unique_id=&quot;10071&quot;&gt;&lt;property id=&quot;20148&quot; value=&quot;5&quot;/&gt;&lt;property id=&quot;20300&quot; value=&quot;Slide 5 - &amp;quot;Electronic Funds Transfer&amp;quot;&quot;/&gt;&lt;property id=&quot;20307&quot; value=&quot;258&quot;/&gt;&lt;/object&gt;&lt;object type=&quot;3&quot; unique_id=&quot;10072&quot;&gt;&lt;property id=&quot;20148&quot; value=&quot;5&quot;/&gt;&lt;property id=&quot;20300&quot; value=&quot;Slide 6 - &amp;quot;SWIFT Supplier Portal&amp;quot;&quot;/&gt;&lt;property id=&quot;20307&quot; value=&quot;259&quot;/&gt;&lt;/object&gt;&lt;object type=&quot;3&quot; unique_id=&quot;10074&quot;&gt;&lt;property id=&quot;20148&quot; value=&quot;5&quot;/&gt;&lt;property id=&quot;20300&quot; value=&quot;Slide 7 - &amp;quot;SWIFT e-Supplier Portal&amp;quot;&quot;/&gt;&lt;property id=&quot;20307&quot; value=&quot;261&quot;/&gt;&lt;/object&gt;&lt;object type=&quot;3&quot; unique_id=&quot;10075&quot;&gt;&lt;property id=&quot;20148&quot; value=&quot;5&quot;/&gt;&lt;property id=&quot;20300&quot; value=&quot;Slide 9 - &amp;quot;Project Reimbursement&amp;quot;&quot;/&gt;&lt;property id=&quot;20307&quot; value=&quot;262&quot;/&gt;&lt;/object&gt;&lt;object type=&quot;3&quot; unique_id=&quot;10076&quot;&gt;&lt;property id=&quot;20148&quot; value=&quot;5&quot;/&gt;&lt;property id=&quot;20300&quot; value=&quot;Slide 11 - &amp;quot;Project Reimbursement&amp;quot;&quot;/&gt;&lt;property id=&quot;20307&quot; value=&quot;263&quot;/&gt;&lt;/object&gt;&lt;object type=&quot;3&quot; unique_id=&quot;10132&quot;&gt;&lt;property id=&quot;20148&quot; value=&quot;5&quot;/&gt;&lt;property id=&quot;20300&quot; value=&quot;Slide 8 - &amp;quot;Project Reimbursement&amp;quot;&quot;/&gt;&lt;property id=&quot;20307&quot; value=&quot;265&quot;/&gt;&lt;/object&gt;&lt;object type=&quot;3&quot; unique_id=&quot;10254&quot;&gt;&lt;property id=&quot;20148&quot; value=&quot;5&quot;/&gt;&lt;property id=&quot;20300&quot; value=&quot;Slide 13 - &amp;quot;Project Reimbursement Payment Request Form. &amp;quot;&quot;/&gt;&lt;property id=&quot;20307&quot; value=&quot;266&quot;/&gt;&lt;/object&gt;&lt;object type=&quot;3&quot; unique_id=&quot;10255&quot;&gt;&lt;property id=&quot;20148&quot; value=&quot;5&quot;/&gt;&lt;property id=&quot;20300&quot; value=&quot;Slide 14 - &amp;quot;Reimbursement Spreadsheet&amp;quot;&quot;/&gt;&lt;property id=&quot;20307&quot; value=&quot;267&quot;/&gt;&lt;/object&gt;&lt;object type=&quot;3&quot; unique_id=&quot;10257&quot;&gt;&lt;property id=&quot;20148&quot; value=&quot;5&quot;/&gt;&lt;property id=&quot;20300&quot; value=&quot;Slide 16 - &amp;quot;Reimbursement Documentation&amp;quot;&quot;/&gt;&lt;property id=&quot;20307&quot; value=&quot;269&quot;/&gt;&lt;/object&gt;&lt;object type=&quot;3&quot; unique_id=&quot;10258&quot;&gt;&lt;property id=&quot;20148&quot; value=&quot;5&quot;/&gt;&lt;property id=&quot;20300&quot; value=&quot;Slide 17 - &amp;quot;Reimbursement Documentation&amp;quot;&quot;/&gt;&lt;property id=&quot;20307&quot; value=&quot;270&quot;/&gt;&lt;/object&gt;&lt;object type=&quot;3&quot; unique_id=&quot;10259&quot;&gt;&lt;property id=&quot;20148&quot; value=&quot;5&quot;/&gt;&lt;property id=&quot;20300&quot; value=&quot;Slide 18 - &amp;quot;Reimbursement Documentation&amp;quot;&quot;/&gt;&lt;property id=&quot;20307&quot; value=&quot;271&quot;/&gt;&lt;/object&gt;&lt;object type=&quot;3&quot; unique_id=&quot;80541&quot;&gt;&lt;property id=&quot;20148&quot; value=&quot;5&quot;/&gt;&lt;property id=&quot;20300&quot; value=&quot;Slide 12 - &amp;quot;Reimbursement Request&amp;quot;&quot;/&gt;&lt;property id=&quot;20307&quot; value=&quot;272&quot;/&gt;&lt;/object&gt;&lt;object type=&quot;3&quot; unique_id=&quot;80686&quot;&gt;&lt;property id=&quot;20148&quot; value=&quot;5&quot;/&gt;&lt;property id=&quot;20300&quot; value=&quot;Slide 19 - &amp;quot;Reimbursement Documentation&amp;quot;&quot;/&gt;&lt;property id=&quot;20307&quot; value=&quot;273&quot;/&gt;&lt;/object&gt;&lt;object type=&quot;3&quot; unique_id=&quot;80687&quot;&gt;&lt;property id=&quot;20148&quot; value=&quot;5&quot;/&gt;&lt;property id=&quot;20300&quot; value=&quot;Slide 23 - &amp;quot;Vendors and Subcontractors&amp;quot;&quot;/&gt;&lt;property id=&quot;20307&quot; value=&quot;274&quot;/&gt;&lt;/object&gt;&lt;object type=&quot;3&quot; unique_id=&quot;80688&quot;&gt;&lt;property id=&quot;20148&quot; value=&quot;5&quot;/&gt;&lt;property id=&quot;20300&quot; value=&quot;Slide 27&quot;/&gt;&lt;property id=&quot;20307&quot; value=&quot;275&quot;/&gt;&lt;/object&gt;&lt;object type=&quot;3&quot; unique_id=&quot;80689&quot;&gt;&lt;property id=&quot;20148&quot; value=&quot;5&quot;/&gt;&lt;property id=&quot;20300&quot; value=&quot;Slide 32 - &amp;quot;Contacts&amp;quot;&quot;/&gt;&lt;property id=&quot;20307&quot; value=&quot;276&quot;/&gt;&lt;/object&gt;&lt;object type=&quot;3&quot; unique_id=&quot;80712&quot;&gt;&lt;property id=&quot;20148&quot; value=&quot;5&quot;/&gt;&lt;property id=&quot;20300&quot; value=&quot;Slide 10 - &amp;quot;Project Reimbursement&amp;quot;&quot;/&gt;&lt;property id=&quot;20307&quot; value=&quot;277&quot;/&gt;&lt;/object&gt;&lt;object type=&quot;3&quot; unique_id=&quot;80782&quot;&gt;&lt;property id=&quot;20148&quot; value=&quot;5&quot;/&gt;&lt;property id=&quot;20300&quot; value=&quot;Slide 3 - &amp;quot;Content&amp;quot;&quot;/&gt;&lt;property id=&quot;20307&quot; value=&quot;282&quot;/&gt;&lt;/object&gt;&lt;object type=&quot;3&quot; unique_id=&quot;80783&quot;&gt;&lt;property id=&quot;20148&quot; value=&quot;5&quot;/&gt;&lt;property id=&quot;20300&quot; value=&quot;Slide 15 - &amp;quot;Expenditure Descriptions by Activity/Outcome&amp;quot;&quot;/&gt;&lt;property id=&quot;20307&quot; value=&quot;283&quot;/&gt;&lt;/object&gt;&lt;object type=&quot;3&quot; unique_id=&quot;80784&quot;&gt;&lt;property id=&quot;20148&quot; value=&quot;5&quot;/&gt;&lt;property id=&quot;20300&quot; value=&quot;Slide 20 - &amp;quot;Reimbursement Monitoring Plan&amp;quot;&quot;/&gt;&lt;property id=&quot;20307&quot; value=&quot;278&quot;/&gt;&lt;/object&gt;&lt;object type=&quot;3&quot; unique_id=&quot;80785&quot;&gt;&lt;property id=&quot;20148&quot; value=&quot;5&quot;/&gt;&lt;property id=&quot;20300&quot; value=&quot;Slide 21 - &amp;quot;Reimbursement Monitoring Plan&amp;quot;&quot;/&gt;&lt;property id=&quot;20307&quot; value=&quot;279&quot;/&gt;&lt;/object&gt;&lt;object type=&quot;3&quot; unique_id=&quot;80786&quot;&gt;&lt;property id=&quot;20148&quot; value=&quot;5&quot;/&gt;&lt;property id=&quot;20300&quot; value=&quot;Slide 22 - &amp;quot;Reimbursement Monitoring Plan&amp;quot;&quot;/&gt;&lt;property id=&quot;20307&quot; value=&quot;280&quot;/&gt;&lt;/object&gt;&lt;object type=&quot;3&quot; unique_id=&quot;80787&quot;&gt;&lt;property id=&quot;20148&quot; value=&quot;5&quot;/&gt;&lt;property id=&quot;20300&quot; value=&quot;Slide 33 - &amp;quot;Contacts&amp;quot;&quot;/&gt;&lt;property id=&quot;20307&quot; value=&quot;281&quot;/&gt;&lt;/object&gt;&lt;object type=&quot;3&quot; unique_id=&quot;81078&quot;&gt;&lt;property id=&quot;20148&quot; value=&quot;5&quot;/&gt;&lt;property id=&quot;20300&quot; value=&quot;Slide 24 - &amp;quot;Vendors and Subcontractors&amp;quot;&quot;/&gt;&lt;property id=&quot;20307&quot; value=&quot;286&quot;/&gt;&lt;/object&gt;&lt;object type=&quot;3&quot; unique_id=&quot;81079&quot;&gt;&lt;property id=&quot;20148&quot; value=&quot;5&quot;/&gt;&lt;property id=&quot;20300&quot; value=&quot;Slide 25 - &amp;quot;Vendors and Subcontractors&amp;quot;&quot;/&gt;&lt;property id=&quot;20307&quot; value=&quot;285&quot;/&gt;&lt;/object&gt;&lt;object type=&quot;3&quot; unique_id=&quot;81080&quot;&gt;&lt;property id=&quot;20148&quot; value=&quot;5&quot;/&gt;&lt;property id=&quot;20300&quot; value=&quot;Slide 26 - &amp;quot;Vendors and Subcontractors&amp;quot;&quot;/&gt;&lt;property id=&quot;20307&quot; value=&quot;284&quot;/&gt;&lt;/object&gt;&lt;object type=&quot;3&quot; unique_id=&quot;81081&quot;&gt;&lt;property id=&quot;20148&quot; value=&quot;5&quot;/&gt;&lt;property id=&quot;20300&quot; value=&quot;Slide 28&quot;/&gt;&lt;property id=&quot;20307&quot; value=&quot;287&quot;/&gt;&lt;/object&gt;&lt;object type=&quot;3&quot; unique_id=&quot;81082&quot;&gt;&lt;property id=&quot;20148&quot; value=&quot;5&quot;/&gt;&lt;property id=&quot;20300&quot; value=&quot;Slide 29&quot;/&gt;&lt;property id=&quot;20307&quot; value=&quot;290&quot;/&gt;&lt;/object&gt;&lt;object type=&quot;3&quot; unique_id=&quot;81083&quot;&gt;&lt;property id=&quot;20148&quot; value=&quot;5&quot;/&gt;&lt;property id=&quot;20300&quot; value=&quot;Slide 30&quot;/&gt;&lt;property id=&quot;20307&quot; value=&quot;289&quot;/&gt;&lt;/object&gt;&lt;object type=&quot;3&quot; unique_id=&quot;81084&quot;&gt;&lt;property id=&quot;20148&quot; value=&quot;5&quot;/&gt;&lt;property id=&quot;20300&quot; value=&quot;Slide 31&quot;/&gt;&lt;property id=&quot;20307&quot; value=&quot;288&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4510</TotalTime>
  <Words>3873</Words>
  <Application>Microsoft Office PowerPoint</Application>
  <PresentationFormat>On-screen Show (4:3)</PresentationFormat>
  <Paragraphs>648</Paragraphs>
  <Slides>68</Slides>
  <Notes>26</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Theme1</vt:lpstr>
      <vt:lpstr>ANNUAL Pass- Through Grant TRAINING</vt:lpstr>
      <vt:lpstr>Housekeeping Items</vt:lpstr>
      <vt:lpstr>Topics to be Covered</vt:lpstr>
      <vt:lpstr>Introduction (continued...)</vt:lpstr>
      <vt:lpstr>Roles of the DNR &amp; LCCMR/LSOHC</vt:lpstr>
      <vt:lpstr>Roles of the DNR &amp; LCCMR/LSOHC</vt:lpstr>
      <vt:lpstr>Roles of the DNR &amp; LCCMR/LSOHC</vt:lpstr>
      <vt:lpstr>Roles of the DNR &amp; LCCMR/LSOHC</vt:lpstr>
      <vt:lpstr>Roles of the DNR &amp; LCCMR/LSOHC</vt:lpstr>
      <vt:lpstr>Roles of the DNR &amp; LCCMR/LSOHC</vt:lpstr>
      <vt:lpstr>System Requirements</vt:lpstr>
      <vt:lpstr>Electronic Funds Transfer</vt:lpstr>
      <vt:lpstr>SWIFT e-Supplier Portal</vt:lpstr>
      <vt:lpstr>SWIFT e-Supplier Portal</vt:lpstr>
      <vt:lpstr>Grant Agreements</vt:lpstr>
      <vt:lpstr>Grant Agreements #1</vt:lpstr>
      <vt:lpstr>Grant Agreements #2</vt:lpstr>
      <vt:lpstr>Grant Agreements #3</vt:lpstr>
      <vt:lpstr>Grant Agreements #4</vt:lpstr>
      <vt:lpstr>Grant Agreements</vt:lpstr>
      <vt:lpstr>Grant Agreement Attachments</vt:lpstr>
      <vt:lpstr>Grant Agreement Attachments</vt:lpstr>
      <vt:lpstr>Grant Agreement Attachments</vt:lpstr>
      <vt:lpstr>Grant Agreement Attachments</vt:lpstr>
      <vt:lpstr>Solicitation and Selection #1</vt:lpstr>
      <vt:lpstr>Solicitation and Selection #2</vt:lpstr>
      <vt:lpstr>Solicitation and Selection #3</vt:lpstr>
      <vt:lpstr>Materials and Services #1</vt:lpstr>
      <vt:lpstr>Materials and Services #2</vt:lpstr>
      <vt:lpstr>Subcontracting Policy</vt:lpstr>
      <vt:lpstr>Grant Agreement Attachments</vt:lpstr>
      <vt:lpstr>Grant Agreement Attachments</vt:lpstr>
      <vt:lpstr>Grant Agreement Attachments</vt:lpstr>
      <vt:lpstr>Land Acquisition Requirements #1 </vt:lpstr>
      <vt:lpstr>Land Acquisition Requirements #2 </vt:lpstr>
      <vt:lpstr>Land Acquisition Requirements #3 </vt:lpstr>
      <vt:lpstr>Land Acquisition Requirements #4 </vt:lpstr>
      <vt:lpstr>Land Acquisition Requirements #5 </vt:lpstr>
      <vt:lpstr>Land Acquisition Requirements #6 </vt:lpstr>
      <vt:lpstr>Grant Agreement Attachments</vt:lpstr>
      <vt:lpstr>Grant Agreement Attachments</vt:lpstr>
      <vt:lpstr>Grant Contract Attachments</vt:lpstr>
      <vt:lpstr>Project Reimbursement</vt:lpstr>
      <vt:lpstr>Project Reimbursement</vt:lpstr>
      <vt:lpstr>Project Reimbursement (continued…)</vt:lpstr>
      <vt:lpstr>Reimbursement Request</vt:lpstr>
      <vt:lpstr>Reimbursement Payment Request Form </vt:lpstr>
      <vt:lpstr>Reimbursement Spreadsheet</vt:lpstr>
      <vt:lpstr>Project Activity Summary Spreadsheet </vt:lpstr>
      <vt:lpstr>Reimbursement Request Examples</vt:lpstr>
      <vt:lpstr>Reimbursement Spreadsheet-Final </vt:lpstr>
      <vt:lpstr>Reimbursement Documentation-Expenses #1</vt:lpstr>
      <vt:lpstr>Reimbursement Documentation-Expenses #2</vt:lpstr>
      <vt:lpstr>Reimbursement Documentation-Expenses #3</vt:lpstr>
      <vt:lpstr>Reports and Work Plans</vt:lpstr>
      <vt:lpstr>Budgets and Work Plans</vt:lpstr>
      <vt:lpstr>Budgets and Work Plans (continued…)</vt:lpstr>
      <vt:lpstr>Reimbursement Documentation - Overview</vt:lpstr>
      <vt:lpstr>Project Reimbursement-Final</vt:lpstr>
      <vt:lpstr>Documentation Kept on File</vt:lpstr>
      <vt:lpstr>Proof of Payment</vt:lpstr>
      <vt:lpstr>Proof of Payment</vt:lpstr>
      <vt:lpstr>Grant Monitoring</vt:lpstr>
      <vt:lpstr>Grant Monitoring</vt:lpstr>
      <vt:lpstr>Documentation Kept on File Q &amp; A</vt:lpstr>
      <vt:lpstr>In Conclusion - Points to Remember #1</vt:lpstr>
      <vt:lpstr>In Conclusion - Points to Remember #2</vt:lpstr>
      <vt:lpstr>Contacts</vt:lpstr>
    </vt:vector>
  </TitlesOfParts>
  <Company>MN Dept Of Natural Resources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Reimbursement Manual for Pass Through Grants</dc:title>
  <dc:subject>Reimbursement Manual Powerpoint Presentation</dc:subject>
  <dc:creator>Kirsten Iverson</dc:creator>
  <cp:keywords>pass through, grants, reimbursement manual</cp:keywords>
  <cp:lastModifiedBy>mndnr</cp:lastModifiedBy>
  <cp:revision>524</cp:revision>
  <cp:lastPrinted>2012-09-11T16:34:05Z</cp:lastPrinted>
  <dcterms:created xsi:type="dcterms:W3CDTF">2011-12-19T20:13:24Z</dcterms:created>
  <dcterms:modified xsi:type="dcterms:W3CDTF">2014-09-04T12:16:58Z</dcterms:modified>
</cp:coreProperties>
</file>