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7"/>
  </p:notesMasterIdLst>
  <p:sldIdLst>
    <p:sldId id="256" r:id="rId2"/>
    <p:sldId id="282" r:id="rId3"/>
    <p:sldId id="264" r:id="rId4"/>
    <p:sldId id="330" r:id="rId5"/>
    <p:sldId id="257" r:id="rId6"/>
    <p:sldId id="258" r:id="rId7"/>
    <p:sldId id="259" r:id="rId8"/>
    <p:sldId id="261" r:id="rId9"/>
    <p:sldId id="315" r:id="rId10"/>
    <p:sldId id="265" r:id="rId11"/>
    <p:sldId id="262" r:id="rId12"/>
    <p:sldId id="277" r:id="rId13"/>
    <p:sldId id="272" r:id="rId14"/>
    <p:sldId id="266" r:id="rId15"/>
    <p:sldId id="267" r:id="rId16"/>
    <p:sldId id="283" r:id="rId17"/>
    <p:sldId id="322" r:id="rId18"/>
    <p:sldId id="320" r:id="rId19"/>
    <p:sldId id="269" r:id="rId20"/>
    <p:sldId id="270" r:id="rId21"/>
    <p:sldId id="328" r:id="rId22"/>
    <p:sldId id="345" r:id="rId23"/>
    <p:sldId id="347" r:id="rId24"/>
    <p:sldId id="348" r:id="rId25"/>
    <p:sldId id="271" r:id="rId26"/>
    <p:sldId id="323" r:id="rId27"/>
    <p:sldId id="321" r:id="rId28"/>
    <p:sldId id="316" r:id="rId29"/>
    <p:sldId id="314" r:id="rId30"/>
    <p:sldId id="325" r:id="rId31"/>
    <p:sldId id="278" r:id="rId32"/>
    <p:sldId id="335" r:id="rId33"/>
    <p:sldId id="336" r:id="rId34"/>
    <p:sldId id="337" r:id="rId35"/>
    <p:sldId id="338" r:id="rId36"/>
    <p:sldId id="342" r:id="rId37"/>
    <p:sldId id="351" r:id="rId38"/>
    <p:sldId id="354" r:id="rId39"/>
    <p:sldId id="355" r:id="rId40"/>
    <p:sldId id="356" r:id="rId41"/>
    <p:sldId id="359" r:id="rId42"/>
    <p:sldId id="343" r:id="rId43"/>
    <p:sldId id="295" r:id="rId44"/>
    <p:sldId id="296" r:id="rId45"/>
    <p:sldId id="318" r:id="rId46"/>
    <p:sldId id="298" r:id="rId47"/>
    <p:sldId id="299" r:id="rId48"/>
    <p:sldId id="333" r:id="rId49"/>
    <p:sldId id="300" r:id="rId50"/>
    <p:sldId id="310" r:id="rId51"/>
    <p:sldId id="349" r:id="rId52"/>
    <p:sldId id="360" r:id="rId53"/>
    <p:sldId id="361" r:id="rId54"/>
    <p:sldId id="362" r:id="rId55"/>
    <p:sldId id="363" r:id="rId56"/>
    <p:sldId id="364" r:id="rId57"/>
    <p:sldId id="365" r:id="rId58"/>
    <p:sldId id="366" r:id="rId59"/>
    <p:sldId id="367" r:id="rId60"/>
    <p:sldId id="368" r:id="rId61"/>
    <p:sldId id="305" r:id="rId62"/>
    <p:sldId id="306" r:id="rId63"/>
    <p:sldId id="326" r:id="rId64"/>
    <p:sldId id="307" r:id="rId65"/>
    <p:sldId id="319" r:id="rId66"/>
  </p:sldIdLst>
  <p:sldSz cx="9144000" cy="6858000" type="screen4x3"/>
  <p:notesSz cx="7010400" cy="9296400"/>
  <p:custDataLst>
    <p:tags r:id="rId6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autoAdjust="0"/>
    <p:restoredTop sz="71911" autoAdjust="0"/>
  </p:normalViewPr>
  <p:slideViewPr>
    <p:cSldViewPr>
      <p:cViewPr varScale="1">
        <p:scale>
          <a:sx n="86" d="100"/>
          <a:sy n="86" d="100"/>
        </p:scale>
        <p:origin x="-96" y="-540"/>
      </p:cViewPr>
      <p:guideLst>
        <p:guide orient="horz" pos="2160"/>
        <p:guide pos="2880"/>
      </p:guideLst>
    </p:cSldViewPr>
  </p:slideViewPr>
  <p:outlineViewPr>
    <p:cViewPr>
      <p:scale>
        <a:sx n="33" d="100"/>
        <a:sy n="33" d="100"/>
      </p:scale>
      <p:origin x="0" y="5601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gs" Target="tags/tag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765769B-4DF5-4F13-88E7-0701C841DF2F}" type="datetimeFigureOut">
              <a:rPr lang="en-US" smtClean="0"/>
              <a:pPr/>
              <a:t>9/18/2013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57F5627-7B9F-4D40-B3AF-7650174DAE27}" type="slidenum">
              <a:rPr lang="en-US" smtClean="0"/>
              <a:pPr/>
              <a:t>‹#›</a:t>
            </a:fld>
            <a:endParaRPr lang="en-US"/>
          </a:p>
        </p:txBody>
      </p:sp>
    </p:spTree>
    <p:extLst>
      <p:ext uri="{BB962C8B-B14F-4D97-AF65-F5344CB8AC3E}">
        <p14:creationId xmlns:p14="http://schemas.microsoft.com/office/powerpoint/2010/main" val="3655315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a:t>
            </a:fld>
            <a:endParaRPr lang="en-US"/>
          </a:p>
        </p:txBody>
      </p:sp>
    </p:spTree>
    <p:extLst>
      <p:ext uri="{BB962C8B-B14F-4D97-AF65-F5344CB8AC3E}">
        <p14:creationId xmlns:p14="http://schemas.microsoft.com/office/powerpoint/2010/main" val="4090333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example, let’s say you hired a contractor to perform</a:t>
            </a:r>
            <a:r>
              <a:rPr lang="en-US" baseline="0" dirty="0" smtClean="0"/>
              <a:t> work on the project and the first day they began that work was on June 15</a:t>
            </a:r>
            <a:r>
              <a:rPr lang="en-US" baseline="30000" dirty="0" smtClean="0"/>
              <a:t>th</a:t>
            </a:r>
            <a:r>
              <a:rPr lang="en-US" baseline="0" dirty="0" smtClean="0"/>
              <a:t>.  The last day of work performed by the contractor was on August 1st. You paid the contractor for their six weeks of work on August 8</a:t>
            </a:r>
            <a:r>
              <a:rPr lang="en-US" baseline="30000" dirty="0" smtClean="0"/>
              <a:t>th</a:t>
            </a:r>
            <a:r>
              <a:rPr lang="en-US" baseline="0" dirty="0" smtClean="0"/>
              <a:t>. The date range for this reimbursement request should be June 15, 2012 through August 1, 2012. The date you paid the contractor can be noted in the “remarks” box.</a:t>
            </a:r>
          </a:p>
          <a:p>
            <a:endParaRPr lang="en-US" baseline="0" dirty="0" smtClean="0"/>
          </a:p>
          <a:p>
            <a:r>
              <a:rPr lang="en-US" baseline="0" dirty="0" smtClean="0"/>
              <a:t>If you want to submit reimbursement requests quarterly for instance, you can just list the date range this reimbursement request covers. If reimbursement request #1 was from January 1</a:t>
            </a:r>
            <a:r>
              <a:rPr lang="en-US" baseline="30000" dirty="0" smtClean="0"/>
              <a:t>st</a:t>
            </a:r>
            <a:r>
              <a:rPr lang="en-US" baseline="0" dirty="0" smtClean="0"/>
              <a:t> through March 31</a:t>
            </a:r>
            <a:r>
              <a:rPr lang="en-US" baseline="30000" dirty="0" smtClean="0"/>
              <a:t>st</a:t>
            </a:r>
            <a:r>
              <a:rPr lang="en-US" baseline="0" dirty="0" smtClean="0"/>
              <a:t>, reimbursement request #2 should be from April 1</a:t>
            </a:r>
            <a:r>
              <a:rPr lang="en-US" baseline="30000" dirty="0" smtClean="0"/>
              <a:t>st</a:t>
            </a:r>
            <a:r>
              <a:rPr lang="en-US" baseline="0" dirty="0" smtClean="0"/>
              <a:t> through June 30</a:t>
            </a:r>
            <a:r>
              <a:rPr lang="en-US" baseline="30000" dirty="0" smtClean="0"/>
              <a:t>th</a:t>
            </a:r>
            <a:r>
              <a:rPr lang="en-US" baseline="0" dirty="0" smtClean="0"/>
              <a:t>. You can note the earliest and latest dates these charges were incurred in the “remarks” section if you’d like.</a:t>
            </a:r>
          </a:p>
          <a:p>
            <a:endParaRPr lang="en-US" baseline="0" dirty="0" smtClean="0"/>
          </a:p>
          <a:p>
            <a:r>
              <a:rPr lang="en-US" baseline="0" dirty="0" smtClean="0"/>
              <a:t>The Grants Unit is looking for consistency in the date range on the Project Reimbursement Payment Request Form.</a:t>
            </a:r>
          </a:p>
          <a:p>
            <a:endParaRPr lang="en-US" baseline="0" dirty="0" smtClean="0"/>
          </a:p>
          <a:p>
            <a:r>
              <a:rPr lang="en-US" baseline="0" dirty="0" smtClean="0"/>
              <a:t>ENRTF and OHF reimbursement request payment forms.</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14</a:t>
            </a:fld>
            <a:endParaRPr lang="en-US"/>
          </a:p>
        </p:txBody>
      </p:sp>
    </p:spTree>
    <p:extLst>
      <p:ext uri="{BB962C8B-B14F-4D97-AF65-F5344CB8AC3E}">
        <p14:creationId xmlns:p14="http://schemas.microsoft.com/office/powerpoint/2010/main" val="31762660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ENRTF and OHF Budget Spreadsheet examples</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ENRTF </a:t>
            </a:r>
            <a:r>
              <a:rPr lang="en-US" smtClean="0"/>
              <a:t>and</a:t>
            </a:r>
            <a:r>
              <a:rPr lang="en-US" baseline="0" smtClean="0"/>
              <a:t> OHF expenditure </a:t>
            </a:r>
            <a:r>
              <a:rPr lang="en-US" baseline="0" dirty="0" smtClean="0"/>
              <a:t>description forms.</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16</a:t>
            </a:fld>
            <a:endParaRPr lang="en-US"/>
          </a:p>
        </p:txBody>
      </p:sp>
    </p:spTree>
    <p:extLst>
      <p:ext uri="{BB962C8B-B14F-4D97-AF65-F5344CB8AC3E}">
        <p14:creationId xmlns:p14="http://schemas.microsoft.com/office/powerpoint/2010/main" val="13553815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18</a:t>
            </a:fld>
            <a:endParaRPr lang="en-US"/>
          </a:p>
        </p:txBody>
      </p:sp>
    </p:spTree>
    <p:extLst>
      <p:ext uri="{BB962C8B-B14F-4D97-AF65-F5344CB8AC3E}">
        <p14:creationId xmlns:p14="http://schemas.microsoft.com/office/powerpoint/2010/main" val="17839388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20</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21</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22</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23</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24</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3</a:t>
            </a:fld>
            <a:endParaRPr lang="en-US"/>
          </a:p>
        </p:txBody>
      </p:sp>
    </p:spTree>
    <p:extLst>
      <p:ext uri="{BB962C8B-B14F-4D97-AF65-F5344CB8AC3E}">
        <p14:creationId xmlns:p14="http://schemas.microsoft.com/office/powerpoint/2010/main" val="20225381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23">
              <a:defRPr/>
            </a:pPr>
            <a:r>
              <a:rPr lang="en-US" dirty="0" smtClean="0"/>
              <a:t>Reimbursement Payment Request may be sent by:</a:t>
            </a:r>
          </a:p>
          <a:p>
            <a:pPr defTabSz="931723">
              <a:defRPr/>
            </a:pPr>
            <a:endParaRPr lang="en-US" dirty="0" smtClean="0"/>
          </a:p>
          <a:p>
            <a:pPr marL="698791" lvl="1" indent="-232930" defTabSz="931723">
              <a:buFont typeface="+mj-lt"/>
              <a:buAutoNum type="arabicPeriod"/>
              <a:defRPr/>
            </a:pPr>
            <a:r>
              <a:rPr lang="en-US" dirty="0" smtClean="0"/>
              <a:t>Mail</a:t>
            </a:r>
          </a:p>
          <a:p>
            <a:pPr marL="698791" lvl="1" indent="-232930" defTabSz="931723">
              <a:buFont typeface="+mj-lt"/>
              <a:buAutoNum type="arabicPeriod"/>
              <a:defRPr/>
            </a:pPr>
            <a:r>
              <a:rPr lang="en-US" dirty="0" err="1" smtClean="0"/>
              <a:t>eMail</a:t>
            </a:r>
            <a:endParaRPr lang="en-US" dirty="0" smtClean="0"/>
          </a:p>
          <a:p>
            <a:pPr marL="698791" lvl="1" indent="-232930" defTabSz="931723">
              <a:buFont typeface="+mj-lt"/>
              <a:buAutoNum type="arabicPeriod"/>
              <a:defRPr/>
            </a:pPr>
            <a:r>
              <a:rPr lang="en-US" dirty="0" smtClean="0"/>
              <a:t>Fax</a:t>
            </a:r>
          </a:p>
          <a:p>
            <a:pPr defTabSz="931723">
              <a:defRPr/>
            </a:pPr>
            <a:endParaRPr lang="en-US" dirty="0" smtClean="0"/>
          </a:p>
          <a:p>
            <a:pPr defTabSz="931723">
              <a:defRPr/>
            </a:pPr>
            <a:r>
              <a:rPr lang="en-US" dirty="0" smtClean="0"/>
              <a:t>Helpful Hint: Number all of the pages of your request.</a:t>
            </a:r>
          </a:p>
          <a:p>
            <a:pPr defTabSz="931723">
              <a:defRPr/>
            </a:pPr>
            <a:endParaRPr lang="en-US" dirty="0" smtClean="0"/>
          </a:p>
          <a:p>
            <a:pPr defTabSz="931723">
              <a:defRPr/>
            </a:pPr>
            <a:r>
              <a:rPr lang="en-US" dirty="0" smtClean="0"/>
              <a:t>Ask your Grants Specialist if</a:t>
            </a:r>
            <a:r>
              <a:rPr lang="en-US" baseline="0" dirty="0" smtClean="0"/>
              <a:t> you are unsure about the eligibility of any expenses.</a:t>
            </a:r>
            <a:endParaRPr lang="en-US" dirty="0" smtClean="0"/>
          </a:p>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27</a:t>
            </a:fld>
            <a:endParaRPr lang="en-US"/>
          </a:p>
        </p:txBody>
      </p:sp>
    </p:spTree>
    <p:extLst>
      <p:ext uri="{BB962C8B-B14F-4D97-AF65-F5344CB8AC3E}">
        <p14:creationId xmlns:p14="http://schemas.microsoft.com/office/powerpoint/2010/main" val="10198546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31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32</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33</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Does this only apply when the</a:t>
            </a:r>
            <a:r>
              <a:rPr lang="en-US" baseline="0" dirty="0" smtClean="0"/>
              <a:t> subcontract is over $10k?</a:t>
            </a:r>
          </a:p>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34</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43</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44</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propose we cut</a:t>
            </a:r>
            <a:r>
              <a:rPr lang="en-US" baseline="0" dirty="0" smtClean="0"/>
              <a:t> this bullet point because its redundant.</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46</a:t>
            </a:fld>
            <a:endParaRPr lang="en-US"/>
          </a:p>
        </p:txBody>
      </p:sp>
    </p:spTree>
    <p:extLst>
      <p:ext uri="{BB962C8B-B14F-4D97-AF65-F5344CB8AC3E}">
        <p14:creationId xmlns:p14="http://schemas.microsoft.com/office/powerpoint/2010/main" val="27478234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47</a:t>
            </a:fld>
            <a:endParaRPr lang="en-US"/>
          </a:p>
        </p:txBody>
      </p:sp>
    </p:spTree>
    <p:extLst>
      <p:ext uri="{BB962C8B-B14F-4D97-AF65-F5344CB8AC3E}">
        <p14:creationId xmlns:p14="http://schemas.microsoft.com/office/powerpoint/2010/main" val="409407931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48</a:t>
            </a:fld>
            <a:endParaRPr lang="en-US"/>
          </a:p>
        </p:txBody>
      </p:sp>
    </p:spTree>
    <p:extLst>
      <p:ext uri="{BB962C8B-B14F-4D97-AF65-F5344CB8AC3E}">
        <p14:creationId xmlns:p14="http://schemas.microsoft.com/office/powerpoint/2010/main" val="40940793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6</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52</a:t>
            </a:fld>
            <a:endParaRPr lang="en-US"/>
          </a:p>
        </p:txBody>
      </p:sp>
    </p:spTree>
    <p:extLst>
      <p:ext uri="{BB962C8B-B14F-4D97-AF65-F5344CB8AC3E}">
        <p14:creationId xmlns:p14="http://schemas.microsoft.com/office/powerpoint/2010/main" val="66310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9</a:t>
            </a:fld>
            <a:endParaRPr lang="en-US"/>
          </a:p>
        </p:txBody>
      </p:sp>
    </p:spTree>
    <p:extLst>
      <p:ext uri="{BB962C8B-B14F-4D97-AF65-F5344CB8AC3E}">
        <p14:creationId xmlns:p14="http://schemas.microsoft.com/office/powerpoint/2010/main" val="3873024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Project Reimbursement:</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7F5627-7B9F-4D40-B3AF-7650174DAE27}" type="slidenum">
              <a:rPr lang="en-US" smtClean="0"/>
              <a:pPr/>
              <a:t>12</a:t>
            </a:fld>
            <a:endParaRPr lang="en-US"/>
          </a:p>
        </p:txBody>
      </p:sp>
    </p:spTree>
    <p:extLst>
      <p:ext uri="{BB962C8B-B14F-4D97-AF65-F5344CB8AC3E}">
        <p14:creationId xmlns:p14="http://schemas.microsoft.com/office/powerpoint/2010/main" val="1783938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676BA8B-E846-4E27-8DCB-89370988EE8F}" type="datetime1">
              <a:rPr lang="en-US" smtClean="0"/>
              <a:t>9/18/2013</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0C08EA83-6CBF-4925-A575-2BD6CDF57F4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27509E4-F429-499F-B5EA-12731DD90B2C}" type="datetime1">
              <a:rPr lang="en-US" smtClean="0"/>
              <a:t>9/18/2013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08EA83-6CBF-4925-A575-2BD6CDF57F4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2501292-043A-40C6-AAF5-D22B6EC798B3}" type="datetime1">
              <a:rPr lang="en-US" smtClean="0"/>
              <a:t>9/18/2013</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0C08EA83-6CBF-4925-A575-2BD6CDF57F4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22E0BD6-08A9-41CA-B37D-A063EA16A735}" type="datetime1">
              <a:rPr lang="en-US" smtClean="0"/>
              <a:t>9/18/2013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0C08EA83-6CBF-4925-A575-2BD6CDF57F40}"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CCBA855-38C9-44E8-AB70-981AC45D7A90}" type="datetime1">
              <a:rPr lang="en-US" smtClean="0"/>
              <a:t>9/18/2013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C08EA83-6CBF-4925-A575-2BD6CDF57F40}"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7E9CB1C7-5946-45EC-9AEE-557E2565DA8C}" type="datetime1">
              <a:rPr lang="en-US" smtClean="0"/>
              <a:t>9/18/2013</a:t>
            </a:fld>
            <a:endParaRPr lang="en-US"/>
          </a:p>
        </p:txBody>
      </p:sp>
      <p:sp>
        <p:nvSpPr>
          <p:cNvPr id="10" name="Slide Number Placeholder 9"/>
          <p:cNvSpPr>
            <a:spLocks noGrp="1"/>
          </p:cNvSpPr>
          <p:nvPr>
            <p:ph type="sldNum" sz="quarter" idx="16"/>
          </p:nvPr>
        </p:nvSpPr>
        <p:spPr/>
        <p:txBody>
          <a:bodyPr rtlCol="0"/>
          <a:lstStyle/>
          <a:p>
            <a:fld id="{0C08EA83-6CBF-4925-A575-2BD6CDF57F40}"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21722EEF-9A04-469C-BF76-1993D3DE4D3D}" type="datetime1">
              <a:rPr lang="en-US" smtClean="0"/>
              <a:t>9/18/2013</a:t>
            </a:fld>
            <a:endParaRPr lang="en-US"/>
          </a:p>
        </p:txBody>
      </p:sp>
      <p:sp>
        <p:nvSpPr>
          <p:cNvPr id="12" name="Slide Number Placeholder 11"/>
          <p:cNvSpPr>
            <a:spLocks noGrp="1"/>
          </p:cNvSpPr>
          <p:nvPr>
            <p:ph type="sldNum" sz="quarter" idx="16"/>
          </p:nvPr>
        </p:nvSpPr>
        <p:spPr/>
        <p:txBody>
          <a:bodyPr rtlCol="0"/>
          <a:lstStyle/>
          <a:p>
            <a:fld id="{0C08EA83-6CBF-4925-A575-2BD6CDF57F40}"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4F3FF02-2E42-43EC-BB03-1A0FE5591427}" type="datetime1">
              <a:rPr lang="en-US" smtClean="0"/>
              <a:t>9/18/2013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0C08EA83-6CBF-4925-A575-2BD6CDF57F4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B4560A-B840-47A9-B836-FCB48FBBAD46}" type="datetime1">
              <a:rPr lang="en-US" smtClean="0"/>
              <a:t>9/18/2013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0C08EA83-6CBF-4925-A575-2BD6CDF57F4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F95DB22-88E6-4D50-88C9-66EF2928F343}" type="datetime1">
              <a:rPr lang="en-US" smtClean="0"/>
              <a:t>9/18/2013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0C08EA83-6CBF-4925-A575-2BD6CDF57F40}"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8DD0CFDC-5669-46A9-8302-8F598E35088C}" type="datetime1">
              <a:rPr lang="en-US" smtClean="0"/>
              <a:t>9/18/2013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0C08EA83-6CBF-4925-A575-2BD6CDF57F40}"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5B5DB0D-4457-4139-B6F2-64CDAADA2C42}" type="datetime1">
              <a:rPr lang="en-US" smtClean="0"/>
              <a:t>9/18/2013</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C08EA83-6CBF-4925-A575-2BD6CDF57F4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ENRTF%20Spreadsheet%20Example%201.pdf" TargetMode="External"/><Relationship Id="rId7" Type="http://schemas.openxmlformats.org/officeDocument/2006/relationships/hyperlink" Target="Project%20Activity%20Summary.xls" TargetMode="External"/><Relationship Id="rId2" Type="http://schemas.openxmlformats.org/officeDocument/2006/relationships/hyperlink" Target="Reimbursement%20Request%20Form.pdf" TargetMode="External"/><Relationship Id="rId1" Type="http://schemas.openxmlformats.org/officeDocument/2006/relationships/slideLayout" Target="../slideLayouts/slideLayout2.xml"/><Relationship Id="rId6" Type="http://schemas.openxmlformats.org/officeDocument/2006/relationships/hyperlink" Target="2nd%20OHF%20Example.pdf" TargetMode="External"/><Relationship Id="rId5" Type="http://schemas.openxmlformats.org/officeDocument/2006/relationships/hyperlink" Target="OHF%20Reimbursement%20Spreadsheet%20Example.pdf" TargetMode="External"/><Relationship Id="rId4" Type="http://schemas.openxmlformats.org/officeDocument/2006/relationships/hyperlink" Target="ENRTF%20Spreadsheet%20Example%202.pdf"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Receipt%20Example.pdf" TargetMode="External"/><Relationship Id="rId2" Type="http://schemas.openxmlformats.org/officeDocument/2006/relationships/hyperlink" Target="Proof%20of%20Payment%20Example.pdf" TargetMode="External"/><Relationship Id="rId1" Type="http://schemas.openxmlformats.org/officeDocument/2006/relationships/slideLayout" Target="../slideLayouts/slideLayout2.xml"/><Relationship Id="rId5" Type="http://schemas.openxmlformats.org/officeDocument/2006/relationships/hyperlink" Target="Expenses%20Summary.pdf" TargetMode="External"/><Relationship Id="rId4" Type="http://schemas.openxmlformats.org/officeDocument/2006/relationships/hyperlink" Target="Invoice%20Cross%20Reference.pdf"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admin.state.mn.us/documents/grants_policy_08-10.pd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mmd.admin.state.mn.us/debarredreport.asp"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single-source%20form.doc"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dnr.state.mn.us/grants/passthrough/index.html"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mailto:patrick.donnell@state.mn.us" TargetMode="External"/><Relationship Id="rId2" Type="http://schemas.openxmlformats.org/officeDocument/2006/relationships/hyperlink" Target="mailto:amanda.graeber@state.mn.us" TargetMode="External"/><Relationship Id="rId1" Type="http://schemas.openxmlformats.org/officeDocument/2006/relationships/slideLayout" Target="../slideLayouts/slideLayout2.xml"/><Relationship Id="rId4" Type="http://schemas.openxmlformats.org/officeDocument/2006/relationships/hyperlink" Target="mailto:jason.tidemann@state.mn.us" TargetMode="Externa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upplier.swift.state.mn.u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mailto:efthelpline.mmb@state.mn.us" TargetMode="External"/><Relationship Id="rId4" Type="http://schemas.openxmlformats.org/officeDocument/2006/relationships/hyperlink" Target="http://www.mmb.state.mn.us/vendorresources"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p:cNvSpPr>
            <a:spLocks noGrp="1"/>
          </p:cNvSpPr>
          <p:nvPr>
            <p:ph type="subTitle" idx="1"/>
          </p:nvPr>
        </p:nvSpPr>
        <p:spPr>
          <a:xfrm>
            <a:off x="2362200" y="6172199"/>
            <a:ext cx="6705600" cy="563637"/>
          </a:xfrm>
        </p:spPr>
        <p:txBody>
          <a:bodyPr>
            <a:normAutofit fontScale="85000" lnSpcReduction="10000"/>
          </a:bodyPr>
          <a:lstStyle/>
          <a:p>
            <a:pPr algn="r"/>
            <a:r>
              <a:rPr lang="en-US" dirty="0" smtClean="0">
                <a:solidFill>
                  <a:schemeClr val="tx1"/>
                </a:solidFill>
                <a:latin typeface="Arial" pitchFamily="34" charset="0"/>
                <a:ea typeface="Adobe Fan Heiti Std B" pitchFamily="34" charset="-128"/>
                <a:cs typeface="Arial" pitchFamily="34" charset="0"/>
              </a:rPr>
              <a:t>DNR Office of Management and Budget Services</a:t>
            </a:r>
          </a:p>
          <a:p>
            <a:pPr algn="r"/>
            <a:endParaRPr lang="en-US" dirty="0">
              <a:latin typeface="Arial" pitchFamily="34" charset="0"/>
              <a:cs typeface="Arial" pitchFamily="34" charset="0"/>
            </a:endParaRPr>
          </a:p>
        </p:txBody>
      </p:sp>
      <p:sp>
        <p:nvSpPr>
          <p:cNvPr id="7" name="Title 6"/>
          <p:cNvSpPr>
            <a:spLocks noGrp="1"/>
          </p:cNvSpPr>
          <p:nvPr>
            <p:ph type="ctrTitle"/>
          </p:nvPr>
        </p:nvSpPr>
        <p:spPr>
          <a:xfrm>
            <a:off x="1371600" y="3200400"/>
            <a:ext cx="6477000" cy="2133600"/>
          </a:xfrm>
        </p:spPr>
        <p:txBody>
          <a:bodyPr>
            <a:noAutofit/>
          </a:bodyPr>
          <a:lstStyle/>
          <a:p>
            <a:r>
              <a:rPr lang="en-US" sz="3600" dirty="0" smtClean="0">
                <a:latin typeface="Arial" pitchFamily="34" charset="0"/>
                <a:ea typeface="Adobe Heiti Std R" pitchFamily="34" charset="-128"/>
                <a:cs typeface="Arial" pitchFamily="34" charset="0"/>
              </a:rPr>
              <a:t>Reimbursement Manual for Pass Through Grants </a:t>
            </a:r>
            <a:endParaRPr lang="en-US" sz="3600" dirty="0">
              <a:latin typeface="Arial" pitchFamily="34" charset="0"/>
              <a:ea typeface="Adobe Heiti Std R" pitchFamily="34" charset="-128"/>
              <a:cs typeface="Arial" pitchFamily="34" charset="0"/>
            </a:endParaRPr>
          </a:p>
        </p:txBody>
      </p:sp>
      <p:pic>
        <p:nvPicPr>
          <p:cNvPr id="14" name="Picture 5" descr="Minnesota DNR Logo" title="DNR Logo"/>
          <p:cNvPicPr>
            <a:picLocks noChangeAspect="1" noChangeArrowheads="1"/>
          </p:cNvPicPr>
          <p:nvPr/>
        </p:nvPicPr>
        <p:blipFill>
          <a:blip r:embed="rId3" cstate="print"/>
          <a:srcRect/>
          <a:stretch>
            <a:fillRect/>
          </a:stretch>
        </p:blipFill>
        <p:spPr bwMode="auto">
          <a:xfrm>
            <a:off x="1447800" y="914400"/>
            <a:ext cx="1764703" cy="2187125"/>
          </a:xfrm>
          <a:prstGeom prst="rect">
            <a:avLst/>
          </a:prstGeom>
          <a:noFill/>
        </p:spPr>
      </p:pic>
      <p:sp>
        <p:nvSpPr>
          <p:cNvPr id="2" name="Slide Number Placeholder 1"/>
          <p:cNvSpPr>
            <a:spLocks noGrp="1"/>
          </p:cNvSpPr>
          <p:nvPr>
            <p:ph type="sldNum" sz="quarter" idx="12"/>
          </p:nvPr>
        </p:nvSpPr>
        <p:spPr/>
        <p:txBody>
          <a:bodyPr/>
          <a:lstStyle/>
          <a:p>
            <a:fld id="{0C08EA83-6CBF-4925-A575-2BD6CDF57F40}"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81000" y="2971800"/>
            <a:ext cx="8458200" cy="3276600"/>
          </a:xfrm>
        </p:spPr>
        <p:txBody>
          <a:bodyPr>
            <a:normAutofit/>
          </a:bodyPr>
          <a:lstStyle/>
          <a:p>
            <a:pPr marL="457200" indent="-457200">
              <a:lnSpc>
                <a:spcPct val="150000"/>
              </a:lnSpc>
              <a:buClr>
                <a:schemeClr val="accent1"/>
              </a:buClr>
              <a:buSzPct val="80000"/>
              <a:buFont typeface="Wingdings" pitchFamily="2" charset="2"/>
              <a:buChar char="v"/>
            </a:pPr>
            <a:r>
              <a:rPr lang="en-US" sz="3200" dirty="0" smtClean="0">
                <a:solidFill>
                  <a:schemeClr val="accent2"/>
                </a:solidFill>
                <a:latin typeface="Arial" pitchFamily="34" charset="0"/>
                <a:ea typeface="Adobe Heiti Std R" pitchFamily="34" charset="-128"/>
                <a:cs typeface="Arial" pitchFamily="34" charset="0"/>
              </a:rPr>
              <a:t>Project Reimbursement Definition</a:t>
            </a:r>
          </a:p>
          <a:p>
            <a:pPr indent="347663">
              <a:lnSpc>
                <a:spcPct val="150000"/>
              </a:lnSpc>
              <a:buClr>
                <a:schemeClr val="accent1"/>
              </a:buClr>
              <a:buSzPct val="80000"/>
              <a:buFont typeface="Wingdings" pitchFamily="2" charset="2"/>
              <a:buChar char="v"/>
            </a:pPr>
            <a:r>
              <a:rPr lang="en-US" sz="3200" dirty="0">
                <a:solidFill>
                  <a:schemeClr val="accent2"/>
                </a:solidFill>
                <a:latin typeface="Arial" pitchFamily="34" charset="0"/>
                <a:ea typeface="Adobe Heiti Std R" pitchFamily="34" charset="-128"/>
                <a:cs typeface="Arial" pitchFamily="34" charset="0"/>
              </a:rPr>
              <a:t> </a:t>
            </a:r>
            <a:r>
              <a:rPr lang="en-US" sz="3200" dirty="0" smtClean="0">
                <a:solidFill>
                  <a:schemeClr val="accent2"/>
                </a:solidFill>
                <a:latin typeface="Arial" pitchFamily="34" charset="0"/>
                <a:ea typeface="Adobe Heiti Std R" pitchFamily="34" charset="-128"/>
                <a:cs typeface="Arial" pitchFamily="34" charset="0"/>
              </a:rPr>
              <a:t>Reimbursement Request </a:t>
            </a:r>
          </a:p>
          <a:p>
            <a:pPr marL="457200" indent="-457200">
              <a:lnSpc>
                <a:spcPct val="150000"/>
              </a:lnSpc>
              <a:buClr>
                <a:schemeClr val="accent1"/>
              </a:buClr>
              <a:buSzPct val="80000"/>
              <a:buFont typeface="Wingdings" pitchFamily="2" charset="2"/>
              <a:buChar char="v"/>
            </a:pPr>
            <a:r>
              <a:rPr lang="en-US" sz="3200" dirty="0" smtClean="0">
                <a:solidFill>
                  <a:schemeClr val="accent2"/>
                </a:solidFill>
                <a:latin typeface="Arial" pitchFamily="34" charset="0"/>
                <a:ea typeface="Adobe Heiti Std R" pitchFamily="34" charset="-128"/>
                <a:cs typeface="Arial" pitchFamily="34" charset="0"/>
              </a:rPr>
              <a:t>Reimbursement Documentation</a:t>
            </a:r>
            <a:endParaRPr lang="en-US" sz="3200" dirty="0" smtClean="0">
              <a:latin typeface="Adobe Heiti Std R" pitchFamily="34" charset="-128"/>
              <a:ea typeface="Adobe Heiti Std R" pitchFamily="34" charset="-128"/>
            </a:endParaRPr>
          </a:p>
          <a:p>
            <a:pPr>
              <a:lnSpc>
                <a:spcPct val="170000"/>
              </a:lnSpc>
              <a:buSzPct val="70000"/>
            </a:pPr>
            <a:endParaRPr lang="en-US" sz="2400" dirty="0" smtClean="0">
              <a:latin typeface="Adobe Heiti Std R" pitchFamily="34" charset="-128"/>
              <a:ea typeface="Adobe Heiti Std R" pitchFamily="34" charset="-128"/>
            </a:endParaRPr>
          </a:p>
          <a:p>
            <a:endParaRPr lang="en-US" dirty="0" smtClean="0"/>
          </a:p>
        </p:txBody>
      </p:sp>
      <p:sp>
        <p:nvSpPr>
          <p:cNvPr id="4" name="Title 3"/>
          <p:cNvSpPr>
            <a:spLocks noGrp="1"/>
          </p:cNvSpPr>
          <p:nvPr>
            <p:ph type="title"/>
          </p:nvPr>
        </p:nvSpPr>
        <p:spPr/>
        <p:txBody>
          <a:bodyPr>
            <a:normAutofit/>
          </a:bodyPr>
          <a:lstStyle/>
          <a:p>
            <a:r>
              <a:rPr lang="en-US" sz="3600" dirty="0" smtClean="0">
                <a:latin typeface="Arial" pitchFamily="34" charset="0"/>
                <a:ea typeface="Adobe Heiti Std R" pitchFamily="34" charset="-128"/>
                <a:cs typeface="Arial" pitchFamily="34" charset="0"/>
              </a:rPr>
              <a:t>Project Reimbursement</a:t>
            </a:r>
            <a:endParaRPr lang="en-US" sz="36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10</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Project Reimbursement #1</a:t>
            </a:r>
            <a:endParaRPr lang="en-US" sz="3600" dirty="0">
              <a:solidFill>
                <a:schemeClr val="accent2"/>
              </a:solidFill>
              <a:latin typeface="Arial" pitchFamily="34" charset="0"/>
              <a:ea typeface="Adobe Heiti Std R" pitchFamily="34" charset="-128"/>
              <a:cs typeface="Arial" pitchFamily="34" charset="0"/>
            </a:endParaRPr>
          </a:p>
        </p:txBody>
      </p:sp>
      <p:sp>
        <p:nvSpPr>
          <p:cNvPr id="5" name="Content Placeholder 4"/>
          <p:cNvSpPr>
            <a:spLocks noGrp="1"/>
          </p:cNvSpPr>
          <p:nvPr>
            <p:ph sz="quarter" idx="1"/>
          </p:nvPr>
        </p:nvSpPr>
        <p:spPr>
          <a:xfrm>
            <a:off x="76200" y="1752600"/>
            <a:ext cx="8991600" cy="4343400"/>
          </a:xfrm>
        </p:spPr>
        <p:txBody>
          <a:bodyPr>
            <a:normAutofit lnSpcReduction="10000"/>
          </a:bodyPr>
          <a:lstStyle/>
          <a:p>
            <a:pPr>
              <a:buClr>
                <a:schemeClr val="accent1"/>
              </a:buClr>
              <a:buSzPct val="70000"/>
              <a:buFont typeface="Wingdings" pitchFamily="2" charset="2"/>
              <a:buChar char="v"/>
            </a:pPr>
            <a:r>
              <a:rPr lang="en-US" sz="2600" dirty="0" smtClean="0">
                <a:latin typeface="Arial" pitchFamily="34" charset="0"/>
                <a:ea typeface="Adobe Heiti Std R" pitchFamily="34" charset="-128"/>
                <a:cs typeface="Arial" pitchFamily="34" charset="0"/>
              </a:rPr>
              <a:t>Reimbursements are made by the State upon receiving:</a:t>
            </a:r>
          </a:p>
          <a:p>
            <a:pPr marL="0" indent="0">
              <a:buSzPct val="70000"/>
              <a:buNone/>
            </a:pPr>
            <a:endParaRPr lang="en-US" sz="900" dirty="0" smtClean="0">
              <a:latin typeface="Arial" pitchFamily="34" charset="0"/>
              <a:ea typeface="Adobe Heiti Std R" pitchFamily="34" charset="-128"/>
              <a:cs typeface="Arial" pitchFamily="34" charset="0"/>
            </a:endParaRPr>
          </a:p>
          <a:p>
            <a:pPr marL="109728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Demonstration that deliverables in the approved Work Plan have been achieved</a:t>
            </a:r>
          </a:p>
          <a:p>
            <a:pPr marL="822960" lvl="1" indent="-457200">
              <a:buFont typeface="+mj-lt"/>
              <a:buAutoNum type="arabicParenR"/>
            </a:pPr>
            <a:endParaRPr lang="en-US" sz="800" dirty="0" smtClean="0">
              <a:latin typeface="Arial" pitchFamily="34" charset="0"/>
              <a:ea typeface="Adobe Heiti Std R" pitchFamily="34" charset="-128"/>
              <a:cs typeface="Arial" pitchFamily="34" charset="0"/>
            </a:endParaRPr>
          </a:p>
          <a:p>
            <a:pPr marL="1097280" lvl="2" indent="-457200">
              <a:buClr>
                <a:schemeClr val="accent1"/>
              </a:buClr>
              <a:buFont typeface="+mj-lt"/>
              <a:buAutoNum type="arabicParenR" startAt="2"/>
            </a:pPr>
            <a:r>
              <a:rPr lang="en-US" sz="2400" dirty="0">
                <a:latin typeface="Arial" pitchFamily="34" charset="0"/>
                <a:ea typeface="Adobe Heiti Std R" pitchFamily="34" charset="-128"/>
                <a:cs typeface="Arial" pitchFamily="34" charset="0"/>
              </a:rPr>
              <a:t>Documentation of eligible </a:t>
            </a:r>
            <a:r>
              <a:rPr lang="en-US" sz="2400" dirty="0" smtClean="0">
                <a:latin typeface="Arial" pitchFamily="34" charset="0"/>
                <a:ea typeface="Adobe Heiti Std R" pitchFamily="34" charset="-128"/>
                <a:cs typeface="Arial" pitchFamily="34" charset="0"/>
              </a:rPr>
              <a:t>expenses</a:t>
            </a:r>
          </a:p>
          <a:p>
            <a:pPr marL="1097280" lvl="2" indent="-457200">
              <a:buFont typeface="+mj-lt"/>
              <a:buAutoNum type="arabicParenR" startAt="2"/>
            </a:pPr>
            <a:endParaRPr lang="en-US" sz="900" dirty="0" smtClean="0">
              <a:latin typeface="Arial" pitchFamily="34" charset="0"/>
              <a:ea typeface="Adobe Heiti Std R" pitchFamily="34" charset="-128"/>
              <a:cs typeface="Arial" pitchFamily="34" charset="0"/>
            </a:endParaRPr>
          </a:p>
          <a:p>
            <a:pPr marL="1097280" lvl="2" indent="-457200">
              <a:buClr>
                <a:schemeClr val="accent1"/>
              </a:buClr>
              <a:buFont typeface="+mj-lt"/>
              <a:buAutoNum type="arabicParenR" startAt="2"/>
            </a:pPr>
            <a:r>
              <a:rPr lang="en-US" sz="2400" dirty="0" smtClean="0">
                <a:latin typeface="Arial" pitchFamily="34" charset="0"/>
                <a:ea typeface="Adobe Heiti Std R" pitchFamily="34" charset="-128"/>
                <a:cs typeface="Arial" pitchFamily="34" charset="0"/>
              </a:rPr>
              <a:t>Proof of payment (when applicable)</a:t>
            </a:r>
          </a:p>
          <a:p>
            <a:pPr>
              <a:buFont typeface="Wingdings" pitchFamily="2" charset="2"/>
              <a:buChar char="v"/>
            </a:pPr>
            <a:endParaRPr lang="en-US" sz="800" dirty="0">
              <a:latin typeface="Arial" pitchFamily="34" charset="0"/>
              <a:ea typeface="Adobe Heiti Std R" pitchFamily="34" charset="-128"/>
              <a:cs typeface="Arial" pitchFamily="34" charset="0"/>
            </a:endParaRPr>
          </a:p>
          <a:p>
            <a:pPr marL="0" indent="0">
              <a:buNone/>
            </a:pPr>
            <a:r>
              <a:rPr lang="en-US" sz="2400" u="sng" dirty="0">
                <a:solidFill>
                  <a:schemeClr val="accent2"/>
                </a:solidFill>
                <a:latin typeface="Arial" pitchFamily="34" charset="0"/>
                <a:ea typeface="Adobe Heiti Std R" pitchFamily="34" charset="-128"/>
                <a:cs typeface="Arial" pitchFamily="34" charset="0"/>
              </a:rPr>
              <a:t>Note</a:t>
            </a:r>
            <a:r>
              <a:rPr lang="en-US" sz="2400" dirty="0">
                <a:solidFill>
                  <a:schemeClr val="accent2"/>
                </a:solidFill>
                <a:latin typeface="Arial" pitchFamily="34" charset="0"/>
                <a:ea typeface="Adobe Heiti Std R" pitchFamily="34" charset="-128"/>
                <a:cs typeface="Arial" pitchFamily="34" charset="0"/>
              </a:rPr>
              <a:t>: </a:t>
            </a:r>
            <a:endParaRPr lang="en-US" sz="2400" dirty="0" smtClean="0">
              <a:solidFill>
                <a:schemeClr val="accent2"/>
              </a:solidFill>
              <a:latin typeface="Arial" pitchFamily="34" charset="0"/>
              <a:ea typeface="Adobe Heiti Std R" pitchFamily="34" charset="-128"/>
              <a:cs typeface="Arial" pitchFamily="34" charset="0"/>
            </a:endParaRPr>
          </a:p>
          <a:p>
            <a:pPr marL="0" indent="0">
              <a:buNone/>
            </a:pPr>
            <a:r>
              <a:rPr lang="en-US" sz="2400" dirty="0" smtClean="0">
                <a:latin typeface="Arial" pitchFamily="34" charset="0"/>
                <a:ea typeface="Adobe Heiti Std R" pitchFamily="34" charset="-128"/>
                <a:cs typeface="Arial" pitchFamily="34" charset="0"/>
              </a:rPr>
              <a:t>Any expenditure submitted for reimbursement must be direct and necessary for the project and have been incurred during the grant period.</a:t>
            </a:r>
          </a:p>
          <a:p>
            <a:pPr>
              <a:buFont typeface="Wingdings" pitchFamily="2" charset="2"/>
              <a:buChar char="v"/>
            </a:pPr>
            <a:endParaRPr lang="en-US" sz="2500" dirty="0" smtClean="0">
              <a:latin typeface="Adobe Heiti Std R" pitchFamily="34" charset="-128"/>
              <a:ea typeface="Adobe Heiti Std R" pitchFamily="34" charset="-128"/>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11</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Project </a:t>
            </a:r>
            <a:r>
              <a:rPr lang="en-US" sz="3600" dirty="0" smtClean="0">
                <a:solidFill>
                  <a:schemeClr val="accent2"/>
                </a:solidFill>
                <a:latin typeface="Arial" pitchFamily="34" charset="0"/>
                <a:ea typeface="Adobe Heiti Std R" pitchFamily="34" charset="-128"/>
                <a:cs typeface="Arial" pitchFamily="34" charset="0"/>
              </a:rPr>
              <a:t>Reimbursement #2</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304800" y="1752600"/>
            <a:ext cx="8461248" cy="4800600"/>
          </a:xfrm>
        </p:spPr>
        <p:txBody>
          <a:bodyPr>
            <a:normAutofit fontScale="92500"/>
          </a:bodyPr>
          <a:lstStyle/>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Grantee pays for expenses prior </a:t>
            </a:r>
            <a:r>
              <a:rPr lang="en-US" sz="2800" dirty="0">
                <a:latin typeface="Arial" pitchFamily="34" charset="0"/>
                <a:ea typeface="Adobe Heiti Std R" pitchFamily="34" charset="-128"/>
                <a:cs typeface="Arial" pitchFamily="34" charset="0"/>
              </a:rPr>
              <a:t>to seeking </a:t>
            </a:r>
            <a:r>
              <a:rPr lang="en-US" sz="2800" dirty="0" smtClean="0">
                <a:latin typeface="Arial" pitchFamily="34" charset="0"/>
                <a:ea typeface="Adobe Heiti Std R" pitchFamily="34" charset="-128"/>
                <a:cs typeface="Arial" pitchFamily="34" charset="0"/>
              </a:rPr>
              <a:t>reimbursement</a:t>
            </a:r>
          </a:p>
          <a:p>
            <a:pPr marL="0" indent="0">
              <a:buClr>
                <a:schemeClr val="accent1"/>
              </a:buClr>
              <a:buNone/>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Advance </a:t>
            </a:r>
            <a:r>
              <a:rPr lang="en-US" sz="2800" dirty="0">
                <a:latin typeface="Arial" pitchFamily="34" charset="0"/>
                <a:ea typeface="Adobe Heiti Std R" pitchFamily="34" charset="-128"/>
                <a:cs typeface="Arial" pitchFamily="34" charset="0"/>
              </a:rPr>
              <a:t>payment with prior (board) approval </a:t>
            </a:r>
            <a:r>
              <a:rPr lang="en-US" sz="2800" dirty="0" smtClean="0">
                <a:latin typeface="Arial" pitchFamily="34" charset="0"/>
                <a:ea typeface="Adobe Heiti Std R" pitchFamily="34" charset="-128"/>
                <a:cs typeface="Arial" pitchFamily="34" charset="0"/>
              </a:rPr>
              <a:t>only</a:t>
            </a:r>
          </a:p>
          <a:p>
            <a:pPr>
              <a:buClr>
                <a:schemeClr val="accent1"/>
              </a:buClr>
              <a:buFont typeface="Wingdings" pitchFamily="2" charset="2"/>
              <a:buChar char="v"/>
            </a:pPr>
            <a:endParaRPr lang="en-US" sz="28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Total $ reimbursed cannot </a:t>
            </a:r>
            <a:r>
              <a:rPr lang="en-US" sz="2800" dirty="0">
                <a:latin typeface="Arial" pitchFamily="34" charset="0"/>
                <a:ea typeface="Adobe Heiti Std R" pitchFamily="34" charset="-128"/>
                <a:cs typeface="Arial" pitchFamily="34" charset="0"/>
              </a:rPr>
              <a:t>exceed the </a:t>
            </a:r>
            <a:r>
              <a:rPr lang="en-US" sz="2800" dirty="0" smtClean="0">
                <a:latin typeface="Arial" pitchFamily="34" charset="0"/>
                <a:ea typeface="Adobe Heiti Std R" pitchFamily="34" charset="-128"/>
                <a:cs typeface="Arial" pitchFamily="34" charset="0"/>
              </a:rPr>
              <a:t>total award $</a:t>
            </a:r>
          </a:p>
          <a:p>
            <a:pPr marL="0" indent="0">
              <a:buClr>
                <a:schemeClr val="accent1"/>
              </a:buClr>
              <a:buNone/>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Grantees should expect payment within 30 days of the DNR receiving a reimbursement request as long as all the proper documentation has been submitted.</a:t>
            </a:r>
          </a:p>
          <a:p>
            <a:pPr marL="0" indent="0">
              <a:buNone/>
            </a:pPr>
            <a:endParaRPr lang="en-US" sz="2600" dirty="0">
              <a:latin typeface="Adobe Heiti Std R" pitchFamily="34" charset="-128"/>
              <a:ea typeface="Adobe Heiti Std R" pitchFamily="34" charset="-128"/>
            </a:endParaRPr>
          </a:p>
          <a:p>
            <a:endParaRPr lang="en-US" sz="2800"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12</a:t>
            </a:fld>
            <a:endParaRPr lang="en-US" dirty="0">
              <a:latin typeface="Arial" pitchFamily="34" charset="0"/>
              <a:cs typeface="Arial" pitchFamily="34" charset="0"/>
            </a:endParaRPr>
          </a:p>
        </p:txBody>
      </p:sp>
    </p:spTree>
    <p:extLst>
      <p:ext uri="{BB962C8B-B14F-4D97-AF65-F5344CB8AC3E}">
        <p14:creationId xmlns:p14="http://schemas.microsoft.com/office/powerpoint/2010/main" val="24262868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Reimbursement Request</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905000"/>
            <a:ext cx="8915400" cy="3810000"/>
          </a:xfrm>
        </p:spPr>
        <p:txBody>
          <a:bodyPr>
            <a:noAutofit/>
          </a:bodyPr>
          <a:lstStyle/>
          <a:p>
            <a:pPr>
              <a:buClr>
                <a:schemeClr val="accent1"/>
              </a:buClr>
              <a:buSzPct val="70000"/>
              <a:buFont typeface="Wingdings" pitchFamily="2" charset="2"/>
              <a:buChar char="v"/>
            </a:pPr>
            <a:r>
              <a:rPr lang="en-US" sz="2400" dirty="0" smtClean="0">
                <a:latin typeface="Arial" pitchFamily="34" charset="0"/>
                <a:ea typeface="Adobe Heiti Std R" pitchFamily="34" charset="-128"/>
                <a:cs typeface="Arial" pitchFamily="34" charset="0"/>
              </a:rPr>
              <a:t>The Reimbursement request is comprised of four sections: </a:t>
            </a:r>
          </a:p>
          <a:p>
            <a:pPr lvl="1">
              <a:buNone/>
            </a:pPr>
            <a:r>
              <a:rPr lang="en-US" sz="2400" dirty="0" smtClean="0">
                <a:solidFill>
                  <a:schemeClr val="accent2"/>
                </a:solidFill>
                <a:latin typeface="Arial" pitchFamily="34" charset="0"/>
                <a:ea typeface="Adobe Heiti Std R" pitchFamily="34" charset="-128"/>
                <a:cs typeface="Arial" pitchFamily="34" charset="0"/>
              </a:rPr>
              <a:t>Section 1:</a:t>
            </a:r>
            <a:r>
              <a:rPr lang="en-US" sz="2400" dirty="0" smtClean="0">
                <a:solidFill>
                  <a:schemeClr val="accent1"/>
                </a:solidFill>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Project Reimbursement Payment Request Form </a:t>
            </a:r>
          </a:p>
          <a:p>
            <a:pPr lvl="1">
              <a:buNone/>
            </a:pPr>
            <a:r>
              <a:rPr lang="en-US" sz="2400" dirty="0" smtClean="0">
                <a:solidFill>
                  <a:schemeClr val="accent2"/>
                </a:solidFill>
                <a:latin typeface="Arial" pitchFamily="34" charset="0"/>
                <a:ea typeface="Adobe Heiti Std R" pitchFamily="34" charset="-128"/>
                <a:cs typeface="Arial" pitchFamily="34" charset="0"/>
              </a:rPr>
              <a:t>Section 2:</a:t>
            </a:r>
            <a:r>
              <a:rPr lang="en-US" sz="2400" dirty="0" smtClean="0">
                <a:solidFill>
                  <a:schemeClr val="accent1"/>
                </a:solidFill>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Reimbursement Spreadsheets</a:t>
            </a:r>
          </a:p>
          <a:p>
            <a:pPr lvl="1">
              <a:buNone/>
            </a:pPr>
            <a:r>
              <a:rPr lang="en-US" sz="2400" dirty="0" smtClean="0">
                <a:solidFill>
                  <a:schemeClr val="accent2"/>
                </a:solidFill>
                <a:latin typeface="Arial" pitchFamily="34" charset="0"/>
                <a:ea typeface="Adobe Heiti Std R" pitchFamily="34" charset="-128"/>
                <a:cs typeface="Arial" pitchFamily="34" charset="0"/>
              </a:rPr>
              <a:t>Section 3:</a:t>
            </a:r>
            <a:r>
              <a:rPr lang="en-US" sz="2400" dirty="0" smtClean="0">
                <a:solidFill>
                  <a:schemeClr val="accent1"/>
                </a:solidFill>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Project Activity Summary Spreadsheet</a:t>
            </a:r>
          </a:p>
          <a:p>
            <a:pPr lvl="1">
              <a:buNone/>
            </a:pPr>
            <a:r>
              <a:rPr lang="en-US" sz="2400" dirty="0">
                <a:solidFill>
                  <a:schemeClr val="accent2"/>
                </a:solidFill>
                <a:latin typeface="Arial" pitchFamily="34" charset="0"/>
                <a:ea typeface="Adobe Heiti Std R" pitchFamily="34" charset="-128"/>
                <a:cs typeface="Arial" pitchFamily="34" charset="0"/>
              </a:rPr>
              <a:t>Section </a:t>
            </a:r>
            <a:r>
              <a:rPr lang="en-US" sz="2400" dirty="0" smtClean="0">
                <a:solidFill>
                  <a:schemeClr val="accent2"/>
                </a:solidFill>
                <a:latin typeface="Arial" pitchFamily="34" charset="0"/>
                <a:ea typeface="Adobe Heiti Std R" pitchFamily="34" charset="-128"/>
                <a:cs typeface="Arial" pitchFamily="34" charset="0"/>
              </a:rPr>
              <a:t>4:</a:t>
            </a:r>
            <a:r>
              <a:rPr lang="en-US" sz="2400" dirty="0" smtClean="0">
                <a:latin typeface="Arial" pitchFamily="34" charset="0"/>
                <a:ea typeface="Adobe Heiti Std R" pitchFamily="34" charset="-128"/>
                <a:cs typeface="Arial" pitchFamily="34" charset="0"/>
              </a:rPr>
              <a:t> Reimbursement Documentation </a:t>
            </a:r>
          </a:p>
          <a:p>
            <a:pPr lvl="1">
              <a:buNone/>
            </a:pPr>
            <a:endParaRPr lang="en-US" sz="2400" dirty="0" smtClean="0">
              <a:latin typeface="Arial" pitchFamily="34" charset="0"/>
              <a:ea typeface="Adobe Heiti Std R" pitchFamily="34" charset="-128"/>
              <a:cs typeface="Arial" pitchFamily="34" charset="0"/>
            </a:endParaRPr>
          </a:p>
          <a:p>
            <a:pPr>
              <a:buClr>
                <a:schemeClr val="accent1"/>
              </a:buClr>
              <a:buSzPct val="70000"/>
              <a:buFont typeface="Wingdings" pitchFamily="2" charset="2"/>
              <a:buChar char="v"/>
            </a:pPr>
            <a:r>
              <a:rPr lang="en-US" sz="2400" dirty="0">
                <a:latin typeface="Arial" pitchFamily="34" charset="0"/>
                <a:ea typeface="Adobe Heiti Std R" pitchFamily="34" charset="-128"/>
                <a:cs typeface="Arial" pitchFamily="34" charset="0"/>
              </a:rPr>
              <a:t>These documents are provided with the </a:t>
            </a:r>
            <a:r>
              <a:rPr lang="en-US" sz="2400" dirty="0" smtClean="0">
                <a:latin typeface="Arial" pitchFamily="34" charset="0"/>
                <a:ea typeface="Adobe Heiti Std R" pitchFamily="34" charset="-128"/>
                <a:cs typeface="Arial" pitchFamily="34" charset="0"/>
              </a:rPr>
              <a:t>Reimbursement Manual</a:t>
            </a:r>
            <a:endParaRPr lang="en-US" sz="2400" dirty="0">
              <a:solidFill>
                <a:srgbClr val="FF0000"/>
              </a:solidFill>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13</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Picture of DNR Reimbursement Request Form" title="Reimbursement Request Form"/>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38600" y="1524000"/>
            <a:ext cx="5029200" cy="5234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sz="quarter" idx="1"/>
          </p:nvPr>
        </p:nvSpPr>
        <p:spPr>
          <a:xfrm>
            <a:off x="11723" y="1594338"/>
            <a:ext cx="4026877" cy="5257800"/>
          </a:xfrm>
        </p:spPr>
        <p:txBody>
          <a:bodyPr>
            <a:noAutofit/>
          </a:bodyPr>
          <a:lstStyle/>
          <a:p>
            <a:pPr>
              <a:buNone/>
            </a:pPr>
            <a:r>
              <a:rPr lang="en-US" sz="2000" dirty="0" smtClean="0">
                <a:solidFill>
                  <a:schemeClr val="accent2"/>
                </a:solidFill>
                <a:latin typeface="Arial" pitchFamily="34" charset="0"/>
                <a:ea typeface="Adobe Heiti Std R" pitchFamily="34" charset="-128"/>
                <a:cs typeface="Arial" pitchFamily="34" charset="0"/>
              </a:rPr>
              <a:t>Section 1: </a:t>
            </a: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Required for all payment requests including acquisition. The form must be signed by someone who is authorized to submit reimbursement payment requests on behalf of your organization. </a:t>
            </a:r>
            <a:endParaRPr lang="en-US" sz="2000" dirty="0">
              <a:latin typeface="Arial" pitchFamily="34" charset="0"/>
              <a:ea typeface="Adobe Heiti Std R" pitchFamily="34" charset="-128"/>
              <a:cs typeface="Arial" pitchFamily="34" charset="0"/>
            </a:endParaRPr>
          </a:p>
          <a:p>
            <a:pPr marL="0" indent="0">
              <a:buNone/>
            </a:pPr>
            <a:r>
              <a:rPr lang="en-US" sz="2000" dirty="0">
                <a:latin typeface="Arial" pitchFamily="34" charset="0"/>
                <a:ea typeface="Adobe Heiti Std R" pitchFamily="34" charset="-128"/>
                <a:cs typeface="Arial" pitchFamily="34" charset="0"/>
              </a:rPr>
              <a:t> </a:t>
            </a:r>
            <a:endParaRPr lang="en-US" sz="2000" dirty="0" smtClean="0">
              <a:latin typeface="Arial" pitchFamily="34" charset="0"/>
              <a:ea typeface="Adobe Heiti Std R" pitchFamily="34" charset="-128"/>
              <a:cs typeface="Arial" pitchFamily="34" charset="0"/>
            </a:endParaRPr>
          </a:p>
          <a:p>
            <a:pPr marL="0" indent="0">
              <a:buNone/>
            </a:pPr>
            <a:r>
              <a:rPr lang="en-US" sz="2000" u="sng" dirty="0" smtClean="0">
                <a:solidFill>
                  <a:schemeClr val="accent2"/>
                </a:solidFill>
                <a:latin typeface="Arial" pitchFamily="34" charset="0"/>
                <a:ea typeface="Adobe Heiti Std R" pitchFamily="34" charset="-128"/>
                <a:cs typeface="Arial" pitchFamily="34" charset="0"/>
              </a:rPr>
              <a:t>Note</a:t>
            </a:r>
            <a:r>
              <a:rPr lang="en-US" sz="2000" dirty="0" smtClean="0">
                <a:solidFill>
                  <a:schemeClr val="accent2"/>
                </a:solidFill>
                <a:latin typeface="Arial" pitchFamily="34" charset="0"/>
                <a:ea typeface="Adobe Heiti Std R" pitchFamily="34" charset="-128"/>
                <a:cs typeface="Arial" pitchFamily="34" charset="0"/>
              </a:rPr>
              <a:t>:</a:t>
            </a:r>
          </a:p>
          <a:p>
            <a:pPr marL="0" indent="0">
              <a:buNone/>
            </a:pPr>
            <a:r>
              <a:rPr lang="en-US" sz="2000" dirty="0" smtClean="0">
                <a:latin typeface="Arial" pitchFamily="34" charset="0"/>
                <a:ea typeface="Adobe Heiti Std R" pitchFamily="34" charset="-128"/>
                <a:cs typeface="Arial" pitchFamily="34" charset="0"/>
              </a:rPr>
              <a:t>The period for which funds are being requested can be the earliest and latest dates that </a:t>
            </a:r>
            <a:r>
              <a:rPr lang="en-US" sz="2000" b="1" dirty="0" smtClean="0">
                <a:latin typeface="Arial" pitchFamily="34" charset="0"/>
                <a:ea typeface="Adobe Heiti Std R" pitchFamily="34" charset="-128"/>
                <a:cs typeface="Arial" pitchFamily="34" charset="0"/>
              </a:rPr>
              <a:t>costs were incurred </a:t>
            </a:r>
            <a:r>
              <a:rPr lang="en-US" sz="2000" dirty="0" smtClean="0">
                <a:latin typeface="Arial" pitchFamily="34" charset="0"/>
                <a:ea typeface="Adobe Heiti Std R" pitchFamily="34" charset="-128"/>
                <a:cs typeface="Arial" pitchFamily="34" charset="0"/>
              </a:rPr>
              <a:t>or the time period this request covers.</a:t>
            </a:r>
            <a:endParaRPr lang="en-US" sz="2000" dirty="0">
              <a:latin typeface="Arial" pitchFamily="34" charset="0"/>
              <a:ea typeface="Adobe Heiti Std R" pitchFamily="34" charset="-128"/>
              <a:cs typeface="Arial" pitchFamily="34" charset="0"/>
            </a:endParaRPr>
          </a:p>
          <a:p>
            <a:pPr>
              <a:buFont typeface="Wingdings" pitchFamily="2" charset="2"/>
              <a:buChar char="v"/>
            </a:pPr>
            <a:endParaRPr lang="en-US" sz="2200" dirty="0" smtClean="0">
              <a:latin typeface="Adobe Heiti Std R" pitchFamily="34" charset="-128"/>
              <a:ea typeface="Adobe Heiti Std R" pitchFamily="34" charset="-128"/>
            </a:endParaRPr>
          </a:p>
          <a:p>
            <a:pPr>
              <a:buFont typeface="Wingdings" pitchFamily="2" charset="2"/>
              <a:buChar char="v"/>
            </a:pPr>
            <a:endParaRPr lang="en-US" sz="2200" dirty="0" smtClean="0">
              <a:latin typeface="Adobe Heiti Std R" pitchFamily="34" charset="-128"/>
              <a:ea typeface="Adobe Heiti Std R" pitchFamily="34" charset="-128"/>
            </a:endParaRPr>
          </a:p>
          <a:p>
            <a:pPr>
              <a:buFont typeface="Wingdings" pitchFamily="2" charset="2"/>
              <a:buChar char="v"/>
            </a:pPr>
            <a:endParaRPr lang="en-US" sz="2200" dirty="0" smtClean="0">
              <a:latin typeface="Adobe Heiti Std R" pitchFamily="34" charset="-128"/>
              <a:ea typeface="Adobe Heiti Std R" pitchFamily="34" charset="-128"/>
            </a:endParaRPr>
          </a:p>
          <a:p>
            <a:pPr>
              <a:buFont typeface="Wingdings" pitchFamily="2" charset="2"/>
              <a:buChar char="v"/>
            </a:pPr>
            <a:endParaRPr lang="en-US" sz="2200" dirty="0" smtClean="0">
              <a:latin typeface="Adobe Heiti Std R" pitchFamily="34" charset="-128"/>
              <a:ea typeface="Adobe Heiti Std R" pitchFamily="34" charset="-128"/>
            </a:endParaRPr>
          </a:p>
        </p:txBody>
      </p:sp>
      <p:sp>
        <p:nvSpPr>
          <p:cNvPr id="2" name="Title 1"/>
          <p:cNvSpPr>
            <a:spLocks noGrp="1"/>
          </p:cNvSpPr>
          <p:nvPr>
            <p:ph type="title"/>
          </p:nvPr>
        </p:nvSpPr>
        <p:spPr>
          <a:xfrm>
            <a:off x="152400" y="228600"/>
            <a:ext cx="8839200" cy="990600"/>
          </a:xfrm>
        </p:spPr>
        <p:txBody>
          <a:bodyPr>
            <a:noAutofit/>
          </a:bodyPr>
          <a:lstStyle/>
          <a:p>
            <a:r>
              <a:rPr lang="en-US" sz="3600" dirty="0" smtClean="0">
                <a:solidFill>
                  <a:schemeClr val="accent2"/>
                </a:solidFill>
                <a:latin typeface="Arial" pitchFamily="34" charset="0"/>
                <a:ea typeface="Adobe Heiti Std R" pitchFamily="34" charset="-128"/>
                <a:cs typeface="Arial" pitchFamily="34" charset="0"/>
              </a:rPr>
              <a:t>Reimbursement Payment Request Form </a:t>
            </a:r>
          </a:p>
        </p:txBody>
      </p:sp>
      <p:sp>
        <p:nvSpPr>
          <p:cNvPr id="5" name="Slide Number Placeholder 4"/>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14</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Picture of the ENRTF Budget Spreadsheet" title="ENRTF Budget Spreadsheet"/>
          <p:cNvPicPr>
            <a:picLocks noChangeAspect="1" noChangeArrowheads="1"/>
          </p:cNvPicPr>
          <p:nvPr/>
        </p:nvPicPr>
        <p:blipFill>
          <a:blip r:embed="rId3" cstate="print"/>
          <a:srcRect t="16001" r="29011" b="40112"/>
          <a:stretch>
            <a:fillRect/>
          </a:stretch>
        </p:blipFill>
        <p:spPr bwMode="auto">
          <a:xfrm>
            <a:off x="152400" y="3886200"/>
            <a:ext cx="8610600" cy="2819400"/>
          </a:xfrm>
          <a:prstGeom prst="rect">
            <a:avLst/>
          </a:prstGeom>
          <a:noFill/>
          <a:ln w="9525">
            <a:solidFill>
              <a:schemeClr val="accent2"/>
            </a:solidFill>
            <a:miter lim="800000"/>
            <a:headEnd/>
            <a:tailEnd/>
          </a:ln>
        </p:spPr>
      </p:pic>
      <p:sp>
        <p:nvSpPr>
          <p:cNvPr id="3" name="Content Placeholder 2"/>
          <p:cNvSpPr>
            <a:spLocks noGrp="1"/>
          </p:cNvSpPr>
          <p:nvPr>
            <p:ph sz="quarter" idx="1"/>
          </p:nvPr>
        </p:nvSpPr>
        <p:spPr>
          <a:xfrm>
            <a:off x="0" y="1524000"/>
            <a:ext cx="9067800" cy="2362200"/>
          </a:xfrm>
        </p:spPr>
        <p:txBody>
          <a:bodyPr>
            <a:normAutofit fontScale="92500" lnSpcReduction="20000"/>
          </a:bodyPr>
          <a:lstStyle/>
          <a:p>
            <a:pPr>
              <a:buNone/>
            </a:pPr>
            <a:r>
              <a:rPr lang="en-US" sz="2600" dirty="0" smtClean="0">
                <a:solidFill>
                  <a:schemeClr val="accent2"/>
                </a:solidFill>
                <a:latin typeface="Arial" pitchFamily="34" charset="0"/>
                <a:ea typeface="Adobe Heiti Std R" pitchFamily="34" charset="-128"/>
                <a:cs typeface="Arial" pitchFamily="34" charset="0"/>
              </a:rPr>
              <a:t>Section 2: </a:t>
            </a: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Provides a snapshot of the grant status</a:t>
            </a:r>
            <a:r>
              <a:rPr lang="en-US" sz="2400" dirty="0">
                <a:latin typeface="Arial" pitchFamily="34" charset="0"/>
                <a:ea typeface="Adobe Heiti Std R" pitchFamily="34" charset="-128"/>
                <a:cs typeface="Arial" pitchFamily="34" charset="0"/>
              </a:rPr>
              <a:t> </a:t>
            </a:r>
            <a:r>
              <a:rPr lang="en-US" sz="2400" dirty="0" smtClean="0">
                <a:latin typeface="Arial" pitchFamily="34" charset="0"/>
                <a:ea typeface="Adobe Heiti Std R" pitchFamily="34" charset="-128"/>
                <a:cs typeface="Arial" pitchFamily="34" charset="0"/>
              </a:rPr>
              <a:t>including the starting budget, current requested reimbursement amount, and the remaining balance</a:t>
            </a: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smtClean="0">
                <a:solidFill>
                  <a:schemeClr val="accent2"/>
                </a:solidFill>
                <a:latin typeface="Arial" pitchFamily="34" charset="0"/>
                <a:ea typeface="Adobe Heiti Std R" pitchFamily="34" charset="-128"/>
                <a:cs typeface="Arial" pitchFamily="34" charset="0"/>
              </a:rPr>
              <a:t>Note: </a:t>
            </a:r>
            <a:r>
              <a:rPr lang="en-US" sz="2400" dirty="0" smtClean="0">
                <a:latin typeface="Arial" pitchFamily="34" charset="0"/>
                <a:ea typeface="Adobe Heiti Std R" pitchFamily="34" charset="-128"/>
                <a:cs typeface="Arial" pitchFamily="34" charset="0"/>
              </a:rPr>
              <a:t>The starting budget reflected in </a:t>
            </a:r>
            <a:r>
              <a:rPr lang="en-US" sz="2400" dirty="0">
                <a:latin typeface="Arial" pitchFamily="34" charset="0"/>
                <a:ea typeface="Adobe Heiti Std R" pitchFamily="34" charset="-128"/>
                <a:cs typeface="Arial" pitchFamily="34" charset="0"/>
              </a:rPr>
              <a:t>the </a:t>
            </a:r>
            <a:r>
              <a:rPr lang="en-US" sz="2400" dirty="0" smtClean="0">
                <a:latin typeface="Arial" pitchFamily="34" charset="0"/>
                <a:ea typeface="Adobe Heiti Std R" pitchFamily="34" charset="-128"/>
                <a:cs typeface="Arial" pitchFamily="34" charset="0"/>
              </a:rPr>
              <a:t>latest revision of the approved Work Plan. Only approved budget items are eligible for reimbursement.</a:t>
            </a:r>
            <a:endParaRPr lang="en-US" sz="2400" dirty="0">
              <a:latin typeface="Arial" pitchFamily="34" charset="0"/>
              <a:cs typeface="Arial" pitchFamily="34" charset="0"/>
            </a:endParaRPr>
          </a:p>
        </p:txBody>
      </p:sp>
      <p:sp>
        <p:nvSpPr>
          <p:cNvPr id="2" name="Title 1"/>
          <p:cNvSpPr>
            <a:spLocks noGrp="1"/>
          </p:cNvSpPr>
          <p:nvPr>
            <p:ph type="title"/>
          </p:nvPr>
        </p:nvSpPr>
        <p:spPr>
          <a:xfrm>
            <a:off x="152400" y="228600"/>
            <a:ext cx="8613648" cy="990600"/>
          </a:xfrm>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Reimbursement Spreadsheet</a:t>
            </a:r>
            <a:endParaRPr lang="en-US" sz="3600" dirty="0">
              <a:solidFill>
                <a:schemeClr val="accent2"/>
              </a:solidFill>
              <a:latin typeface="Arial" pitchFamily="34" charset="0"/>
              <a:cs typeface="Arial" pitchFamily="34" charset="0"/>
            </a:endParaRPr>
          </a:p>
        </p:txBody>
      </p:sp>
      <p:sp>
        <p:nvSpPr>
          <p:cNvPr id="5" name="Slide Number Placeholder 4"/>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15</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descr="Picture of the Project Activity Summary Spreadsheet" title="Project Activity Summary Spreadsheet"/>
          <p:cNvGraphicFramePr>
            <a:graphicFrameLocks noGrp="1"/>
          </p:cNvGraphicFramePr>
          <p:nvPr>
            <p:extLst>
              <p:ext uri="{D42A27DB-BD31-4B8C-83A1-F6EECF244321}">
                <p14:modId xmlns:p14="http://schemas.microsoft.com/office/powerpoint/2010/main" val="793767028"/>
              </p:ext>
            </p:extLst>
          </p:nvPr>
        </p:nvGraphicFramePr>
        <p:xfrm>
          <a:off x="3886200" y="1981200"/>
          <a:ext cx="5079577" cy="3960876"/>
        </p:xfrm>
        <a:graphic>
          <a:graphicData uri="http://schemas.openxmlformats.org/drawingml/2006/table">
            <a:tbl>
              <a:tblPr firstRow="1" firstCol="1" bandRow="1"/>
              <a:tblGrid>
                <a:gridCol w="990601"/>
                <a:gridCol w="1988194"/>
                <a:gridCol w="755006"/>
                <a:gridCol w="1183216"/>
                <a:gridCol w="162560"/>
              </a:tblGrid>
              <a:tr h="606214">
                <a:tc>
                  <a:txBody>
                    <a:bodyPr/>
                    <a:lstStyle/>
                    <a:p>
                      <a:pPr marL="0" marR="0">
                        <a:lnSpc>
                          <a:spcPct val="115000"/>
                        </a:lnSpc>
                        <a:spcBef>
                          <a:spcPts val="0"/>
                        </a:spcBef>
                        <a:spcAft>
                          <a:spcPts val="0"/>
                        </a:spcAft>
                      </a:pPr>
                      <a:r>
                        <a:rPr lang="en-US" sz="1200" b="1" dirty="0">
                          <a:solidFill>
                            <a:srgbClr val="000000"/>
                          </a:solidFill>
                          <a:effectLst/>
                          <a:latin typeface="Times New Roman"/>
                          <a:ea typeface="Times New Roman"/>
                          <a:cs typeface="Times New Roman"/>
                        </a:rPr>
                        <a:t>Transaction Date</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dirty="0">
                          <a:solidFill>
                            <a:srgbClr val="000000"/>
                          </a:solidFill>
                          <a:effectLst/>
                          <a:latin typeface="Times New Roman"/>
                          <a:ea typeface="Times New Roman"/>
                          <a:cs typeface="Times New Roman"/>
                        </a:rPr>
                        <a:t>Description- </a:t>
                      </a:r>
                      <a:r>
                        <a:rPr lang="en-US" sz="1200" b="1" dirty="0" err="1">
                          <a:solidFill>
                            <a:srgbClr val="000000"/>
                          </a:solidFill>
                          <a:effectLst/>
                          <a:latin typeface="Times New Roman"/>
                          <a:ea typeface="Times New Roman"/>
                          <a:cs typeface="Times New Roman"/>
                        </a:rPr>
                        <a:t>ie</a:t>
                      </a:r>
                      <a:r>
                        <a:rPr lang="en-US" sz="1200" b="1" dirty="0">
                          <a:solidFill>
                            <a:srgbClr val="000000"/>
                          </a:solidFill>
                          <a:effectLst/>
                          <a:latin typeface="Times New Roman"/>
                          <a:ea typeface="Times New Roman"/>
                          <a:cs typeface="Times New Roman"/>
                        </a:rPr>
                        <a:t>. vendor, contractor, restoration site location, etc.</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b="1">
                          <a:solidFill>
                            <a:srgbClr val="000000"/>
                          </a:solidFill>
                          <a:effectLst/>
                          <a:latin typeface="Times New Roman"/>
                          <a:ea typeface="Times New Roman"/>
                          <a:cs typeface="Times New Roman"/>
                        </a:rPr>
                        <a:t>Category</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200" b="1">
                          <a:solidFill>
                            <a:srgbClr val="000000"/>
                          </a:solidFill>
                          <a:effectLst/>
                          <a:latin typeface="Times New Roman"/>
                          <a:ea typeface="Times New Roman"/>
                          <a:cs typeface="Times New Roman"/>
                        </a:rPr>
                        <a:t>Requested Amount   </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pPr>
                      <a:r>
                        <a:rPr lang="en-US" sz="1200" b="1">
                          <a:solidFill>
                            <a:srgbClr val="000000"/>
                          </a:solidFill>
                          <a:effectLst/>
                          <a:latin typeface="Times New Roman"/>
                          <a:ea typeface="Times New Roman"/>
                          <a:cs typeface="Times New Roman"/>
                        </a:rPr>
                        <a:t> </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4143">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4/1/13</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Johnson  Nursery - Seeds for Lafayette Park </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200" dirty="0">
                          <a:solidFill>
                            <a:srgbClr val="000000"/>
                          </a:solidFill>
                          <a:effectLst/>
                          <a:latin typeface="Times New Roman"/>
                          <a:ea typeface="Times New Roman"/>
                          <a:cs typeface="Times New Roman"/>
                        </a:rPr>
                        <a:t>Supplies</a:t>
                      </a:r>
                      <a:endParaRPr lang="en-US" sz="1000" dirty="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4,265.31</a:t>
                      </a:r>
                      <a:endParaRPr lang="en-US" sz="1000">
                        <a:effectLst/>
                        <a:latin typeface="Times New"/>
                        <a:ea typeface="Times New Roman"/>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r>
              <a:tr h="404143">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4/1/13</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Johnson  Nursery - Mulch  for Spring Park</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Supplies</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2,039.07</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404143">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4/5/13</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Restoration Inc. - Herbicide application, Lafayette Park</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Contract</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3,600.00</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404143">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4/5/13</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Restoration Inc - Burn for Spring Park</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Contract</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7,430.00</a:t>
                      </a:r>
                      <a:endParaRPr lang="en-US" sz="1000">
                        <a:effectLst/>
                        <a:latin typeface="Times New"/>
                        <a:ea typeface="Times New Roman"/>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185232">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Total</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17,334.38</a:t>
                      </a:r>
                      <a:endParaRPr lang="en-US" sz="1000">
                        <a:effectLst/>
                        <a:latin typeface="Times New"/>
                        <a:ea typeface="Times New Roman"/>
                        <a:cs typeface="Times New Roman"/>
                      </a:endParaRPr>
                    </a:p>
                  </a:txBody>
                  <a:tcPr marL="68580" marR="68580" marT="0" marB="0" anchor="b">
                    <a:lnL>
                      <a:noFill/>
                    </a:lnL>
                    <a:lnR>
                      <a:noFill/>
                    </a:lnR>
                    <a:lnT>
                      <a:noFill/>
                    </a:lnT>
                    <a:lnB w="28575" cap="flat" cmpd="dbl" algn="ctr">
                      <a:solidFill>
                        <a:srgbClr val="000000"/>
                      </a:solidFill>
                      <a:prstDash val="solid"/>
                      <a:round/>
                      <a:headEnd type="none" w="med" len="med"/>
                      <a:tailEnd type="none" w="med" len="med"/>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Personnel</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0.00</a:t>
                      </a:r>
                      <a:endParaRPr lang="en-US" sz="1000">
                        <a:effectLst/>
                        <a:latin typeface="Times New"/>
                        <a:ea typeface="Times New Roman"/>
                        <a:cs typeface="Times New Roman"/>
                      </a:endParaRPr>
                    </a:p>
                  </a:txBody>
                  <a:tcPr marL="68580" marR="68580" marT="0" marB="0" anchor="b">
                    <a:lnL>
                      <a:noFill/>
                    </a:lnL>
                    <a:lnR>
                      <a:noFill/>
                    </a:lnR>
                    <a:lnT w="28575" cap="flat" cmpd="dbl" algn="ctr">
                      <a:solidFill>
                        <a:srgbClr val="000000"/>
                      </a:solidFill>
                      <a:prstDash val="solid"/>
                      <a:round/>
                      <a:headEnd type="none" w="med" len="med"/>
                      <a:tailEnd type="none" w="med" len="med"/>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Contracts</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11,030.00</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Supplies</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6,304.38</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Travel</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0.00</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185232">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r>
              <a:tr h="202071">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nSpc>
                          <a:spcPct val="115000"/>
                        </a:lnSpc>
                        <a:spcBef>
                          <a:spcPts val="0"/>
                        </a:spcBef>
                        <a:spcAft>
                          <a:spcPts val="0"/>
                        </a:spcAft>
                      </a:pPr>
                      <a:r>
                        <a:rPr lang="en-US" sz="1200">
                          <a:solidFill>
                            <a:srgbClr val="000000"/>
                          </a:solidFill>
                          <a:effectLst/>
                          <a:latin typeface="Times New Roman"/>
                          <a:ea typeface="Times New Roman"/>
                          <a:cs typeface="Times New Roman"/>
                        </a:rPr>
                        <a:t>Total Request #9</a:t>
                      </a:r>
                      <a:endParaRPr lang="en-US" sz="1000">
                        <a:effectLst/>
                        <a:latin typeface="Times New"/>
                        <a:ea typeface="Times New Roman"/>
                        <a:cs typeface="Times New Roman"/>
                      </a:endParaRPr>
                    </a:p>
                  </a:txBody>
                  <a:tcPr marL="68580" marR="68580" marT="0" marB="0" anchor="b">
                    <a:lnL>
                      <a:noFill/>
                    </a:lnL>
                    <a:lnR>
                      <a:noFill/>
                    </a:lnR>
                    <a:lnT>
                      <a:noFill/>
                    </a:lnT>
                    <a:lnB>
                      <a:noFill/>
                    </a:lnB>
                  </a:tcPr>
                </a:tc>
                <a:tc>
                  <a:txBody>
                    <a:bodyPr/>
                    <a:lstStyle/>
                    <a:p>
                      <a:pPr>
                        <a:lnSpc>
                          <a:spcPct val="115000"/>
                        </a:lnSpc>
                      </a:pPr>
                      <a:endParaRPr lang="en-US" sz="1100">
                        <a:effectLst/>
                        <a:latin typeface="Calibri"/>
                        <a:cs typeface="Times New Roman"/>
                      </a:endParaRPr>
                    </a:p>
                  </a:txBody>
                  <a:tcPr marL="68580" marR="68580" marT="0" marB="0" anchor="b">
                    <a:lnL>
                      <a:noFill/>
                    </a:lnL>
                    <a:lnR>
                      <a:noFill/>
                    </a:lnR>
                    <a:lnT>
                      <a:noFill/>
                    </a:lnT>
                    <a:lnB>
                      <a:noFill/>
                    </a:lnB>
                  </a:tcPr>
                </a:tc>
                <a:tc>
                  <a:txBody>
                    <a:bodyPr/>
                    <a:lstStyle/>
                    <a:p>
                      <a:pPr marL="0" marR="0" algn="r">
                        <a:lnSpc>
                          <a:spcPct val="115000"/>
                        </a:lnSpc>
                        <a:spcBef>
                          <a:spcPts val="0"/>
                        </a:spcBef>
                        <a:spcAft>
                          <a:spcPts val="0"/>
                        </a:spcAft>
                      </a:pPr>
                      <a:r>
                        <a:rPr lang="en-US" sz="1200">
                          <a:solidFill>
                            <a:srgbClr val="000000"/>
                          </a:solidFill>
                          <a:effectLst/>
                          <a:latin typeface="Times New Roman"/>
                          <a:ea typeface="Times New Roman"/>
                          <a:cs typeface="Times New Roman"/>
                        </a:rPr>
                        <a:t>17,334.38</a:t>
                      </a:r>
                      <a:endParaRPr lang="en-US" sz="1000">
                        <a:effectLst/>
                        <a:latin typeface="Times New"/>
                        <a:ea typeface="Times New Roman"/>
                        <a:cs typeface="Times New Roman"/>
                      </a:endParaRPr>
                    </a:p>
                  </a:txBody>
                  <a:tcPr marL="68580" marR="68580" marT="0" marB="0" anchor="b">
                    <a:lnL>
                      <a:noFill/>
                    </a:lnL>
                    <a:lnR>
                      <a:noFill/>
                    </a:lnR>
                    <a:lnT>
                      <a:noFill/>
                    </a:lnT>
                    <a:lnB w="28575" cap="flat" cmpd="dbl" algn="ctr">
                      <a:solidFill>
                        <a:srgbClr val="000000"/>
                      </a:solidFill>
                      <a:prstDash val="solid"/>
                      <a:round/>
                      <a:headEnd type="none" w="med" len="med"/>
                      <a:tailEnd type="none" w="med" len="med"/>
                    </a:lnB>
                  </a:tcPr>
                </a:tc>
                <a:tc>
                  <a:txBody>
                    <a:bodyPr/>
                    <a:lstStyle/>
                    <a:p>
                      <a:pPr>
                        <a:lnSpc>
                          <a:spcPct val="115000"/>
                        </a:lnSpc>
                      </a:pPr>
                      <a:endParaRPr lang="en-US" sz="1100" dirty="0">
                        <a:effectLst/>
                        <a:latin typeface="Calibri"/>
                        <a:cs typeface="Times New Roman"/>
                      </a:endParaRPr>
                    </a:p>
                  </a:txBody>
                  <a:tcPr marL="68580" marR="68580" marT="0" marB="0" anchor="b">
                    <a:lnL>
                      <a:noFill/>
                    </a:lnL>
                    <a:lnR>
                      <a:noFill/>
                    </a:lnR>
                    <a:lnT>
                      <a:noFill/>
                    </a:lnT>
                    <a:lnB>
                      <a:noFill/>
                    </a:lnB>
                  </a:tcPr>
                </a:tc>
              </a:tr>
            </a:tbl>
          </a:graphicData>
        </a:graphic>
      </p:graphicFrame>
      <p:sp>
        <p:nvSpPr>
          <p:cNvPr id="12" name="Rectangle 3"/>
          <p:cNvSpPr>
            <a:spLocks noChangeArrowheads="1"/>
          </p:cNvSpPr>
          <p:nvPr/>
        </p:nvSpPr>
        <p:spPr bwMode="auto">
          <a:xfrm>
            <a:off x="4561643" y="1567190"/>
            <a:ext cx="35814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14300" algn="l"/>
              </a:tabLst>
            </a:pPr>
            <a:r>
              <a:rPr kumimoji="0" lang="en-US" sz="11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Section 3: Project Activity Summary Spreadsheet </a:t>
            </a:r>
            <a:endParaRPr kumimoji="0" lang="en-US" sz="900" b="0" i="0" u="none" strike="noStrike" cap="none" normalizeH="0" baseline="0" dirty="0" smtClean="0">
              <a:ln>
                <a:noFill/>
              </a:ln>
              <a:solidFill>
                <a:schemeClr val="tx1"/>
              </a:solidFill>
              <a:effectLst/>
              <a:latin typeface="Arial" pitchFamily="34" charset="0"/>
            </a:endParaRPr>
          </a:p>
        </p:txBody>
      </p:sp>
      <p:sp>
        <p:nvSpPr>
          <p:cNvPr id="3" name="Content Placeholder 2"/>
          <p:cNvSpPr>
            <a:spLocks noGrp="1"/>
          </p:cNvSpPr>
          <p:nvPr>
            <p:ph sz="quarter" idx="1"/>
          </p:nvPr>
        </p:nvSpPr>
        <p:spPr>
          <a:xfrm>
            <a:off x="228600" y="1600200"/>
            <a:ext cx="3733800" cy="5029200"/>
          </a:xfrm>
        </p:spPr>
        <p:txBody>
          <a:bodyPr>
            <a:normAutofit fontScale="92500" lnSpcReduction="20000"/>
          </a:bodyPr>
          <a:lstStyle/>
          <a:p>
            <a:pPr marL="0">
              <a:buNone/>
            </a:pPr>
            <a:r>
              <a:rPr lang="en-US" sz="2400" dirty="0" smtClean="0">
                <a:solidFill>
                  <a:schemeClr val="accent2"/>
                </a:solidFill>
                <a:latin typeface="Arial" pitchFamily="34" charset="0"/>
                <a:ea typeface="Adobe Heiti Std R" pitchFamily="34" charset="-128"/>
                <a:cs typeface="Arial" pitchFamily="34" charset="0"/>
              </a:rPr>
              <a:t>Section 3:</a:t>
            </a: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Provides a detailed summary of all reimbursement request items. This document aids both the grantee and state in tying all requested expenses to the project’s goals/work plan with each reimbursement request.</a:t>
            </a:r>
            <a:endParaRPr lang="en-US" sz="2400" dirty="0">
              <a:latin typeface="Arial" pitchFamily="34" charset="0"/>
              <a:ea typeface="Adobe Heiti Std R" pitchFamily="34" charset="-128"/>
              <a:cs typeface="Arial" pitchFamily="34" charset="0"/>
            </a:endParaRPr>
          </a:p>
          <a:p>
            <a:pPr marL="0" indent="0">
              <a:buNone/>
            </a:pPr>
            <a:endParaRPr lang="en-US" sz="2400" dirty="0" smtClean="0">
              <a:latin typeface="Arial" pitchFamily="34" charset="0"/>
              <a:ea typeface="Adobe Heiti Std R" pitchFamily="34" charset="-128"/>
              <a:cs typeface="Arial" pitchFamily="34" charset="0"/>
            </a:endParaRPr>
          </a:p>
          <a:p>
            <a:pPr marL="0" indent="0">
              <a:buNone/>
            </a:pPr>
            <a:r>
              <a:rPr lang="en-US" sz="2400" u="sng" dirty="0" smtClean="0">
                <a:solidFill>
                  <a:schemeClr val="accent2"/>
                </a:solidFill>
                <a:latin typeface="Arial" pitchFamily="34" charset="0"/>
                <a:ea typeface="Adobe Heiti Std R" pitchFamily="34" charset="-128"/>
                <a:cs typeface="Arial" pitchFamily="34" charset="0"/>
              </a:rPr>
              <a:t>Note</a:t>
            </a:r>
            <a:r>
              <a:rPr lang="en-US" sz="2400" dirty="0" smtClean="0">
                <a:solidFill>
                  <a:schemeClr val="accent2"/>
                </a:solidFill>
                <a:latin typeface="Arial" pitchFamily="34" charset="0"/>
                <a:ea typeface="Adobe Heiti Std R" pitchFamily="34" charset="-128"/>
                <a:cs typeface="Arial" pitchFamily="34" charset="0"/>
              </a:rPr>
              <a:t>: </a:t>
            </a:r>
          </a:p>
          <a:p>
            <a:pPr marL="0" indent="0">
              <a:buNone/>
            </a:pPr>
            <a:r>
              <a:rPr lang="en-US" sz="2400" dirty="0" smtClean="0">
                <a:latin typeface="Arial" pitchFamily="34" charset="0"/>
                <a:ea typeface="Adobe Heiti Std R" pitchFamily="34" charset="-128"/>
                <a:cs typeface="Arial" pitchFamily="34" charset="0"/>
              </a:rPr>
              <a:t>Expenses should relate to the Activities and/or Outcomes in the Work Plan.</a:t>
            </a:r>
          </a:p>
          <a:p>
            <a:pPr marL="0" indent="0">
              <a:buNone/>
            </a:pPr>
            <a:endParaRPr lang="en-US" sz="2400" dirty="0" smtClean="0">
              <a:latin typeface="Adobe Heiti Std R" pitchFamily="34" charset="-128"/>
              <a:ea typeface="Adobe Heiti Std R" pitchFamily="34" charset="-128"/>
            </a:endParaRPr>
          </a:p>
          <a:p>
            <a:pPr>
              <a:buFont typeface="Wingdings" pitchFamily="2" charset="2"/>
              <a:buChar char="v"/>
            </a:pPr>
            <a:endParaRPr lang="en-US" sz="1100" dirty="0" smtClean="0">
              <a:latin typeface="Adobe Heiti Std R" pitchFamily="34" charset="-128"/>
              <a:ea typeface="Adobe Heiti Std R" pitchFamily="34" charset="-128"/>
            </a:endParaRPr>
          </a:p>
        </p:txBody>
      </p:sp>
      <p:sp>
        <p:nvSpPr>
          <p:cNvPr id="2" name="Title 1"/>
          <p:cNvSpPr>
            <a:spLocks noGrp="1"/>
          </p:cNvSpPr>
          <p:nvPr>
            <p:ph type="title"/>
          </p:nvPr>
        </p:nvSpPr>
        <p:spPr>
          <a:xfrm>
            <a:off x="228600" y="228600"/>
            <a:ext cx="8537448" cy="990600"/>
          </a:xfrm>
        </p:spPr>
        <p:txBody>
          <a:bodyPr>
            <a:noAutofit/>
          </a:bodyPr>
          <a:lstStyle/>
          <a:p>
            <a:r>
              <a:rPr lang="en-US" sz="3600" dirty="0" smtClean="0">
                <a:solidFill>
                  <a:schemeClr val="accent2"/>
                </a:solidFill>
                <a:latin typeface="Arial" pitchFamily="34" charset="0"/>
                <a:ea typeface="Adobe Heiti Std R" pitchFamily="34" charset="-128"/>
                <a:cs typeface="Arial" pitchFamily="34" charset="0"/>
              </a:rPr>
              <a:t>Project Activity Summary Spreadsheet </a:t>
            </a:r>
            <a:endParaRPr lang="en-US" sz="3600" dirty="0">
              <a:solidFill>
                <a:schemeClr val="accent2"/>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16</a:t>
            </a:fld>
            <a:endParaRPr lang="en-US" dirty="0">
              <a:latin typeface="Arial" pitchFamily="34" charset="0"/>
              <a:cs typeface="Arial" pitchFamily="34" charset="0"/>
            </a:endParaRPr>
          </a:p>
        </p:txBody>
      </p:sp>
    </p:spTree>
    <p:extLst>
      <p:ext uri="{BB962C8B-B14F-4D97-AF65-F5344CB8AC3E}">
        <p14:creationId xmlns:p14="http://schemas.microsoft.com/office/powerpoint/2010/main" val="37830316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Reimbursement </a:t>
            </a:r>
            <a:r>
              <a:rPr lang="en-US" sz="3600" dirty="0" smtClean="0">
                <a:solidFill>
                  <a:schemeClr val="accent2"/>
                </a:solidFill>
                <a:latin typeface="Arial" pitchFamily="34" charset="0"/>
                <a:ea typeface="Adobe Heiti Std R" pitchFamily="34" charset="-128"/>
                <a:cs typeface="Arial" pitchFamily="34" charset="0"/>
              </a:rPr>
              <a:t>Request Examples</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17</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320040" lvl="1" indent="0">
              <a:buNone/>
            </a:pPr>
            <a:r>
              <a:rPr lang="en-US" sz="2800" dirty="0" smtClean="0">
                <a:latin typeface="Arial" pitchFamily="34" charset="0"/>
                <a:cs typeface="Arial" pitchFamily="34" charset="0"/>
              </a:rPr>
              <a:t>1. </a:t>
            </a:r>
            <a:r>
              <a:rPr lang="en-US" sz="2800" dirty="0" smtClean="0">
                <a:latin typeface="Arial" pitchFamily="34" charset="0"/>
                <a:cs typeface="Arial" pitchFamily="34" charset="0"/>
                <a:hlinkClick r:id="rId2" action="ppaction://hlinkfile"/>
              </a:rPr>
              <a:t>Reimbursement Payment Request Form</a:t>
            </a:r>
            <a:endParaRPr lang="en-US" sz="2800" dirty="0" smtClean="0">
              <a:latin typeface="Arial" pitchFamily="34" charset="0"/>
              <a:cs typeface="Arial" pitchFamily="34" charset="0"/>
            </a:endParaRPr>
          </a:p>
          <a:p>
            <a:pPr marL="320040" lvl="1" indent="0">
              <a:buNone/>
            </a:pPr>
            <a:r>
              <a:rPr lang="en-US" sz="2800" dirty="0">
                <a:latin typeface="Arial" pitchFamily="34" charset="0"/>
                <a:cs typeface="Arial" pitchFamily="34" charset="0"/>
              </a:rPr>
              <a:t>2</a:t>
            </a:r>
            <a:r>
              <a:rPr lang="en-US" sz="2800" dirty="0" smtClean="0">
                <a:latin typeface="Arial" pitchFamily="34" charset="0"/>
                <a:cs typeface="Arial" pitchFamily="34" charset="0"/>
              </a:rPr>
              <a:t>. </a:t>
            </a:r>
            <a:r>
              <a:rPr lang="en-US" sz="2800" dirty="0" smtClean="0">
                <a:latin typeface="Arial" pitchFamily="34" charset="0"/>
                <a:cs typeface="Arial" pitchFamily="34" charset="0"/>
                <a:hlinkClick r:id="rId3" action="ppaction://hlinkfile"/>
              </a:rPr>
              <a:t>ENRTF Spreadsheet #1</a:t>
            </a:r>
            <a:endParaRPr lang="en-US" sz="2800" dirty="0" smtClean="0">
              <a:latin typeface="Arial" pitchFamily="34" charset="0"/>
              <a:cs typeface="Arial" pitchFamily="34" charset="0"/>
            </a:endParaRPr>
          </a:p>
          <a:p>
            <a:pPr marL="320040" lvl="1" indent="0">
              <a:buNone/>
            </a:pPr>
            <a:r>
              <a:rPr lang="en-US" sz="2800" dirty="0">
                <a:latin typeface="Arial" pitchFamily="34" charset="0"/>
                <a:cs typeface="Arial" pitchFamily="34" charset="0"/>
              </a:rPr>
              <a:t>3</a:t>
            </a:r>
            <a:r>
              <a:rPr lang="en-US" sz="2800" dirty="0" smtClean="0">
                <a:latin typeface="Arial" pitchFamily="34" charset="0"/>
                <a:cs typeface="Arial" pitchFamily="34" charset="0"/>
              </a:rPr>
              <a:t>. </a:t>
            </a:r>
            <a:r>
              <a:rPr lang="en-US" sz="2800" dirty="0" smtClean="0">
                <a:latin typeface="Arial" pitchFamily="34" charset="0"/>
                <a:cs typeface="Arial" pitchFamily="34" charset="0"/>
                <a:hlinkClick r:id="rId4" action="ppaction://hlinkfile"/>
              </a:rPr>
              <a:t>ENRTF Spreadsheet #2</a:t>
            </a:r>
            <a:endParaRPr lang="en-US" sz="2800" dirty="0" smtClean="0">
              <a:latin typeface="Arial" pitchFamily="34" charset="0"/>
              <a:cs typeface="Arial" pitchFamily="34" charset="0"/>
            </a:endParaRPr>
          </a:p>
          <a:p>
            <a:pPr marL="320040" lvl="1" indent="0">
              <a:buNone/>
            </a:pPr>
            <a:r>
              <a:rPr lang="en-US" sz="2800" dirty="0" smtClean="0">
                <a:latin typeface="Arial" pitchFamily="34" charset="0"/>
                <a:cs typeface="Arial" pitchFamily="34" charset="0"/>
              </a:rPr>
              <a:t>4. </a:t>
            </a:r>
            <a:r>
              <a:rPr lang="en-US" sz="2800" dirty="0" smtClean="0">
                <a:latin typeface="Arial" pitchFamily="34" charset="0"/>
                <a:cs typeface="Arial" pitchFamily="34" charset="0"/>
                <a:hlinkClick r:id="rId5" action="ppaction://hlinkfile"/>
              </a:rPr>
              <a:t>OHF Spreadsheet #1</a:t>
            </a:r>
            <a:endParaRPr lang="en-US" sz="2800" dirty="0" smtClean="0">
              <a:latin typeface="Arial" pitchFamily="34" charset="0"/>
              <a:cs typeface="Arial" pitchFamily="34" charset="0"/>
            </a:endParaRPr>
          </a:p>
          <a:p>
            <a:pPr marL="320040" lvl="1" indent="0">
              <a:buNone/>
            </a:pPr>
            <a:r>
              <a:rPr lang="en-US" sz="2800" dirty="0" smtClean="0">
                <a:latin typeface="Arial" pitchFamily="34" charset="0"/>
                <a:cs typeface="Arial" pitchFamily="34" charset="0"/>
              </a:rPr>
              <a:t>5. </a:t>
            </a:r>
            <a:r>
              <a:rPr lang="en-US" sz="2800" dirty="0" smtClean="0">
                <a:latin typeface="Arial" pitchFamily="34" charset="0"/>
                <a:cs typeface="Arial" pitchFamily="34" charset="0"/>
                <a:hlinkClick r:id="rId6" action="ppaction://hlinkfile"/>
              </a:rPr>
              <a:t>OHF Spreadsheet #2</a:t>
            </a:r>
            <a:endParaRPr lang="en-US" sz="2800" dirty="0" smtClean="0">
              <a:latin typeface="Arial" pitchFamily="34" charset="0"/>
              <a:cs typeface="Arial" pitchFamily="34" charset="0"/>
            </a:endParaRPr>
          </a:p>
          <a:p>
            <a:pPr marL="320040" lvl="1" indent="0">
              <a:buNone/>
            </a:pPr>
            <a:r>
              <a:rPr lang="en-US" sz="2800" dirty="0">
                <a:latin typeface="Arial" pitchFamily="34" charset="0"/>
                <a:cs typeface="Arial" pitchFamily="34" charset="0"/>
              </a:rPr>
              <a:t>6</a:t>
            </a:r>
            <a:r>
              <a:rPr lang="en-US" sz="2800" dirty="0" smtClean="0">
                <a:latin typeface="Arial" pitchFamily="34" charset="0"/>
                <a:cs typeface="Arial" pitchFamily="34" charset="0"/>
              </a:rPr>
              <a:t>. </a:t>
            </a:r>
            <a:r>
              <a:rPr lang="en-US" sz="2800" dirty="0" smtClean="0">
                <a:latin typeface="Arial" pitchFamily="34" charset="0"/>
                <a:cs typeface="Arial" pitchFamily="34" charset="0"/>
                <a:hlinkClick r:id="rId7" action="ppaction://hlinkfile"/>
              </a:rPr>
              <a:t>Project Activity Summary Spreadsheet</a:t>
            </a:r>
            <a:endParaRPr lang="en-US" sz="2800" dirty="0" smtClean="0">
              <a:latin typeface="Arial" pitchFamily="34" charset="0"/>
              <a:cs typeface="Arial" pitchFamily="34" charset="0"/>
            </a:endParaRPr>
          </a:p>
        </p:txBody>
      </p:sp>
    </p:spTree>
    <p:extLst>
      <p:ext uri="{BB962C8B-B14F-4D97-AF65-F5344CB8AC3E}">
        <p14:creationId xmlns:p14="http://schemas.microsoft.com/office/powerpoint/2010/main" val="35922643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Reimbursement Spreadsheet-Final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304800" y="1752600"/>
            <a:ext cx="8461248" cy="4800600"/>
          </a:xfrm>
        </p:spPr>
        <p:txBody>
          <a:bodyPr>
            <a:noAutofit/>
          </a:bodyPr>
          <a:lstStyle/>
          <a:p>
            <a:pPr marL="0" indent="0">
              <a:buNone/>
            </a:pPr>
            <a:r>
              <a:rPr lang="en-US" sz="2600" u="sng" dirty="0">
                <a:solidFill>
                  <a:schemeClr val="accent2"/>
                </a:solidFill>
                <a:latin typeface="Arial" pitchFamily="34" charset="0"/>
                <a:ea typeface="Adobe Heiti Std R" pitchFamily="34" charset="-128"/>
                <a:cs typeface="Arial" pitchFamily="34" charset="0"/>
              </a:rPr>
              <a:t>Common Mistakes</a:t>
            </a:r>
          </a:p>
          <a:p>
            <a:pPr>
              <a:buClr>
                <a:schemeClr val="accent1"/>
              </a:buClr>
              <a:buFont typeface="Wingdings" pitchFamily="2" charset="2"/>
              <a:buChar char="v"/>
            </a:pPr>
            <a:r>
              <a:rPr lang="en-US" sz="2000" dirty="0">
                <a:latin typeface="Arial" pitchFamily="34" charset="0"/>
                <a:ea typeface="Adobe Heiti Std R" pitchFamily="34" charset="-128"/>
                <a:cs typeface="Arial" pitchFamily="34" charset="0"/>
              </a:rPr>
              <a:t>The spreadsheet $ fields are not formatted to include cents (e.g. $1,029 vs. $1,029.13) This throws off the totals.</a:t>
            </a:r>
          </a:p>
          <a:p>
            <a:pPr>
              <a:buFont typeface="Wingdings" pitchFamily="2" charset="2"/>
              <a:buChar char="v"/>
            </a:pPr>
            <a:endParaRPr lang="en-US" sz="20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000" dirty="0">
                <a:latin typeface="Arial" pitchFamily="34" charset="0"/>
                <a:ea typeface="Adobe Heiti Std R" pitchFamily="34" charset="-128"/>
                <a:cs typeface="Arial" pitchFamily="34" charset="0"/>
              </a:rPr>
              <a:t>The beginning balance is not the ending balance from the previous reimbursement request.</a:t>
            </a:r>
          </a:p>
          <a:p>
            <a:pPr>
              <a:buFont typeface="Wingdings" pitchFamily="2" charset="2"/>
              <a:buChar char="v"/>
            </a:pPr>
            <a:endParaRPr lang="en-US" sz="20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000" dirty="0">
                <a:latin typeface="Arial" pitchFamily="34" charset="0"/>
                <a:ea typeface="Adobe Heiti Std R" pitchFamily="34" charset="-128"/>
                <a:cs typeface="Arial" pitchFamily="34" charset="0"/>
              </a:rPr>
              <a:t>Budget amounts do not match latest approved Work Plan</a:t>
            </a:r>
          </a:p>
          <a:p>
            <a:pPr>
              <a:buFont typeface="Wingdings" pitchFamily="2" charset="2"/>
              <a:buChar char="v"/>
            </a:pPr>
            <a:endParaRPr lang="en-US" sz="20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000" dirty="0">
                <a:latin typeface="Arial" pitchFamily="34" charset="0"/>
                <a:ea typeface="Adobe Heiti Std R" pitchFamily="34" charset="-128"/>
                <a:cs typeface="Arial" pitchFamily="34" charset="0"/>
              </a:rPr>
              <a:t>Overspending in budget </a:t>
            </a:r>
            <a:r>
              <a:rPr lang="en-US" sz="2000" dirty="0" smtClean="0">
                <a:latin typeface="Arial" pitchFamily="34" charset="0"/>
                <a:ea typeface="Adobe Heiti Std R" pitchFamily="34" charset="-128"/>
                <a:cs typeface="Arial" pitchFamily="34" charset="0"/>
              </a:rPr>
              <a:t>item-LSOHC has 10% budget modification language that needs to be approved into the work plan, LCCMR allows overspending in subcategories, but not the total line item amount</a:t>
            </a:r>
            <a:endParaRPr lang="en-US" sz="20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18</a:t>
            </a:fld>
            <a:endParaRPr lang="en-US" dirty="0">
              <a:latin typeface="Arial" pitchFamily="34" charset="0"/>
              <a:cs typeface="Arial" pitchFamily="34" charset="0"/>
            </a:endParaRPr>
          </a:p>
        </p:txBody>
      </p:sp>
    </p:spTree>
    <p:extLst>
      <p:ext uri="{BB962C8B-B14F-4D97-AF65-F5344CB8AC3E}">
        <p14:creationId xmlns:p14="http://schemas.microsoft.com/office/powerpoint/2010/main" val="4156392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Reimbursement Documentation-</a:t>
            </a:r>
            <a:r>
              <a:rPr lang="en-US" sz="3100" dirty="0" smtClean="0">
                <a:solidFill>
                  <a:schemeClr val="accent2"/>
                </a:solidFill>
                <a:latin typeface="Arial" pitchFamily="34" charset="0"/>
                <a:ea typeface="Adobe Heiti Std R" pitchFamily="34" charset="-128"/>
                <a:cs typeface="Arial" pitchFamily="34" charset="0"/>
              </a:rPr>
              <a:t>Expenses #1</a:t>
            </a:r>
            <a:endParaRPr lang="en-US" sz="3100" dirty="0">
              <a:solidFill>
                <a:schemeClr val="accent2"/>
              </a:solidFill>
              <a:latin typeface="Arial" pitchFamily="34" charset="0"/>
              <a:ea typeface="Adobe Heiti Std R" pitchFamily="34" charset="-128"/>
              <a:cs typeface="Arial" pitchFamily="34" charset="0"/>
            </a:endParaRPr>
          </a:p>
        </p:txBody>
      </p:sp>
      <p:sp>
        <p:nvSpPr>
          <p:cNvPr id="5" name="Content Placeholder 4"/>
          <p:cNvSpPr>
            <a:spLocks noGrp="1"/>
          </p:cNvSpPr>
          <p:nvPr>
            <p:ph sz="quarter" idx="1"/>
          </p:nvPr>
        </p:nvSpPr>
        <p:spPr>
          <a:xfrm>
            <a:off x="457200" y="1600200"/>
            <a:ext cx="8308848" cy="4495800"/>
          </a:xfrm>
        </p:spPr>
        <p:txBody>
          <a:bodyPr>
            <a:normAutofit/>
          </a:bodyPr>
          <a:lstStyle/>
          <a:p>
            <a:pPr>
              <a:buClr>
                <a:schemeClr val="accent1"/>
              </a:buClr>
              <a:buSzPct val="70000"/>
              <a:buFont typeface="Wingdings" pitchFamily="2" charset="2"/>
              <a:buChar char="v"/>
            </a:pPr>
            <a:r>
              <a:rPr lang="en-US" sz="2600" dirty="0" smtClean="0">
                <a:latin typeface="Arial" pitchFamily="34" charset="0"/>
                <a:ea typeface="Adobe Heiti Std R" pitchFamily="34" charset="-128"/>
                <a:cs typeface="Arial" pitchFamily="34" charset="0"/>
              </a:rPr>
              <a:t>Project expenses for reimbursement must be documented with:</a:t>
            </a:r>
          </a:p>
          <a:p>
            <a:pPr marL="822960" lvl="1" indent="-457200">
              <a:buFont typeface="+mj-lt"/>
              <a:buAutoNum type="arabicParenR"/>
            </a:pPr>
            <a:endParaRPr lang="en-US" sz="800" dirty="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Receipts</a:t>
            </a: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Invoices</a:t>
            </a: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Time (payroll) records </a:t>
            </a: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Proof of purchase or payment</a:t>
            </a:r>
          </a:p>
          <a:p>
            <a:pPr marL="822960" lvl="1" indent="-457200">
              <a:buFont typeface="+mj-lt"/>
              <a:buAutoNum type="arabicParenR"/>
            </a:pPr>
            <a:endParaRPr lang="en-US" sz="800" dirty="0" smtClean="0">
              <a:latin typeface="Arial" pitchFamily="34" charset="0"/>
              <a:ea typeface="Adobe Heiti Std R" pitchFamily="34" charset="-128"/>
              <a:cs typeface="Arial" pitchFamily="34" charset="0"/>
            </a:endParaRPr>
          </a:p>
          <a:p>
            <a:pPr marL="45720" indent="0">
              <a:buSzPct val="70000"/>
              <a:buNone/>
            </a:pPr>
            <a:r>
              <a:rPr lang="en-US" sz="2400" i="1" dirty="0" smtClean="0">
                <a:latin typeface="Arial" pitchFamily="34" charset="0"/>
                <a:ea typeface="Adobe Heiti Std R" pitchFamily="34" charset="-128"/>
                <a:cs typeface="Arial" pitchFamily="34" charset="0"/>
              </a:rPr>
              <a:t>This information is required to determine the eligibility of the expenses and to ensure expenses were made within the project period. </a:t>
            </a:r>
          </a:p>
          <a:p>
            <a:pPr marL="502920" indent="-457200">
              <a:buSzPct val="70000"/>
              <a:buFont typeface="Wingdings" pitchFamily="2" charset="2"/>
              <a:buChar char="v"/>
            </a:pPr>
            <a:endParaRPr lang="en-US" sz="2400" dirty="0">
              <a:latin typeface="Adobe Fan Heiti Std B"/>
              <a:ea typeface="Adobe Heiti Std R"/>
            </a:endParaRPr>
          </a:p>
          <a:p>
            <a:pPr marL="502920" indent="-457200">
              <a:buSzPct val="70000"/>
              <a:buFont typeface="Wingdings" pitchFamily="2" charset="2"/>
              <a:buChar char="v"/>
            </a:pPr>
            <a:endParaRPr lang="en-US" sz="2400" dirty="0" smtClean="0">
              <a:latin typeface="Adobe Heiti Std R" pitchFamily="34" charset="-128"/>
              <a:ea typeface="Adobe Heiti Std R" pitchFamily="34" charset="-128"/>
            </a:endParaRPr>
          </a:p>
          <a:p>
            <a:pPr marL="502920" indent="-457200">
              <a:buNone/>
            </a:pPr>
            <a:endParaRPr lang="en-US" sz="2400" dirty="0">
              <a:latin typeface="Adobe Heiti Std R" pitchFamily="34" charset="-128"/>
              <a:ea typeface="Adobe Heiti Std R" pitchFamily="34" charset="-128"/>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19</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2"/>
                </a:solidFill>
                <a:latin typeface="Arial" pitchFamily="34" charset="0"/>
                <a:ea typeface="Adobe Heiti Std R" pitchFamily="34" charset="-128"/>
                <a:cs typeface="Arial" pitchFamily="34" charset="0"/>
              </a:rPr>
              <a:t>Topics to be Covered</a:t>
            </a:r>
            <a:endParaRPr lang="en-US"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152400" y="1600200"/>
            <a:ext cx="8839200" cy="4495800"/>
          </a:xfrm>
        </p:spPr>
        <p:txBody>
          <a:bodyPr>
            <a:noAutofit/>
          </a:bodyPr>
          <a:lstStyle/>
          <a:p>
            <a:pPr>
              <a:lnSpc>
                <a:spcPct val="150000"/>
              </a:lnSpc>
            </a:pPr>
            <a:r>
              <a:rPr lang="en-US" sz="1400" dirty="0" smtClean="0">
                <a:latin typeface="Arial" pitchFamily="34" charset="0"/>
                <a:ea typeface="Adobe Heiti Std R" pitchFamily="34" charset="-128"/>
                <a:cs typeface="Arial" pitchFamily="34" charset="0"/>
              </a:rPr>
              <a:t>Introduction </a:t>
            </a:r>
          </a:p>
          <a:p>
            <a:pPr>
              <a:lnSpc>
                <a:spcPct val="150000"/>
              </a:lnSpc>
            </a:pPr>
            <a:r>
              <a:rPr lang="en-US" sz="1400" dirty="0" smtClean="0">
                <a:latin typeface="Arial" pitchFamily="34" charset="0"/>
                <a:ea typeface="Adobe Heiti Std R" pitchFamily="34" charset="-128"/>
                <a:cs typeface="Arial" pitchFamily="34" charset="0"/>
              </a:rPr>
              <a:t>System Requirements (Q &amp; A)</a:t>
            </a:r>
          </a:p>
          <a:p>
            <a:pPr>
              <a:lnSpc>
                <a:spcPct val="150000"/>
              </a:lnSpc>
            </a:pPr>
            <a:r>
              <a:rPr lang="en-US" sz="1400" dirty="0" smtClean="0">
                <a:latin typeface="Arial" pitchFamily="34" charset="0"/>
                <a:ea typeface="Adobe Heiti Std R" pitchFamily="34" charset="-128"/>
                <a:cs typeface="Arial" pitchFamily="34" charset="0"/>
              </a:rPr>
              <a:t>Project Reimbursement (Q &amp; A)</a:t>
            </a:r>
          </a:p>
          <a:p>
            <a:pPr marL="662940" lvl="1" indent="-342900">
              <a:lnSpc>
                <a:spcPct val="150000"/>
              </a:lnSpc>
            </a:pPr>
            <a:r>
              <a:rPr lang="en-US" sz="1400" dirty="0" smtClean="0">
                <a:latin typeface="Arial" pitchFamily="34" charset="0"/>
                <a:ea typeface="Adobe Heiti Std R" pitchFamily="34" charset="-128"/>
                <a:cs typeface="Arial" pitchFamily="34" charset="0"/>
              </a:rPr>
              <a:t>Forms</a:t>
            </a:r>
          </a:p>
          <a:p>
            <a:pPr marL="662940" lvl="1" indent="-342900">
              <a:lnSpc>
                <a:spcPct val="150000"/>
              </a:lnSpc>
            </a:pPr>
            <a:r>
              <a:rPr lang="en-US" sz="1400" dirty="0" smtClean="0">
                <a:latin typeface="Arial" pitchFamily="34" charset="0"/>
                <a:ea typeface="Adobe Heiti Std R" pitchFamily="34" charset="-128"/>
                <a:cs typeface="Arial" pitchFamily="34" charset="0"/>
              </a:rPr>
              <a:t>Documentation </a:t>
            </a:r>
          </a:p>
          <a:p>
            <a:pPr marL="662940" lvl="1" indent="-342900">
              <a:lnSpc>
                <a:spcPct val="150000"/>
              </a:lnSpc>
            </a:pPr>
            <a:r>
              <a:rPr lang="en-US" sz="1400" dirty="0" smtClean="0">
                <a:latin typeface="Arial" pitchFamily="34" charset="0"/>
                <a:ea typeface="Adobe Heiti Std R" pitchFamily="34" charset="-128"/>
                <a:cs typeface="Arial" pitchFamily="34" charset="0"/>
              </a:rPr>
              <a:t>Work Plans/Reports</a:t>
            </a:r>
          </a:p>
          <a:p>
            <a:pPr>
              <a:lnSpc>
                <a:spcPct val="150000"/>
              </a:lnSpc>
            </a:pPr>
            <a:r>
              <a:rPr lang="en-US" sz="1400" dirty="0" smtClean="0">
                <a:latin typeface="Arial" pitchFamily="34" charset="0"/>
                <a:ea typeface="Adobe Heiti Std R" pitchFamily="34" charset="-128"/>
                <a:cs typeface="Arial" pitchFamily="34" charset="0"/>
              </a:rPr>
              <a:t>Documentation Kept on File (Q &amp; A)</a:t>
            </a:r>
          </a:p>
          <a:p>
            <a:pPr>
              <a:lnSpc>
                <a:spcPct val="150000"/>
              </a:lnSpc>
            </a:pPr>
            <a:r>
              <a:rPr lang="en-US" sz="1400" dirty="0">
                <a:latin typeface="Arial" pitchFamily="34" charset="0"/>
                <a:ea typeface="Adobe Heiti Std R" pitchFamily="34" charset="-128"/>
                <a:cs typeface="Arial" pitchFamily="34" charset="0"/>
              </a:rPr>
              <a:t>Land Acquisition Reporting Requirements (Q &amp; A</a:t>
            </a:r>
            <a:r>
              <a:rPr lang="en-US" sz="1400" dirty="0" smtClean="0">
                <a:latin typeface="Arial" pitchFamily="34" charset="0"/>
                <a:ea typeface="Adobe Heiti Std R" pitchFamily="34" charset="-128"/>
                <a:cs typeface="Arial" pitchFamily="34" charset="0"/>
              </a:rPr>
              <a:t>)</a:t>
            </a:r>
          </a:p>
          <a:p>
            <a:pPr>
              <a:lnSpc>
                <a:spcPct val="150000"/>
              </a:lnSpc>
            </a:pPr>
            <a:r>
              <a:rPr lang="en-US" sz="1400" dirty="0" smtClean="0">
                <a:latin typeface="Arial" pitchFamily="34" charset="0"/>
                <a:ea typeface="Adobe Heiti Std R" pitchFamily="34" charset="-128"/>
                <a:cs typeface="Arial" pitchFamily="34" charset="0"/>
              </a:rPr>
              <a:t>Materials and Services (Q &amp; A)</a:t>
            </a:r>
          </a:p>
          <a:p>
            <a:pPr>
              <a:lnSpc>
                <a:spcPct val="150000"/>
              </a:lnSpc>
            </a:pPr>
            <a:r>
              <a:rPr lang="en-US" sz="1400" dirty="0" smtClean="0">
                <a:latin typeface="Arial" pitchFamily="34" charset="0"/>
                <a:ea typeface="Adobe Heiti Std R" pitchFamily="34" charset="-128"/>
                <a:cs typeface="Arial" pitchFamily="34" charset="0"/>
              </a:rPr>
              <a:t>Accounting, Documentation, and Record </a:t>
            </a:r>
            <a:r>
              <a:rPr lang="en-US" sz="1400" dirty="0">
                <a:latin typeface="Arial" pitchFamily="34" charset="0"/>
                <a:ea typeface="Adobe Heiti Std R" pitchFamily="34" charset="-128"/>
                <a:cs typeface="Arial" pitchFamily="34" charset="0"/>
              </a:rPr>
              <a:t>Reconciliation (Q &amp; A</a:t>
            </a:r>
            <a:r>
              <a:rPr lang="en-US" sz="1400" dirty="0" smtClean="0">
                <a:latin typeface="Arial" pitchFamily="34" charset="0"/>
                <a:ea typeface="Adobe Heiti Std R" pitchFamily="34" charset="-128"/>
                <a:cs typeface="Arial" pitchFamily="34" charset="0"/>
              </a:rPr>
              <a:t>)</a:t>
            </a:r>
          </a:p>
          <a:p>
            <a:pPr>
              <a:lnSpc>
                <a:spcPct val="150000"/>
              </a:lnSpc>
            </a:pPr>
            <a:r>
              <a:rPr lang="en-US" sz="1400" dirty="0">
                <a:latin typeface="Arial" pitchFamily="34" charset="0"/>
                <a:ea typeface="Adobe Heiti Std R" pitchFamily="34" charset="-128"/>
                <a:cs typeface="Arial" pitchFamily="34" charset="0"/>
              </a:rPr>
              <a:t>Thoughts from an Auditor (Q &amp; A) </a:t>
            </a:r>
            <a:endParaRPr lang="en-US" sz="1400" dirty="0" smtClean="0">
              <a:latin typeface="Arial" pitchFamily="34" charset="0"/>
              <a:ea typeface="Adobe Heiti Std R" pitchFamily="34" charset="-128"/>
              <a:cs typeface="Arial" pitchFamily="34" charset="0"/>
            </a:endParaRPr>
          </a:p>
          <a:p>
            <a:pPr>
              <a:lnSpc>
                <a:spcPct val="150000"/>
              </a:lnSpc>
            </a:pPr>
            <a:r>
              <a:rPr lang="en-US" sz="1400" dirty="0" smtClean="0">
                <a:latin typeface="Arial" pitchFamily="34" charset="0"/>
                <a:ea typeface="Adobe Heiti Std R" pitchFamily="34" charset="-128"/>
                <a:cs typeface="Arial" pitchFamily="34" charset="0"/>
              </a:rPr>
              <a:t>Contact Information</a:t>
            </a:r>
            <a:endParaRPr lang="en-US" sz="14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a:t>
            </a:fld>
            <a:endParaRPr lang="en-US" dirty="0">
              <a:latin typeface="Arial" pitchFamily="34" charset="0"/>
              <a:cs typeface="Arial" pitchFamily="34" charset="0"/>
            </a:endParaRPr>
          </a:p>
        </p:txBody>
      </p:sp>
    </p:spTree>
    <p:extLst>
      <p:ext uri="{BB962C8B-B14F-4D97-AF65-F5344CB8AC3E}">
        <p14:creationId xmlns:p14="http://schemas.microsoft.com/office/powerpoint/2010/main" val="4234513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accent2"/>
                </a:solidFill>
                <a:latin typeface="Arial" pitchFamily="34" charset="0"/>
                <a:ea typeface="Adobe Heiti Std R" pitchFamily="34" charset="-128"/>
                <a:cs typeface="Arial" pitchFamily="34" charset="0"/>
              </a:rPr>
              <a:t>Reimbursement </a:t>
            </a:r>
            <a:r>
              <a:rPr lang="en-US" sz="3600" dirty="0" smtClean="0">
                <a:solidFill>
                  <a:schemeClr val="accent2"/>
                </a:solidFill>
                <a:latin typeface="Arial" pitchFamily="34" charset="0"/>
                <a:ea typeface="Adobe Heiti Std R" pitchFamily="34" charset="-128"/>
                <a:cs typeface="Arial" pitchFamily="34" charset="0"/>
              </a:rPr>
              <a:t>Documentation-</a:t>
            </a:r>
            <a:r>
              <a:rPr lang="en-US" sz="3100" dirty="0" smtClean="0">
                <a:solidFill>
                  <a:schemeClr val="accent2"/>
                </a:solidFill>
                <a:latin typeface="Arial" pitchFamily="34" charset="0"/>
                <a:ea typeface="Adobe Heiti Std R" pitchFamily="34" charset="-128"/>
                <a:cs typeface="Arial" pitchFamily="34" charset="0"/>
              </a:rPr>
              <a:t>Expenses #2</a:t>
            </a:r>
            <a:endParaRPr lang="en-US" sz="31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600200"/>
            <a:ext cx="8537448" cy="4876800"/>
          </a:xfrm>
        </p:spPr>
        <p:txBody>
          <a:bodyPr>
            <a:normAutofit/>
          </a:bodyPr>
          <a:lstStyle/>
          <a:p>
            <a:pPr>
              <a:buClr>
                <a:schemeClr val="accent1"/>
              </a:buClr>
              <a:buFont typeface="Wingdings" pitchFamily="2" charset="2"/>
              <a:buChar char="v"/>
            </a:pPr>
            <a:r>
              <a:rPr lang="en-US" sz="2400" dirty="0">
                <a:latin typeface="Arial" pitchFamily="34" charset="0"/>
                <a:ea typeface="Adobe Heiti Std R" pitchFamily="34" charset="-128"/>
                <a:cs typeface="Arial" pitchFamily="34" charset="0"/>
              </a:rPr>
              <a:t>The following information must be added to (or written on) the copies of receipts, invoices, time records or other documentation:</a:t>
            </a:r>
          </a:p>
          <a:p>
            <a:pPr marL="822960" lvl="1" indent="-457200">
              <a:buFont typeface="+mj-lt"/>
              <a:buAutoNum type="arabicParenR"/>
            </a:pPr>
            <a:endParaRPr lang="en-US" sz="900" dirty="0" smtClean="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Activity </a:t>
            </a:r>
            <a:r>
              <a:rPr lang="en-US" sz="2200" dirty="0">
                <a:latin typeface="Arial" pitchFamily="34" charset="0"/>
                <a:ea typeface="Adobe Heiti Std R" pitchFamily="34" charset="-128"/>
                <a:cs typeface="Arial" pitchFamily="34" charset="0"/>
              </a:rPr>
              <a:t># the expense is being posted to (Environment and Natural Resource Trust Fund only</a:t>
            </a:r>
            <a:r>
              <a:rPr lang="en-US" sz="2200" dirty="0" smtClean="0">
                <a:latin typeface="Arial" pitchFamily="34" charset="0"/>
                <a:ea typeface="Adobe Heiti Std R" pitchFamily="34" charset="-128"/>
                <a:cs typeface="Arial" pitchFamily="34" charset="0"/>
              </a:rPr>
              <a:t>)</a:t>
            </a:r>
          </a:p>
          <a:p>
            <a:pPr marL="822960" lvl="1" indent="-457200">
              <a:buFont typeface="+mj-lt"/>
              <a:buAutoNum type="arabicParenR"/>
            </a:pPr>
            <a:endParaRPr lang="en-US" sz="900" dirty="0" smtClean="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Budget item such as personnel, equipment, travel, etc.</a:t>
            </a:r>
          </a:p>
          <a:p>
            <a:pPr marL="822960" lvl="1" indent="-457200">
              <a:buFont typeface="+mj-lt"/>
              <a:buAutoNum type="arabicParenR"/>
            </a:pPr>
            <a:endParaRPr lang="en-US" sz="900" dirty="0" smtClean="0">
              <a:latin typeface="Arial" pitchFamily="34" charset="0"/>
              <a:ea typeface="Adobe Heiti Std R" pitchFamily="34" charset="-128"/>
              <a:cs typeface="Arial" pitchFamily="34" charset="0"/>
            </a:endParaRPr>
          </a:p>
          <a:p>
            <a:pPr marL="822960" lvl="1" indent="-457200">
              <a:buFont typeface="+mj-lt"/>
              <a:buAutoNum type="arabicParenR"/>
            </a:pPr>
            <a:r>
              <a:rPr lang="en-US" sz="2200" dirty="0" smtClean="0">
                <a:latin typeface="Arial" pitchFamily="34" charset="0"/>
                <a:ea typeface="Adobe Heiti Std R" pitchFamily="34" charset="-128"/>
                <a:cs typeface="Arial" pitchFamily="34" charset="0"/>
              </a:rPr>
              <a:t>If </a:t>
            </a:r>
            <a:r>
              <a:rPr lang="en-US" sz="2200" dirty="0">
                <a:latin typeface="Arial" pitchFamily="34" charset="0"/>
                <a:ea typeface="Adobe Heiti Std R" pitchFamily="34" charset="-128"/>
                <a:cs typeface="Arial" pitchFamily="34" charset="0"/>
              </a:rPr>
              <a:t>the documentation has expenses for more than one activity and/or budget item, mark which elements of the documentation are posted to each activity and budget </a:t>
            </a:r>
            <a:r>
              <a:rPr lang="en-US" sz="2200" dirty="0" smtClean="0">
                <a:latin typeface="Arial" pitchFamily="34" charset="0"/>
                <a:ea typeface="Adobe Heiti Std R" pitchFamily="34" charset="-128"/>
                <a:cs typeface="Arial" pitchFamily="34" charset="0"/>
              </a:rPr>
              <a:t>item</a:t>
            </a:r>
            <a:endParaRPr lang="en-US" sz="2200" dirty="0">
              <a:latin typeface="Arial" pitchFamily="34" charset="0"/>
              <a:ea typeface="Adobe Heiti Std R" pitchFamily="34" charset="-128"/>
              <a:cs typeface="Arial" pitchFamily="34" charset="0"/>
            </a:endParaRPr>
          </a:p>
          <a:p>
            <a:pPr marL="822960" lvl="1" indent="-457200">
              <a:buFont typeface="+mj-lt"/>
              <a:buAutoNum type="arabicParenR"/>
            </a:pPr>
            <a:endParaRPr lang="en-US" sz="1200" dirty="0" smtClean="0">
              <a:latin typeface="Adobe Heiti Std R" pitchFamily="34" charset="-128"/>
              <a:ea typeface="Adobe Heiti Std R" pitchFamily="34" charset="-128"/>
            </a:endParaRPr>
          </a:p>
          <a:p>
            <a:pPr marL="822960" lvl="1" indent="-457200">
              <a:buFont typeface="+mj-lt"/>
              <a:buAutoNum type="arabicParenR"/>
            </a:pPr>
            <a:endParaRPr lang="en-US" sz="2000" dirty="0" smtClean="0">
              <a:latin typeface="Adobe Heiti Std R" pitchFamily="34" charset="-128"/>
              <a:ea typeface="Adobe Heiti Std R" pitchFamily="34" charset="-128"/>
            </a:endParaRPr>
          </a:p>
          <a:p>
            <a:pPr marL="822960" lvl="1" indent="-457200">
              <a:buFont typeface="+mj-lt"/>
              <a:buAutoNum type="arabicParenR"/>
            </a:pPr>
            <a:endParaRPr lang="en-US" sz="21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20</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accent2"/>
                </a:solidFill>
                <a:latin typeface="Arial" pitchFamily="34" charset="0"/>
                <a:ea typeface="Adobe Heiti Std R" pitchFamily="34" charset="-128"/>
                <a:cs typeface="Arial" pitchFamily="34" charset="0"/>
              </a:rPr>
              <a:t>Reimbursement </a:t>
            </a:r>
            <a:r>
              <a:rPr lang="en-US" sz="3600" dirty="0" smtClean="0">
                <a:solidFill>
                  <a:schemeClr val="accent2"/>
                </a:solidFill>
                <a:latin typeface="Arial" pitchFamily="34" charset="0"/>
                <a:ea typeface="Adobe Heiti Std R" pitchFamily="34" charset="-128"/>
                <a:cs typeface="Arial" pitchFamily="34" charset="0"/>
              </a:rPr>
              <a:t>Documentation-</a:t>
            </a:r>
            <a:r>
              <a:rPr lang="en-US" sz="3100" dirty="0" smtClean="0">
                <a:solidFill>
                  <a:schemeClr val="accent2"/>
                </a:solidFill>
                <a:latin typeface="Arial" pitchFamily="34" charset="0"/>
                <a:ea typeface="Adobe Heiti Std R" pitchFamily="34" charset="-128"/>
                <a:cs typeface="Arial" pitchFamily="34" charset="0"/>
              </a:rPr>
              <a:t>Expenses #3</a:t>
            </a:r>
            <a:endParaRPr lang="en-US" sz="31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600200"/>
            <a:ext cx="8537448" cy="4876800"/>
          </a:xfrm>
        </p:spPr>
        <p:txBody>
          <a:bodyPr>
            <a:normAutofit/>
          </a:bodyPr>
          <a:lstStyle/>
          <a:p>
            <a:pPr marL="822960" lvl="1" indent="-457200">
              <a:buFont typeface="+mj-lt"/>
              <a:buAutoNum type="arabicParenR" startAt="4"/>
            </a:pPr>
            <a:r>
              <a:rPr lang="en-US" sz="2400" dirty="0" smtClean="0">
                <a:latin typeface="Arial" pitchFamily="34" charset="0"/>
                <a:ea typeface="Adobe Heiti Std R" pitchFamily="34" charset="-128"/>
                <a:cs typeface="Arial" pitchFamily="34" charset="0"/>
              </a:rPr>
              <a:t>If </a:t>
            </a:r>
            <a:r>
              <a:rPr lang="en-US" sz="2400" dirty="0">
                <a:latin typeface="Arial" pitchFamily="34" charset="0"/>
                <a:ea typeface="Adobe Heiti Std R" pitchFamily="34" charset="-128"/>
                <a:cs typeface="Arial" pitchFamily="34" charset="0"/>
              </a:rPr>
              <a:t>the documentation has non-project expenses on it, be sure to circle the expenses being posted to the project along with the activity and budget </a:t>
            </a:r>
            <a:r>
              <a:rPr lang="en-US" sz="2400" dirty="0" smtClean="0">
                <a:latin typeface="Arial" pitchFamily="34" charset="0"/>
                <a:ea typeface="Adobe Heiti Std R" pitchFamily="34" charset="-128"/>
                <a:cs typeface="Arial" pitchFamily="34" charset="0"/>
              </a:rPr>
              <a:t>item</a:t>
            </a:r>
          </a:p>
          <a:p>
            <a:pPr marL="822960" lvl="1" indent="-457200">
              <a:buFont typeface="+mj-lt"/>
              <a:buAutoNum type="arabicParenR" startAt="4"/>
            </a:pPr>
            <a:endParaRPr lang="en-US" sz="800" dirty="0" smtClean="0">
              <a:latin typeface="Arial" pitchFamily="34" charset="0"/>
              <a:ea typeface="Adobe Heiti Std R" pitchFamily="34" charset="-128"/>
              <a:cs typeface="Arial" pitchFamily="34" charset="0"/>
            </a:endParaRPr>
          </a:p>
          <a:p>
            <a:pPr marL="822960" lvl="1" indent="-457200">
              <a:buFont typeface="+mj-lt"/>
              <a:buAutoNum type="arabicParenR" startAt="4"/>
            </a:pPr>
            <a:r>
              <a:rPr lang="en-US" sz="2400" dirty="0" smtClean="0">
                <a:latin typeface="Arial" pitchFamily="34" charset="0"/>
                <a:ea typeface="Adobe Heiti Std R" pitchFamily="34" charset="-128"/>
                <a:cs typeface="Arial" pitchFamily="34" charset="0"/>
              </a:rPr>
              <a:t>Check number or payment number used to pay for receipt, invoice, or payroll.  Number should match with bank statement or other proof of payment</a:t>
            </a:r>
          </a:p>
          <a:p>
            <a:pPr marL="822960" lvl="1" indent="-457200">
              <a:buFont typeface="+mj-lt"/>
              <a:buAutoNum type="arabicParenR" startAt="4"/>
            </a:pPr>
            <a:endParaRPr lang="en-US" sz="800" dirty="0" smtClean="0">
              <a:latin typeface="Arial" pitchFamily="34" charset="0"/>
              <a:ea typeface="Adobe Heiti Std R" pitchFamily="34" charset="-128"/>
              <a:cs typeface="Arial" pitchFamily="34" charset="0"/>
            </a:endParaRPr>
          </a:p>
          <a:p>
            <a:pPr marL="822960" lvl="1" indent="-457200">
              <a:buFont typeface="+mj-lt"/>
              <a:buAutoNum type="arabicParenR" startAt="4"/>
            </a:pPr>
            <a:r>
              <a:rPr lang="en-US" sz="2400" dirty="0">
                <a:latin typeface="Arial" pitchFamily="34" charset="0"/>
                <a:ea typeface="Adobe Heiti Std R"/>
                <a:cs typeface="Arial" pitchFamily="34" charset="0"/>
              </a:rPr>
              <a:t>All invoices must explicitly state the date(s) that the services were performed and that date must fall within the project period in order to be eligible for reimbursement. </a:t>
            </a:r>
          </a:p>
          <a:p>
            <a:pPr marL="822960" lvl="1" indent="-457200">
              <a:buFont typeface="+mj-lt"/>
              <a:buAutoNum type="arabicParenR" startAt="4"/>
            </a:pPr>
            <a:endParaRPr lang="en-US" sz="2200" dirty="0" smtClean="0">
              <a:latin typeface="Adobe Heiti Std R" pitchFamily="34" charset="-128"/>
              <a:ea typeface="Adobe Heiti Std R" pitchFamily="34" charset="-128"/>
            </a:endParaRPr>
          </a:p>
          <a:p>
            <a:pPr marL="822960" lvl="1" indent="-457200">
              <a:buFont typeface="+mj-lt"/>
              <a:buAutoNum type="arabicParenR" startAt="4"/>
            </a:pPr>
            <a:endParaRPr lang="en-US" sz="2000" dirty="0" smtClean="0">
              <a:latin typeface="Adobe Heiti Std R" pitchFamily="34" charset="-128"/>
              <a:ea typeface="Adobe Heiti Std R" pitchFamily="34" charset="-128"/>
            </a:endParaRPr>
          </a:p>
          <a:p>
            <a:pPr marL="822960" lvl="1" indent="-457200">
              <a:buFont typeface="+mj-lt"/>
              <a:buAutoNum type="arabicParenR" startAt="4"/>
            </a:pPr>
            <a:endParaRPr lang="en-US" sz="21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21</a:t>
            </a:fld>
            <a:endParaRPr lang="en-US" dirty="0">
              <a:latin typeface="Arial" pitchFamily="34" charset="0"/>
              <a:cs typeface="Arial" pitchFamily="34" charset="0"/>
            </a:endParaRPr>
          </a:p>
        </p:txBody>
      </p:sp>
    </p:spTree>
    <p:extLst>
      <p:ext uri="{BB962C8B-B14F-4D97-AF65-F5344CB8AC3E}">
        <p14:creationId xmlns:p14="http://schemas.microsoft.com/office/powerpoint/2010/main" val="34668517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Reports and Work Plans</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a:normAutofit lnSpcReduction="10000"/>
          </a:bodyPr>
          <a:lstStyle/>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Progress Reports are due to the LCCMR and LSOHC boards on a semi-annual basis. Due dates are specific </a:t>
            </a:r>
            <a:r>
              <a:rPr lang="en-US" sz="2800" dirty="0">
                <a:latin typeface="Arial" pitchFamily="34" charset="0"/>
                <a:ea typeface="Adobe Heiti Std R" pitchFamily="34" charset="-128"/>
                <a:cs typeface="Arial" pitchFamily="34" charset="0"/>
              </a:rPr>
              <a:t>in</a:t>
            </a:r>
            <a:r>
              <a:rPr lang="en-US" sz="2800" dirty="0" smtClean="0">
                <a:latin typeface="Arial" pitchFamily="34" charset="0"/>
                <a:ea typeface="Adobe Heiti Std R" pitchFamily="34" charset="-128"/>
                <a:cs typeface="Arial" pitchFamily="34" charset="0"/>
              </a:rPr>
              <a:t> each Accomplishment/</a:t>
            </a:r>
            <a:r>
              <a:rPr lang="en-US" sz="2800" dirty="0">
                <a:latin typeface="Arial" pitchFamily="34" charset="0"/>
                <a:ea typeface="Adobe Heiti Std R" pitchFamily="34" charset="-128"/>
                <a:cs typeface="Arial" pitchFamily="34" charset="0"/>
              </a:rPr>
              <a:t>W</a:t>
            </a:r>
            <a:r>
              <a:rPr lang="en-US" sz="2800" dirty="0" smtClean="0">
                <a:latin typeface="Arial" pitchFamily="34" charset="0"/>
                <a:ea typeface="Adobe Heiti Std R" pitchFamily="34" charset="-128"/>
                <a:cs typeface="Arial" pitchFamily="34" charset="0"/>
              </a:rPr>
              <a:t>ork </a:t>
            </a:r>
            <a:r>
              <a:rPr lang="en-US" sz="2800" dirty="0">
                <a:latin typeface="Arial" pitchFamily="34" charset="0"/>
                <a:ea typeface="Adobe Heiti Std R" pitchFamily="34" charset="-128"/>
                <a:cs typeface="Arial" pitchFamily="34" charset="0"/>
              </a:rPr>
              <a:t>P</a:t>
            </a:r>
            <a:r>
              <a:rPr lang="en-US" sz="2800" dirty="0" smtClean="0">
                <a:latin typeface="Arial" pitchFamily="34" charset="0"/>
                <a:ea typeface="Adobe Heiti Std R" pitchFamily="34" charset="-128"/>
                <a:cs typeface="Arial" pitchFamily="34" charset="0"/>
              </a:rPr>
              <a:t>lan.</a:t>
            </a:r>
            <a:endParaRPr lang="en-US" sz="2800" dirty="0">
              <a:latin typeface="Arial" pitchFamily="34" charset="0"/>
              <a:ea typeface="Adobe Heiti Std R" pitchFamily="34" charset="-128"/>
              <a:cs typeface="Arial" pitchFamily="34" charset="0"/>
            </a:endParaRP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The State </a:t>
            </a:r>
            <a:r>
              <a:rPr lang="en-US" sz="2800" dirty="0">
                <a:latin typeface="Arial" pitchFamily="34" charset="0"/>
                <a:ea typeface="Adobe Heiti Std R" pitchFamily="34" charset="-128"/>
                <a:cs typeface="Arial" pitchFamily="34" charset="0"/>
              </a:rPr>
              <a:t>may withhold payments for projects with past due </a:t>
            </a:r>
            <a:r>
              <a:rPr lang="en-US" sz="2800" dirty="0" smtClean="0">
                <a:latin typeface="Arial" pitchFamily="34" charset="0"/>
                <a:ea typeface="Adobe Heiti Std R" pitchFamily="34" charset="-128"/>
                <a:cs typeface="Arial" pitchFamily="34" charset="0"/>
              </a:rPr>
              <a:t>Work Plans </a:t>
            </a:r>
            <a:r>
              <a:rPr lang="en-US" sz="2800" dirty="0">
                <a:latin typeface="Arial" pitchFamily="34" charset="0"/>
                <a:ea typeface="Adobe Heiti Std R" pitchFamily="34" charset="-128"/>
                <a:cs typeface="Arial" pitchFamily="34" charset="0"/>
              </a:rPr>
              <a:t>or </a:t>
            </a:r>
            <a:r>
              <a:rPr lang="en-US" sz="2800" dirty="0" smtClean="0">
                <a:latin typeface="Arial" pitchFamily="34" charset="0"/>
                <a:ea typeface="Adobe Heiti Std R" pitchFamily="34" charset="-128"/>
                <a:cs typeface="Arial" pitchFamily="34" charset="0"/>
              </a:rPr>
              <a:t>Progress Reports</a:t>
            </a:r>
            <a:r>
              <a:rPr lang="en-US" sz="2800" dirty="0">
                <a:latin typeface="Arial" pitchFamily="34" charset="0"/>
                <a:ea typeface="Adobe Heiti Std R" pitchFamily="34" charset="-128"/>
                <a:cs typeface="Arial" pitchFamily="34" charset="0"/>
              </a:rPr>
              <a:t>.</a:t>
            </a: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a:latin typeface="Arial" pitchFamily="34" charset="0"/>
                <a:ea typeface="Adobe Heiti Std R" pitchFamily="34" charset="-128"/>
                <a:cs typeface="Arial" pitchFamily="34" charset="0"/>
              </a:rPr>
              <a:t>The </a:t>
            </a:r>
            <a:r>
              <a:rPr lang="en-US" sz="2800" dirty="0" smtClean="0">
                <a:latin typeface="Arial" pitchFamily="34" charset="0"/>
                <a:ea typeface="Adobe Heiti Std R" pitchFamily="34" charset="-128"/>
                <a:cs typeface="Arial" pitchFamily="34" charset="0"/>
              </a:rPr>
              <a:t>final reimbursement request payments will be paid when the Final </a:t>
            </a:r>
            <a:r>
              <a:rPr lang="en-US" sz="2800" dirty="0">
                <a:latin typeface="Arial" pitchFamily="34" charset="0"/>
                <a:ea typeface="Adobe Heiti Std R" pitchFamily="34" charset="-128"/>
                <a:cs typeface="Arial" pitchFamily="34" charset="0"/>
              </a:rPr>
              <a:t>Report has been </a:t>
            </a:r>
            <a:r>
              <a:rPr lang="en-US" sz="2800" dirty="0" smtClean="0">
                <a:latin typeface="Arial" pitchFamily="34" charset="0"/>
                <a:ea typeface="Adobe Heiti Std R" pitchFamily="34" charset="-128"/>
                <a:cs typeface="Arial" pitchFamily="34" charset="0"/>
              </a:rPr>
              <a:t>submitted and approved</a:t>
            </a:r>
            <a:r>
              <a:rPr lang="en-US" sz="2800" dirty="0">
                <a:latin typeface="Arial" pitchFamily="34" charset="0"/>
                <a:ea typeface="Adobe Heiti Std R" pitchFamily="34" charset="-128"/>
                <a:cs typeface="Arial" pitchFamily="34" charset="0"/>
              </a:rPr>
              <a:t>.</a:t>
            </a: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22</a:t>
            </a:fld>
            <a:endParaRPr lang="en-US" dirty="0">
              <a:latin typeface="Arial" pitchFamily="34" charset="0"/>
              <a:cs typeface="Arial" pitchFamily="34" charset="0"/>
            </a:endParaRPr>
          </a:p>
        </p:txBody>
      </p:sp>
    </p:spTree>
    <p:extLst>
      <p:ext uri="{BB962C8B-B14F-4D97-AF65-F5344CB8AC3E}">
        <p14:creationId xmlns:p14="http://schemas.microsoft.com/office/powerpoint/2010/main" val="34863404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Budgets and Work Plans #1</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a:normAutofit lnSpcReduction="10000"/>
          </a:bodyPr>
          <a:lstStyle/>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Personnel- the percent of a full-time employee’s time dedicated to the entire project must not exceed what was approved in the work plan</a:t>
            </a:r>
            <a:endParaRPr lang="en-US" sz="2800" dirty="0">
              <a:latin typeface="Arial" pitchFamily="34" charset="0"/>
              <a:ea typeface="Adobe Heiti Std R" pitchFamily="34" charset="-128"/>
              <a:cs typeface="Arial" pitchFamily="34" charset="0"/>
            </a:endParaRP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If that percentage is not enough, contact the appropriate board for a budget amendment.</a:t>
            </a:r>
            <a:endParaRPr lang="en-US" sz="2800" dirty="0">
              <a:latin typeface="Arial" pitchFamily="34" charset="0"/>
              <a:ea typeface="Adobe Heiti Std R" pitchFamily="34" charset="-128"/>
              <a:cs typeface="Arial" pitchFamily="34" charset="0"/>
            </a:endParaRP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All staff working on the project must report the actual time worked on a project, regardless if that amount exceeds the percentage the project was approved for.</a:t>
            </a:r>
            <a:endParaRPr lang="en-US" sz="2800" dirty="0">
              <a:latin typeface="Arial" pitchFamily="34" charset="0"/>
              <a:ea typeface="Adobe Heiti Std R" pitchFamily="34" charset="-128"/>
              <a:cs typeface="Arial" pitchFamily="34" charset="0"/>
            </a:endParaRP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23</a:t>
            </a:fld>
            <a:endParaRPr lang="en-US" dirty="0">
              <a:latin typeface="Arial" pitchFamily="34" charset="0"/>
              <a:cs typeface="Arial" pitchFamily="34" charset="0"/>
            </a:endParaRPr>
          </a:p>
        </p:txBody>
      </p:sp>
    </p:spTree>
    <p:extLst>
      <p:ext uri="{BB962C8B-B14F-4D97-AF65-F5344CB8AC3E}">
        <p14:creationId xmlns:p14="http://schemas.microsoft.com/office/powerpoint/2010/main" val="652318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Budgets and Work Plans #2</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a:normAutofit/>
          </a:bodyPr>
          <a:lstStyle/>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Personnel- benefits, paid time off, vacation, and sick time will be reimbursed on a proportional level</a:t>
            </a:r>
            <a:endParaRPr lang="en-US" sz="2800" dirty="0">
              <a:latin typeface="Arial" pitchFamily="34" charset="0"/>
              <a:ea typeface="Adobe Heiti Std R" pitchFamily="34" charset="-128"/>
              <a:cs typeface="Arial" pitchFamily="34" charset="0"/>
            </a:endParaRP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800" dirty="0" smtClean="0">
                <a:latin typeface="Arial" pitchFamily="34" charset="0"/>
                <a:ea typeface="Adobe Heiti Std R" pitchFamily="34" charset="-128"/>
                <a:cs typeface="Arial" pitchFamily="34" charset="0"/>
              </a:rPr>
              <a:t>For example, if you dedicated 80% of your full-time status to the project, the DNR can reimburse 80% of </a:t>
            </a:r>
            <a:r>
              <a:rPr lang="en-US" sz="2800" smtClean="0">
                <a:latin typeface="Arial" pitchFamily="34" charset="0"/>
                <a:ea typeface="Adobe Heiti Std R" pitchFamily="34" charset="-128"/>
                <a:cs typeface="Arial" pitchFamily="34" charset="0"/>
              </a:rPr>
              <a:t>your benefits.</a:t>
            </a:r>
            <a:endParaRPr lang="en-US" sz="2800" dirty="0">
              <a:latin typeface="Arial" pitchFamily="34" charset="0"/>
              <a:ea typeface="Adobe Heiti Std R" pitchFamily="34" charset="-128"/>
              <a:cs typeface="Arial" pitchFamily="34" charset="0"/>
            </a:endParaRPr>
          </a:p>
          <a:p>
            <a:pPr>
              <a:buFont typeface="Wingdings" pitchFamily="2" charset="2"/>
              <a:buChar char="v"/>
            </a:pPr>
            <a:endParaRPr lang="en-US" sz="900" dirty="0" smtClean="0">
              <a:latin typeface="Arial" pitchFamily="34" charset="0"/>
              <a:ea typeface="Adobe Heiti Std R" pitchFamily="34" charset="-128"/>
              <a:cs typeface="Arial" pitchFamily="34" charset="0"/>
            </a:endParaRPr>
          </a:p>
          <a:p>
            <a:pPr marL="0" indent="0">
              <a:buNone/>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24</a:t>
            </a:fld>
            <a:endParaRPr lang="en-US" dirty="0">
              <a:latin typeface="Arial" pitchFamily="34" charset="0"/>
              <a:cs typeface="Arial" pitchFamily="34" charset="0"/>
            </a:endParaRPr>
          </a:p>
        </p:txBody>
      </p:sp>
    </p:spTree>
    <p:extLst>
      <p:ext uri="{BB962C8B-B14F-4D97-AF65-F5344CB8AC3E}">
        <p14:creationId xmlns:p14="http://schemas.microsoft.com/office/powerpoint/2010/main" val="28368907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Reimbursement Documentation </a:t>
            </a:r>
            <a:br>
              <a:rPr lang="en-US" sz="3600" dirty="0" smtClean="0">
                <a:solidFill>
                  <a:schemeClr val="accent2"/>
                </a:solidFill>
                <a:latin typeface="Arial" pitchFamily="34" charset="0"/>
                <a:ea typeface="Adobe Heiti Std R" pitchFamily="34" charset="-128"/>
                <a:cs typeface="Arial" pitchFamily="34" charset="0"/>
              </a:rPr>
            </a:br>
            <a:r>
              <a:rPr lang="en-US" sz="3600" dirty="0" smtClean="0">
                <a:solidFill>
                  <a:schemeClr val="accent2"/>
                </a:solidFill>
                <a:latin typeface="Arial" pitchFamily="34" charset="0"/>
                <a:ea typeface="Adobe Heiti Std R" pitchFamily="34" charset="-128"/>
                <a:cs typeface="Arial" pitchFamily="34" charset="0"/>
              </a:rPr>
              <a:t>(Proof of Payment)</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419600"/>
          </a:xfrm>
        </p:spPr>
        <p:txBody>
          <a:bodyPr lIns="457200" rIns="457200">
            <a:normAutofit lnSpcReduction="10000"/>
          </a:bodyPr>
          <a:lstStyle/>
          <a:p>
            <a:pPr marL="0" indent="0">
              <a:buNone/>
            </a:pPr>
            <a:r>
              <a:rPr lang="en-US" sz="2400" dirty="0" smtClean="0">
                <a:latin typeface="Arial" pitchFamily="34" charset="0"/>
                <a:ea typeface="Adobe Heiti Std R" pitchFamily="34" charset="-128"/>
                <a:cs typeface="Arial" pitchFamily="34" charset="0"/>
              </a:rPr>
              <a:t>Proof of payment documentation is required to ensure that funds are being provided on a reimbursement basis</a:t>
            </a:r>
          </a:p>
          <a:p>
            <a:pPr marL="0" indent="0" algn="ctr">
              <a:buNone/>
            </a:pPr>
            <a:endParaRPr lang="en-US" sz="800" dirty="0">
              <a:latin typeface="Arial" pitchFamily="34" charset="0"/>
              <a:ea typeface="Adobe Heiti Std R" pitchFamily="34" charset="-128"/>
              <a:cs typeface="Arial" pitchFamily="34" charset="0"/>
            </a:endParaRPr>
          </a:p>
          <a:p>
            <a:pPr marL="0" indent="0" algn="ctr">
              <a:buNone/>
            </a:pPr>
            <a:r>
              <a:rPr lang="en-US" sz="2400" u="sng" dirty="0" smtClean="0">
                <a:latin typeface="Arial" pitchFamily="34" charset="0"/>
                <a:ea typeface="Adobe Heiti Std R" pitchFamily="34" charset="-128"/>
                <a:cs typeface="Arial" pitchFamily="34" charset="0"/>
              </a:rPr>
              <a:t>Examples of payment documentation include</a:t>
            </a:r>
            <a:r>
              <a:rPr lang="en-US" sz="2400" dirty="0" smtClean="0">
                <a:latin typeface="Arial" pitchFamily="34" charset="0"/>
                <a:ea typeface="Adobe Heiti Std R" pitchFamily="34" charset="-128"/>
                <a:cs typeface="Arial" pitchFamily="34" charset="0"/>
              </a:rPr>
              <a:t>:</a:t>
            </a:r>
          </a:p>
          <a:p>
            <a:pPr marL="114300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Electronic bank statement</a:t>
            </a:r>
          </a:p>
          <a:p>
            <a:pPr lvl="2">
              <a:buFont typeface="+mj-lt"/>
              <a:buAutoNum type="arabicParenR"/>
            </a:pPr>
            <a:endParaRPr lang="en-US" sz="800" dirty="0" smtClean="0">
              <a:latin typeface="Arial" pitchFamily="34" charset="0"/>
              <a:ea typeface="Adobe Heiti Std R" pitchFamily="34" charset="-128"/>
              <a:cs typeface="Arial" pitchFamily="34" charset="0"/>
            </a:endParaRPr>
          </a:p>
          <a:p>
            <a:pPr marL="114300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Copy of canceled checks</a:t>
            </a:r>
          </a:p>
          <a:p>
            <a:pPr lvl="2">
              <a:buFont typeface="+mj-lt"/>
              <a:buAutoNum type="arabicParenR"/>
            </a:pPr>
            <a:endParaRPr lang="en-US" sz="800" dirty="0" smtClean="0">
              <a:latin typeface="Arial" pitchFamily="34" charset="0"/>
              <a:ea typeface="Adobe Heiti Std R" pitchFamily="34" charset="-128"/>
              <a:cs typeface="Arial" pitchFamily="34" charset="0"/>
            </a:endParaRPr>
          </a:p>
          <a:p>
            <a:pPr marL="1143000" lvl="2" indent="-457200">
              <a:buClr>
                <a:schemeClr val="accent1"/>
              </a:buClr>
              <a:buFont typeface="+mj-lt"/>
              <a:buAutoNum type="arabicParenR"/>
            </a:pPr>
            <a:r>
              <a:rPr lang="en-US" sz="2400" dirty="0">
                <a:latin typeface="Arial" pitchFamily="34" charset="0"/>
                <a:ea typeface="Adobe Heiti Std R" pitchFamily="34" charset="-128"/>
                <a:cs typeface="Arial" pitchFamily="34" charset="0"/>
              </a:rPr>
              <a:t>A copy of bank statement with photocopies of cleared </a:t>
            </a:r>
            <a:r>
              <a:rPr lang="en-US" sz="2400" dirty="0" smtClean="0">
                <a:latin typeface="Arial" pitchFamily="34" charset="0"/>
                <a:ea typeface="Adobe Heiti Std R" pitchFamily="34" charset="-128"/>
                <a:cs typeface="Arial" pitchFamily="34" charset="0"/>
              </a:rPr>
              <a:t>checks</a:t>
            </a:r>
          </a:p>
          <a:p>
            <a:pPr lvl="2">
              <a:buFont typeface="+mj-lt"/>
              <a:buAutoNum type="arabicParenR"/>
            </a:pPr>
            <a:endParaRPr lang="en-US" sz="800" dirty="0">
              <a:latin typeface="Arial" pitchFamily="34" charset="0"/>
              <a:ea typeface="Adobe Heiti Std R" pitchFamily="34" charset="-128"/>
              <a:cs typeface="Arial" pitchFamily="34" charset="0"/>
            </a:endParaRPr>
          </a:p>
          <a:p>
            <a:pPr marL="1143000" lvl="2" indent="-457200">
              <a:buClr>
                <a:schemeClr val="accent1"/>
              </a:buClr>
              <a:buFont typeface="+mj-lt"/>
              <a:buAutoNum type="arabicParenR"/>
            </a:pPr>
            <a:r>
              <a:rPr lang="en-US" sz="2400" dirty="0" smtClean="0">
                <a:latin typeface="Arial" pitchFamily="34" charset="0"/>
                <a:ea typeface="Adobe Heiti Std R" pitchFamily="34" charset="-128"/>
                <a:cs typeface="Arial" pitchFamily="34" charset="0"/>
              </a:rPr>
              <a:t>Certified financial records</a:t>
            </a:r>
          </a:p>
          <a:p>
            <a:pPr>
              <a:buFont typeface="Wingdings" pitchFamily="2" charset="2"/>
              <a:buChar char="v"/>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25</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chemeClr val="accent2"/>
                </a:solidFill>
                <a:latin typeface="Arial" pitchFamily="34" charset="0"/>
                <a:cs typeface="Arial" pitchFamily="34" charset="0"/>
              </a:rPr>
              <a:t>Proof of Payment Examples</a:t>
            </a:r>
            <a:endParaRPr lang="en-US" sz="32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26</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1508760" lvl="2" indent="-914400">
              <a:buClr>
                <a:schemeClr val="accent1"/>
              </a:buClr>
              <a:buFont typeface="+mj-lt"/>
              <a:buAutoNum type="arabicParenR"/>
            </a:pPr>
            <a:r>
              <a:rPr lang="en-US" sz="4500" dirty="0" smtClean="0">
                <a:solidFill>
                  <a:schemeClr val="accent2"/>
                </a:solidFill>
                <a:latin typeface="Arial" pitchFamily="34" charset="0"/>
                <a:cs typeface="Arial" pitchFamily="34" charset="0"/>
                <a:hlinkClick r:id="rId2" action="ppaction://hlinkfile"/>
              </a:rPr>
              <a:t>Cancelled Checks</a:t>
            </a:r>
            <a:endParaRPr lang="en-US" sz="4500" dirty="0" smtClean="0">
              <a:solidFill>
                <a:schemeClr val="accent2"/>
              </a:solidFill>
              <a:latin typeface="Arial" pitchFamily="34" charset="0"/>
              <a:cs typeface="Arial" pitchFamily="34" charset="0"/>
            </a:endParaRPr>
          </a:p>
          <a:p>
            <a:pPr marL="1508760" lvl="2" indent="-914400">
              <a:buClr>
                <a:schemeClr val="accent1"/>
              </a:buClr>
              <a:buFont typeface="+mj-lt"/>
              <a:buAutoNum type="arabicParenR"/>
            </a:pPr>
            <a:r>
              <a:rPr lang="en-US" sz="4500" dirty="0" smtClean="0">
                <a:solidFill>
                  <a:schemeClr val="accent2"/>
                </a:solidFill>
                <a:latin typeface="Arial" pitchFamily="34" charset="0"/>
                <a:cs typeface="Arial" pitchFamily="34" charset="0"/>
                <a:hlinkClick r:id="rId3" action="ppaction://hlinkfile"/>
              </a:rPr>
              <a:t>Receipts</a:t>
            </a:r>
            <a:endParaRPr lang="en-US" sz="4500" dirty="0" smtClean="0">
              <a:solidFill>
                <a:schemeClr val="accent2"/>
              </a:solidFill>
              <a:latin typeface="Arial" pitchFamily="34" charset="0"/>
              <a:cs typeface="Arial" pitchFamily="34" charset="0"/>
            </a:endParaRPr>
          </a:p>
          <a:p>
            <a:pPr marL="1508760" lvl="2" indent="-914400">
              <a:buClr>
                <a:schemeClr val="accent1"/>
              </a:buClr>
              <a:buFont typeface="+mj-lt"/>
              <a:buAutoNum type="arabicParenR"/>
            </a:pPr>
            <a:r>
              <a:rPr lang="en-US" sz="4500" dirty="0" smtClean="0">
                <a:solidFill>
                  <a:schemeClr val="accent2"/>
                </a:solidFill>
                <a:latin typeface="Arial" pitchFamily="34" charset="0"/>
                <a:cs typeface="Arial" pitchFamily="34" charset="0"/>
                <a:hlinkClick r:id="rId4" action="ppaction://hlinkfile"/>
              </a:rPr>
              <a:t>Invoice Cross Reference</a:t>
            </a:r>
            <a:endParaRPr lang="en-US" sz="4500" dirty="0" smtClean="0">
              <a:solidFill>
                <a:schemeClr val="accent2"/>
              </a:solidFill>
              <a:latin typeface="Arial" pitchFamily="34" charset="0"/>
              <a:cs typeface="Arial" pitchFamily="34" charset="0"/>
            </a:endParaRPr>
          </a:p>
          <a:p>
            <a:pPr marL="1508760" lvl="2" indent="-914400">
              <a:buClr>
                <a:schemeClr val="accent1"/>
              </a:buClr>
              <a:buFont typeface="+mj-lt"/>
              <a:buAutoNum type="arabicParenR"/>
            </a:pPr>
            <a:r>
              <a:rPr lang="en-US" sz="4500" dirty="0" smtClean="0">
                <a:solidFill>
                  <a:schemeClr val="accent2"/>
                </a:solidFill>
                <a:latin typeface="Arial" pitchFamily="34" charset="0"/>
                <a:cs typeface="Arial" pitchFamily="34" charset="0"/>
                <a:hlinkClick r:id="rId5" action="ppaction://hlinkfile"/>
              </a:rPr>
              <a:t>Expense Summary</a:t>
            </a:r>
            <a:endParaRPr lang="en-US" sz="4500"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15457089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Reimbursement Documentation</a:t>
            </a:r>
            <a:r>
              <a:rPr lang="en-US" sz="3600" dirty="0">
                <a:solidFill>
                  <a:schemeClr val="accent2"/>
                </a:solidFill>
                <a:latin typeface="Arial" pitchFamily="34" charset="0"/>
                <a:ea typeface="Adobe Heiti Std R" pitchFamily="34" charset="-128"/>
                <a:cs typeface="Arial" pitchFamily="34" charset="0"/>
              </a:rPr>
              <a:t> </a:t>
            </a:r>
            <a:r>
              <a:rPr lang="en-US" sz="3600" dirty="0" smtClean="0">
                <a:solidFill>
                  <a:schemeClr val="accent2"/>
                </a:solidFill>
                <a:latin typeface="Arial" pitchFamily="34" charset="0"/>
                <a:ea typeface="Adobe Heiti Std R" pitchFamily="34" charset="-128"/>
                <a:cs typeface="Arial" pitchFamily="34" charset="0"/>
              </a:rPr>
              <a:t>- Overview</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228600" y="1600200"/>
            <a:ext cx="8610600" cy="5105400"/>
          </a:xfrm>
        </p:spPr>
        <p:txBody>
          <a:bodyPr>
            <a:normAutofit/>
          </a:bodyPr>
          <a:lstStyle/>
          <a:p>
            <a:pPr marL="0" indent="0">
              <a:buNone/>
            </a:pPr>
            <a:r>
              <a:rPr lang="en-US" sz="3200" dirty="0" smtClean="0">
                <a:latin typeface="Arial" pitchFamily="34" charset="0"/>
                <a:ea typeface="Adobe Heiti Std R" pitchFamily="34" charset="-128"/>
                <a:cs typeface="Arial" pitchFamily="34" charset="0"/>
              </a:rPr>
              <a:t>Send one copy </a:t>
            </a:r>
            <a:r>
              <a:rPr lang="en-US" sz="3200" dirty="0">
                <a:latin typeface="Arial" pitchFamily="34" charset="0"/>
                <a:ea typeface="Adobe Heiti Std R" pitchFamily="34" charset="-128"/>
                <a:cs typeface="Arial" pitchFamily="34" charset="0"/>
              </a:rPr>
              <a:t>of the Reimbursement </a:t>
            </a:r>
            <a:r>
              <a:rPr lang="en-US" sz="3200" dirty="0" smtClean="0">
                <a:latin typeface="Arial" pitchFamily="34" charset="0"/>
                <a:ea typeface="Adobe Heiti Std R" pitchFamily="34" charset="-128"/>
                <a:cs typeface="Arial" pitchFamily="34" charset="0"/>
              </a:rPr>
              <a:t>Request by mail or email to your assigned DNR Grant Specialist…</a:t>
            </a:r>
          </a:p>
          <a:p>
            <a:pPr marL="0" indent="0">
              <a:buNone/>
            </a:pPr>
            <a:endParaRPr lang="en-US" sz="900" dirty="0">
              <a:solidFill>
                <a:schemeClr val="accent1">
                  <a:lumMod val="75000"/>
                </a:schemeClr>
              </a:solidFill>
              <a:latin typeface="Arial" pitchFamily="34" charset="0"/>
              <a:ea typeface="Adobe Heiti Std R" pitchFamily="34" charset="-128"/>
              <a:cs typeface="Arial" pitchFamily="34" charset="0"/>
            </a:endParaRPr>
          </a:p>
          <a:p>
            <a:pPr marL="777240" lvl="1" indent="-457200">
              <a:buFont typeface="+mj-lt"/>
              <a:buAutoNum type="arabicPeriod"/>
            </a:pPr>
            <a:r>
              <a:rPr lang="en-US" sz="2800" dirty="0">
                <a:latin typeface="Arial" pitchFamily="34" charset="0"/>
                <a:ea typeface="Adobe Heiti Std R" pitchFamily="34" charset="-128"/>
                <a:cs typeface="Arial" pitchFamily="34" charset="0"/>
              </a:rPr>
              <a:t>Reimbursement Payment Request </a:t>
            </a:r>
            <a:r>
              <a:rPr lang="en-US" sz="2800" dirty="0" smtClean="0">
                <a:latin typeface="Arial" pitchFamily="34" charset="0"/>
                <a:ea typeface="Adobe Heiti Std R" pitchFamily="34" charset="-128"/>
                <a:cs typeface="Arial" pitchFamily="34" charset="0"/>
              </a:rPr>
              <a:t>Form</a:t>
            </a:r>
          </a:p>
          <a:p>
            <a:pPr marL="777240" lvl="1" indent="-457200">
              <a:buFont typeface="+mj-lt"/>
              <a:buAutoNum type="arabicPeriod"/>
            </a:pPr>
            <a:endParaRPr lang="en-US" sz="800" dirty="0">
              <a:latin typeface="Arial" pitchFamily="34" charset="0"/>
              <a:ea typeface="Adobe Heiti Std R" pitchFamily="34" charset="-128"/>
              <a:cs typeface="Arial" pitchFamily="34" charset="0"/>
            </a:endParaRPr>
          </a:p>
          <a:p>
            <a:pPr marL="777240" lvl="1" indent="-457200">
              <a:buFont typeface="+mj-lt"/>
              <a:buAutoNum type="arabicPeriod"/>
            </a:pPr>
            <a:r>
              <a:rPr lang="en-US" sz="2800" dirty="0" smtClean="0">
                <a:latin typeface="Arial" pitchFamily="34" charset="0"/>
                <a:ea typeface="Adobe Heiti Std R" pitchFamily="34" charset="-128"/>
                <a:cs typeface="Arial" pitchFamily="34" charset="0"/>
              </a:rPr>
              <a:t>Spreadsheet</a:t>
            </a:r>
          </a:p>
          <a:p>
            <a:pPr marL="777240" lvl="1" indent="-457200">
              <a:buFont typeface="+mj-lt"/>
              <a:buAutoNum type="arabicPeriod"/>
            </a:pPr>
            <a:endParaRPr lang="en-US" sz="800" dirty="0">
              <a:latin typeface="Arial" pitchFamily="34" charset="0"/>
              <a:ea typeface="Adobe Heiti Std R" pitchFamily="34" charset="-128"/>
              <a:cs typeface="Arial" pitchFamily="34" charset="0"/>
            </a:endParaRPr>
          </a:p>
          <a:p>
            <a:pPr marL="777240" lvl="1" indent="-457200">
              <a:buFont typeface="+mj-lt"/>
              <a:buAutoNum type="arabicPeriod"/>
            </a:pPr>
            <a:r>
              <a:rPr lang="en-US" sz="2800" dirty="0" smtClean="0">
                <a:latin typeface="Arial" pitchFamily="34" charset="0"/>
                <a:ea typeface="Adobe Heiti Std R" pitchFamily="34" charset="-128"/>
                <a:cs typeface="Arial" pitchFamily="34" charset="0"/>
              </a:rPr>
              <a:t>Project Activity </a:t>
            </a:r>
            <a:r>
              <a:rPr lang="en-US" sz="2800" smtClean="0">
                <a:latin typeface="Arial" pitchFamily="34" charset="0"/>
                <a:ea typeface="Adobe Heiti Std R" pitchFamily="34" charset="-128"/>
                <a:cs typeface="Arial" pitchFamily="34" charset="0"/>
              </a:rPr>
              <a:t>Summary Spreadsheet </a:t>
            </a:r>
            <a:endParaRPr lang="en-US" sz="2800" dirty="0" smtClean="0">
              <a:latin typeface="Arial" pitchFamily="34" charset="0"/>
              <a:ea typeface="Adobe Heiti Std R" pitchFamily="34" charset="-128"/>
              <a:cs typeface="Arial" pitchFamily="34" charset="0"/>
            </a:endParaRPr>
          </a:p>
          <a:p>
            <a:pPr marL="777240" lvl="1" indent="-457200">
              <a:buFont typeface="+mj-lt"/>
              <a:buAutoNum type="arabicPeriod"/>
            </a:pPr>
            <a:endParaRPr lang="en-US" sz="800" dirty="0" smtClean="0">
              <a:latin typeface="Arial" pitchFamily="34" charset="0"/>
              <a:ea typeface="Adobe Heiti Std R" pitchFamily="34" charset="-128"/>
              <a:cs typeface="Arial" pitchFamily="34" charset="0"/>
            </a:endParaRPr>
          </a:p>
          <a:p>
            <a:pPr marL="0" indent="0">
              <a:buNone/>
            </a:pPr>
            <a:r>
              <a:rPr lang="en-US" sz="3100" dirty="0" smtClean="0">
                <a:latin typeface="Arial" pitchFamily="34" charset="0"/>
                <a:ea typeface="Adobe Heiti Std R" pitchFamily="34" charset="-128"/>
                <a:cs typeface="Arial" pitchFamily="34" charset="0"/>
              </a:rPr>
              <a:t>…along with the supporting documentation (receipts, invoices etc.) </a:t>
            </a:r>
          </a:p>
          <a:p>
            <a:pPr marL="457200" indent="-457200">
              <a:buFont typeface="+mj-lt"/>
              <a:buAutoNum type="arabicPeriod"/>
            </a:pPr>
            <a:endParaRPr lang="en-US" sz="900" dirty="0" smtClean="0">
              <a:latin typeface="Adobe Heiti Std R" pitchFamily="34" charset="-128"/>
              <a:ea typeface="Adobe Heiti Std R" pitchFamily="34" charset="-128"/>
            </a:endParaRPr>
          </a:p>
          <a:p>
            <a:pPr marL="0" indent="0">
              <a:buNone/>
            </a:pPr>
            <a:endParaRPr lang="en-US" sz="900" dirty="0" smtClean="0">
              <a:latin typeface="Adobe Heiti Std R" pitchFamily="34" charset="-128"/>
              <a:ea typeface="Adobe Heiti Std R" pitchFamily="34" charset="-128"/>
            </a:endParaRPr>
          </a:p>
          <a:p>
            <a:pPr marL="0" indent="0">
              <a:buNone/>
            </a:pPr>
            <a:endParaRPr lang="en-US" sz="900" dirty="0">
              <a:latin typeface="Adobe Heiti Std R" pitchFamily="34" charset="-128"/>
              <a:ea typeface="Adobe Heiti Std R" pitchFamily="34" charset="-128"/>
            </a:endParaRPr>
          </a:p>
          <a:p>
            <a:pPr marL="0" indent="0">
              <a:buNone/>
            </a:pPr>
            <a:endParaRPr lang="en-US" sz="2400" dirty="0">
              <a:latin typeface="Adobe Heiti Std R" pitchFamily="34" charset="-128"/>
              <a:ea typeface="Adobe Heiti Std R" pitchFamily="34" charset="-128"/>
            </a:endParaRPr>
          </a:p>
          <a:p>
            <a:pPr marL="0" indent="0">
              <a:buNone/>
            </a:pPr>
            <a:endParaRPr lang="en-US" sz="900" dirty="0" smtClean="0">
              <a:latin typeface="Adobe Heiti Std R" pitchFamily="34" charset="-128"/>
              <a:ea typeface="Adobe Heiti Std R" pitchFamily="34" charset="-128"/>
            </a:endParaRPr>
          </a:p>
          <a:p>
            <a:pPr>
              <a:buNone/>
            </a:pPr>
            <a:endParaRPr lang="en-US"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27</a:t>
            </a:fld>
            <a:endParaRPr lang="en-US" dirty="0">
              <a:latin typeface="Arial" pitchFamily="34" charset="0"/>
              <a:cs typeface="Arial" pitchFamily="34" charset="0"/>
            </a:endParaRPr>
          </a:p>
        </p:txBody>
      </p:sp>
    </p:spTree>
    <p:extLst>
      <p:ext uri="{BB962C8B-B14F-4D97-AF65-F5344CB8AC3E}">
        <p14:creationId xmlns:p14="http://schemas.microsoft.com/office/powerpoint/2010/main" val="3152626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Project Reimbursement-Final</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28</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0" indent="0" algn="ctr">
              <a:buNone/>
            </a:pPr>
            <a:endParaRPr lang="en-US" sz="4800" dirty="0">
              <a:solidFill>
                <a:schemeClr val="accent2">
                  <a:lumMod val="75000"/>
                </a:schemeClr>
              </a:solidFill>
              <a:latin typeface="Adobe Fan Heiti Std B"/>
            </a:endParaRPr>
          </a:p>
          <a:p>
            <a:pPr marL="0" indent="0" algn="ctr">
              <a:buNone/>
            </a:pPr>
            <a:r>
              <a:rPr lang="en-US" sz="9600" dirty="0">
                <a:solidFill>
                  <a:schemeClr val="accent2"/>
                </a:solidFill>
                <a:latin typeface="Arial" pitchFamily="34" charset="0"/>
                <a:cs typeface="Arial" pitchFamily="34" charset="0"/>
              </a:rPr>
              <a:t>Questions</a:t>
            </a:r>
            <a:endParaRPr lang="en-US" sz="8000"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100814076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1673225"/>
          </a:xfrm>
        </p:spPr>
        <p:txBody>
          <a:bodyPr>
            <a:normAutofit/>
          </a:bodyPr>
          <a:lstStyle/>
          <a:p>
            <a:pPr>
              <a:lnSpc>
                <a:spcPct val="150000"/>
              </a:lnSpc>
              <a:buSzPct val="70000"/>
            </a:pPr>
            <a:r>
              <a:rPr lang="en-US" dirty="0" smtClean="0"/>
              <a:t> </a:t>
            </a:r>
            <a:endParaRPr lang="en-US" sz="3200" dirty="0">
              <a:latin typeface="Adobe Heiti Std R" pitchFamily="34" charset="-128"/>
              <a:ea typeface="Adobe Heiti Std R" pitchFamily="34" charset="-128"/>
            </a:endParaRPr>
          </a:p>
        </p:txBody>
      </p:sp>
      <p:sp>
        <p:nvSpPr>
          <p:cNvPr id="4" name="Title 3"/>
          <p:cNvSpPr>
            <a:spLocks noGrp="1"/>
          </p:cNvSpPr>
          <p:nvPr>
            <p:ph type="title"/>
          </p:nvPr>
        </p:nvSpPr>
        <p:spPr/>
        <p:txBody>
          <a:bodyPr>
            <a:normAutofit/>
          </a:bodyPr>
          <a:lstStyle/>
          <a:p>
            <a:r>
              <a:rPr lang="en-US" sz="4000" dirty="0" smtClean="0">
                <a:latin typeface="Arial" pitchFamily="34" charset="0"/>
                <a:ea typeface="Adobe Heiti Std R" pitchFamily="34" charset="-128"/>
                <a:cs typeface="Arial" pitchFamily="34" charset="0"/>
              </a:rPr>
              <a:t>Documentation Kept on File</a:t>
            </a:r>
            <a:endParaRPr lang="en-US" sz="4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29</a:t>
            </a:fld>
            <a:endParaRPr lang="en-US" dirty="0">
              <a:latin typeface="Arial" pitchFamily="34" charset="0"/>
              <a:cs typeface="Arial" pitchFamily="34" charset="0"/>
            </a:endParaRPr>
          </a:p>
        </p:txBody>
      </p:sp>
    </p:spTree>
    <p:extLst>
      <p:ext uri="{BB962C8B-B14F-4D97-AF65-F5344CB8AC3E}">
        <p14:creationId xmlns:p14="http://schemas.microsoft.com/office/powerpoint/2010/main" val="31706623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Introduction</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152400" y="1600200"/>
            <a:ext cx="8839200" cy="4953000"/>
          </a:xfrm>
        </p:spPr>
        <p:txBody>
          <a:bodyPr>
            <a:normAutofit/>
          </a:bodyPr>
          <a:lstStyle/>
          <a:p>
            <a:pPr>
              <a:buClr>
                <a:schemeClr val="accent1"/>
              </a:buClr>
              <a:buFont typeface="Wingdings" pitchFamily="2" charset="2"/>
              <a:buChar char="v"/>
            </a:pPr>
            <a:r>
              <a:rPr lang="en-US" sz="2400" dirty="0" smtClean="0">
                <a:latin typeface="Arial" pitchFamily="34" charset="0"/>
                <a:ea typeface="Adobe Heiti Std R"/>
                <a:cs typeface="Arial" pitchFamily="34" charset="0"/>
              </a:rPr>
              <a:t>The DNR </a:t>
            </a:r>
            <a:r>
              <a:rPr lang="en-US" sz="2400" dirty="0">
                <a:latin typeface="Arial" pitchFamily="34" charset="0"/>
                <a:ea typeface="Adobe Heiti Std R"/>
                <a:cs typeface="Arial" pitchFamily="34" charset="0"/>
              </a:rPr>
              <a:t>Grants Unit provides contract management services related to all pass-through grant projects. Contract management ensures oversight of reimbursement for project deliverables and meets the requirements of all state laws and policies including the Department of Administration’s Grants Management procedures. </a:t>
            </a:r>
            <a:endParaRPr lang="en-US" sz="2400" dirty="0" smtClean="0">
              <a:latin typeface="Arial" pitchFamily="34" charset="0"/>
              <a:ea typeface="Adobe Heiti Std R"/>
              <a:cs typeface="Arial" pitchFamily="34" charset="0"/>
            </a:endParaRPr>
          </a:p>
          <a:p>
            <a:pPr marL="0" indent="0">
              <a:lnSpc>
                <a:spcPct val="150000"/>
              </a:lnSpc>
              <a:buNone/>
            </a:pPr>
            <a:endParaRPr lang="en-US" sz="1200" dirty="0" smtClean="0">
              <a:latin typeface="Arial" pitchFamily="34" charset="0"/>
              <a:ea typeface="Adobe Heiti Std R"/>
              <a:cs typeface="Arial" pitchFamily="34" charset="0"/>
            </a:endParaRPr>
          </a:p>
          <a:p>
            <a:pPr>
              <a:buClr>
                <a:schemeClr val="accent1"/>
              </a:buClr>
              <a:buFont typeface="Wingdings" pitchFamily="2" charset="2"/>
              <a:buChar char="v"/>
            </a:pPr>
            <a:r>
              <a:rPr lang="en-US" sz="2400" dirty="0" smtClean="0">
                <a:latin typeface="Arial" pitchFamily="34" charset="0"/>
                <a:ea typeface="Adobe Heiti Std R"/>
                <a:cs typeface="Arial" pitchFamily="34" charset="0"/>
              </a:rPr>
              <a:t>The </a:t>
            </a:r>
            <a:r>
              <a:rPr lang="en-US" sz="2400" dirty="0">
                <a:latin typeface="Arial" pitchFamily="34" charset="0"/>
                <a:ea typeface="Adobe Heiti Std R"/>
                <a:cs typeface="Arial" pitchFamily="34" charset="0"/>
              </a:rPr>
              <a:t>reimbursement manual was developed to help grantees administer the </a:t>
            </a:r>
            <a:r>
              <a:rPr lang="en-US" sz="2400" b="1" dirty="0">
                <a:latin typeface="Arial" pitchFamily="34" charset="0"/>
                <a:ea typeface="Adobe Heiti Std R"/>
                <a:cs typeface="Arial" pitchFamily="34" charset="0"/>
              </a:rPr>
              <a:t>Pass-Through</a:t>
            </a:r>
            <a:r>
              <a:rPr lang="en-US" sz="2400" dirty="0">
                <a:latin typeface="Arial" pitchFamily="34" charset="0"/>
                <a:ea typeface="Adobe Heiti Std R"/>
                <a:cs typeface="Arial" pitchFamily="34" charset="0"/>
              </a:rPr>
              <a:t> </a:t>
            </a:r>
            <a:r>
              <a:rPr lang="en-US" sz="2400" b="1" dirty="0">
                <a:latin typeface="Arial" pitchFamily="34" charset="0"/>
                <a:ea typeface="Adobe Heiti Std R"/>
                <a:cs typeface="Arial" pitchFamily="34" charset="0"/>
              </a:rPr>
              <a:t>Appropriation</a:t>
            </a:r>
            <a:r>
              <a:rPr lang="en-US" sz="2400" dirty="0">
                <a:latin typeface="Arial" pitchFamily="34" charset="0"/>
                <a:ea typeface="Adobe Heiti Std R"/>
                <a:cs typeface="Arial" pitchFamily="34" charset="0"/>
              </a:rPr>
              <a:t> and to provide instructions on how to obtain reimbursements for eligible project </a:t>
            </a:r>
            <a:r>
              <a:rPr lang="en-US" sz="2400" dirty="0" smtClean="0">
                <a:latin typeface="Arial" pitchFamily="34" charset="0"/>
                <a:ea typeface="Adobe Heiti Std R"/>
                <a:cs typeface="Arial" pitchFamily="34" charset="0"/>
              </a:rPr>
              <a:t>expenses.</a:t>
            </a:r>
            <a:endParaRPr lang="en-US" sz="2400" dirty="0">
              <a:latin typeface="Arial" pitchFamily="34" charset="0"/>
              <a:ea typeface="Adobe Heiti Std R"/>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Grant Monitoring</a:t>
            </a:r>
            <a:endParaRPr lang="en-US" sz="3600" dirty="0">
              <a:solidFill>
                <a:schemeClr val="accent2"/>
              </a:solidFill>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30</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fontScale="92500" lnSpcReduction="20000"/>
          </a:bodyPr>
          <a:lstStyle/>
          <a:p>
            <a:pPr>
              <a:buClr>
                <a:schemeClr val="accent1"/>
              </a:buClr>
              <a:buFont typeface="Wingdings" pitchFamily="2" charset="2"/>
              <a:buChar char="v"/>
            </a:pPr>
            <a:r>
              <a:rPr lang="en-US" sz="2300" dirty="0" smtClean="0">
                <a:latin typeface="Arial" pitchFamily="34" charset="0"/>
                <a:ea typeface="Adobe Heiti Std R" pitchFamily="34" charset="-128"/>
                <a:cs typeface="Arial" pitchFamily="34" charset="0"/>
              </a:rPr>
              <a:t>The Office of Grants Management (OGM) requires the Grants Unit to conduct grant monitoring on all pass-through grants projects.</a:t>
            </a:r>
          </a:p>
          <a:p>
            <a:pPr marL="0" indent="0">
              <a:buClr>
                <a:schemeClr val="accent1"/>
              </a:buClr>
              <a:buNone/>
            </a:pPr>
            <a:endParaRPr lang="en-US" sz="23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300" dirty="0">
                <a:latin typeface="Arial" pitchFamily="34" charset="0"/>
                <a:ea typeface="Adobe Heiti Std R" pitchFamily="34" charset="-128"/>
                <a:cs typeface="Arial" pitchFamily="34" charset="0"/>
                <a:hlinkClick r:id="rId2"/>
              </a:rPr>
              <a:t>OGM Policy #08-10 </a:t>
            </a:r>
            <a:r>
              <a:rPr lang="en-US" sz="2300" dirty="0">
                <a:latin typeface="Arial" pitchFamily="34" charset="0"/>
                <a:ea typeface="Adobe Heiti Std R" pitchFamily="34" charset="-128"/>
                <a:cs typeface="Arial" pitchFamily="34" charset="0"/>
              </a:rPr>
              <a:t>requires one site visit during the course of the grant period on projects valued at over $50,000. All projects valued at over $250,000 require annual monitoring visits</a:t>
            </a:r>
            <a:r>
              <a:rPr lang="en-US" sz="2300" dirty="0" smtClean="0">
                <a:latin typeface="Arial" pitchFamily="34" charset="0"/>
                <a:ea typeface="Adobe Heiti Std R" pitchFamily="34" charset="-128"/>
                <a:cs typeface="Arial" pitchFamily="34" charset="0"/>
              </a:rPr>
              <a:t>.</a:t>
            </a:r>
          </a:p>
          <a:p>
            <a:pPr marL="0" indent="0">
              <a:buClr>
                <a:schemeClr val="accent1"/>
              </a:buClr>
              <a:buNone/>
            </a:pPr>
            <a:endParaRPr lang="en-US" sz="23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300" dirty="0">
                <a:latin typeface="Arial" pitchFamily="34" charset="0"/>
                <a:ea typeface="Adobe Heiti Std R" pitchFamily="34" charset="-128"/>
                <a:cs typeface="Arial" pitchFamily="34" charset="0"/>
              </a:rPr>
              <a:t>The state may conduct a proof of payment review for all reimbursement requests submitted during the grant period</a:t>
            </a:r>
            <a:r>
              <a:rPr lang="en-US" sz="2300" dirty="0" smtClean="0">
                <a:latin typeface="Arial" pitchFamily="34" charset="0"/>
                <a:ea typeface="Adobe Heiti Std R" pitchFamily="34" charset="-128"/>
                <a:cs typeface="Arial" pitchFamily="34" charset="0"/>
              </a:rPr>
              <a:t>.</a:t>
            </a:r>
          </a:p>
          <a:p>
            <a:pPr marL="0" indent="0">
              <a:buClr>
                <a:schemeClr val="accent1"/>
              </a:buClr>
              <a:buNone/>
            </a:pPr>
            <a:endParaRPr lang="en-US" sz="23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300" dirty="0">
                <a:latin typeface="Arial" pitchFamily="34" charset="0"/>
                <a:ea typeface="Adobe Heiti Std R" pitchFamily="34" charset="-128"/>
                <a:cs typeface="Arial" pitchFamily="34" charset="0"/>
              </a:rPr>
              <a:t>No additional reimbursement requests will be processed until the proof of payment for the request being reviewed is submitted and approved.</a:t>
            </a:r>
          </a:p>
          <a:p>
            <a:pPr>
              <a:buClr>
                <a:schemeClr val="accent1"/>
              </a:buClr>
              <a:buFont typeface="Wingdings" pitchFamily="2" charset="2"/>
              <a:buChar char="v"/>
            </a:pPr>
            <a:endParaRPr lang="en-US" sz="32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900" dirty="0" smtClean="0">
              <a:latin typeface="Arial" pitchFamily="34" charset="0"/>
              <a:ea typeface="Adobe Heiti Std R" pitchFamily="34" charset="-128"/>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34906255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Proof of Payment</a:t>
            </a:r>
            <a:endParaRPr lang="en-US" sz="27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76400"/>
            <a:ext cx="8308848" cy="4724400"/>
          </a:xfrm>
        </p:spPr>
        <p:txBody>
          <a:bodyPr>
            <a:normAutofit/>
          </a:bodyPr>
          <a:lstStyle/>
          <a:p>
            <a:pPr>
              <a:buClr>
                <a:schemeClr val="accent1"/>
              </a:buClr>
              <a:buFont typeface="Wingdings" pitchFamily="2" charset="2"/>
              <a:buChar char="v"/>
            </a:pPr>
            <a:r>
              <a:rPr lang="en-US" sz="2400" dirty="0" smtClean="0">
                <a:latin typeface="Arial" pitchFamily="34" charset="0"/>
                <a:cs typeface="Arial" pitchFamily="34" charset="0"/>
              </a:rPr>
              <a:t>The State </a:t>
            </a:r>
            <a:r>
              <a:rPr lang="en-US" sz="2400" dirty="0">
                <a:latin typeface="Arial" pitchFamily="34" charset="0"/>
                <a:cs typeface="Arial" pitchFamily="34" charset="0"/>
              </a:rPr>
              <a:t>requires proof of payment documentation to ensure that funds are being provided on a reimbursement basis</a:t>
            </a:r>
            <a:r>
              <a:rPr lang="en-US" sz="2400" dirty="0" smtClean="0">
                <a:latin typeface="Arial" pitchFamily="34" charset="0"/>
                <a:cs typeface="Arial" pitchFamily="34" charset="0"/>
              </a:rPr>
              <a:t>.</a:t>
            </a:r>
          </a:p>
          <a:p>
            <a:pPr marL="0" indent="0">
              <a:buClr>
                <a:schemeClr val="accent1"/>
              </a:buClr>
              <a:buNone/>
            </a:pPr>
            <a:endParaRPr lang="en-US" sz="2400" dirty="0" smtClean="0">
              <a:latin typeface="Arial" pitchFamily="34" charset="0"/>
              <a:cs typeface="Arial" pitchFamily="34" charset="0"/>
            </a:endParaRPr>
          </a:p>
          <a:p>
            <a:pPr>
              <a:buClr>
                <a:schemeClr val="accent1"/>
              </a:buClr>
              <a:buFont typeface="Wingdings" pitchFamily="2" charset="2"/>
              <a:buChar char="v"/>
            </a:pPr>
            <a:r>
              <a:rPr lang="en-US" sz="2400" dirty="0">
                <a:latin typeface="Arial" pitchFamily="34" charset="0"/>
                <a:cs typeface="Arial" pitchFamily="34" charset="0"/>
              </a:rPr>
              <a:t>It is the grantee’s responsibility to maintain proof of payment documentation and make it available when requested by the State</a:t>
            </a:r>
            <a:r>
              <a:rPr lang="en-US" sz="2400" dirty="0" smtClean="0">
                <a:latin typeface="Arial" pitchFamily="34" charset="0"/>
                <a:cs typeface="Arial" pitchFamily="34" charset="0"/>
              </a:rPr>
              <a:t>.</a:t>
            </a:r>
          </a:p>
          <a:p>
            <a:pPr marL="0" indent="0">
              <a:buClr>
                <a:schemeClr val="accent1"/>
              </a:buClr>
              <a:buNone/>
            </a:pPr>
            <a:endParaRPr lang="en-US" sz="2400" dirty="0" smtClean="0">
              <a:latin typeface="Arial" pitchFamily="34" charset="0"/>
              <a:cs typeface="Arial" pitchFamily="34" charset="0"/>
            </a:endParaRPr>
          </a:p>
          <a:p>
            <a:pPr>
              <a:buClr>
                <a:schemeClr val="accent1"/>
              </a:buClr>
              <a:buFont typeface="Wingdings" pitchFamily="2" charset="2"/>
              <a:buChar char="v"/>
            </a:pPr>
            <a:r>
              <a:rPr lang="en-US" sz="2400" dirty="0">
                <a:latin typeface="Arial" pitchFamily="34" charset="0"/>
                <a:ea typeface="Adobe Heiti Std R" pitchFamily="34" charset="-128"/>
                <a:cs typeface="Arial" pitchFamily="34" charset="0"/>
              </a:rPr>
              <a:t>The State will monitor proof of payment compliance through grant monitoring.</a:t>
            </a:r>
          </a:p>
          <a:p>
            <a:pPr>
              <a:buClr>
                <a:schemeClr val="accent1"/>
              </a:buClr>
              <a:buFont typeface="Wingdings" pitchFamily="2" charset="2"/>
              <a:buChar char="v"/>
            </a:pPr>
            <a:endParaRPr lang="en-US" sz="3800" dirty="0" smtClean="0">
              <a:latin typeface="Arial" pitchFamily="34" charset="0"/>
              <a:cs typeface="Arial" pitchFamily="34" charset="0"/>
            </a:endParaRPr>
          </a:p>
          <a:p>
            <a:pPr marL="0" indent="0">
              <a:buClr>
                <a:schemeClr val="accent1"/>
              </a:buClr>
              <a:buNone/>
            </a:pPr>
            <a:endParaRPr lang="en-US" sz="3800" dirty="0" smtClean="0">
              <a:latin typeface="Arial" pitchFamily="34" charset="0"/>
              <a:cs typeface="Arial" pitchFamily="34" charset="0"/>
            </a:endParaRPr>
          </a:p>
          <a:p>
            <a:pPr marL="833438" indent="-514350">
              <a:buClr>
                <a:schemeClr val="accent1"/>
              </a:buClr>
              <a:buFont typeface="+mj-lt"/>
              <a:buAutoNum type="arabicParenR"/>
              <a:tabLst>
                <a:tab pos="685800" algn="l"/>
              </a:tabLst>
            </a:pPr>
            <a:endParaRPr lang="en-US" sz="3100" dirty="0" smtClean="0">
              <a:latin typeface="Arial" pitchFamily="34" charset="0"/>
              <a:cs typeface="Arial" pitchFamily="34" charset="0"/>
            </a:endParaRPr>
          </a:p>
          <a:p>
            <a:pPr marL="833438" indent="-514350">
              <a:buClr>
                <a:schemeClr val="accent1"/>
              </a:buClr>
              <a:buFont typeface="+mj-lt"/>
              <a:buAutoNum type="arabicParenR"/>
              <a:tabLst>
                <a:tab pos="685800" algn="l"/>
              </a:tabLst>
            </a:pPr>
            <a:endParaRPr lang="en-US" sz="3100" dirty="0" smtClean="0">
              <a:latin typeface="Arial" pitchFamily="34" charset="0"/>
              <a:cs typeface="Arial" pitchFamily="34" charset="0"/>
            </a:endParaRPr>
          </a:p>
          <a:p>
            <a:pPr marL="833438" indent="-514350">
              <a:buClr>
                <a:schemeClr val="accent1"/>
              </a:buClr>
              <a:buFont typeface="+mj-lt"/>
              <a:buAutoNum type="arabicParenR"/>
              <a:tabLst>
                <a:tab pos="685800" algn="l"/>
              </a:tabLst>
            </a:pPr>
            <a:endParaRPr lang="en-US" sz="3100" dirty="0">
              <a:latin typeface="Arial" pitchFamily="34" charset="0"/>
              <a:cs typeface="Arial" pitchFamily="34" charset="0"/>
            </a:endParaRPr>
          </a:p>
          <a:p>
            <a:pPr>
              <a:buClr>
                <a:schemeClr val="accent1"/>
              </a:buClr>
              <a:buFont typeface="Wingdings" pitchFamily="2" charset="2"/>
              <a:buChar char="v"/>
            </a:pPr>
            <a:endParaRPr lang="en-US" sz="1700" dirty="0" smtClean="0">
              <a:latin typeface="Arial" pitchFamily="34" charset="0"/>
              <a:ea typeface="Adobe Heiti Std R" pitchFamily="34" charset="-128"/>
              <a:cs typeface="Arial" pitchFamily="34" charset="0"/>
            </a:endParaRPr>
          </a:p>
          <a:p>
            <a:pPr lvl="1">
              <a:buFont typeface="Wingdings" pitchFamily="2" charset="2"/>
              <a:buChar char="v"/>
            </a:pPr>
            <a:endParaRPr lang="en-US" sz="4000" dirty="0" smtClean="0">
              <a:latin typeface="Arial" pitchFamily="34" charset="0"/>
              <a:ea typeface="Adobe Heiti Std R" pitchFamily="34" charset="-128"/>
              <a:cs typeface="Arial" pitchFamily="34" charset="0"/>
            </a:endParaRPr>
          </a:p>
          <a:p>
            <a:pPr>
              <a:buFont typeface="Wingdings" pitchFamily="2" charset="2"/>
              <a:buChar char="v"/>
            </a:pPr>
            <a:endParaRPr lang="en-US" sz="1700" dirty="0">
              <a:latin typeface="Adobe Heiti Std R" pitchFamily="34" charset="-128"/>
              <a:ea typeface="Adobe Heiti Std R" pitchFamily="34" charset="-128"/>
            </a:endParaRPr>
          </a:p>
          <a:p>
            <a:pPr>
              <a:buFont typeface="Wingdings" pitchFamily="2" charset="2"/>
              <a:buChar char="v"/>
            </a:pPr>
            <a:endParaRPr lang="en-US" sz="2400" dirty="0" smtClean="0">
              <a:latin typeface="Adobe Heiti Std R" pitchFamily="34" charset="-128"/>
              <a:ea typeface="Adobe Heiti Std R" pitchFamily="34" charset="-128"/>
            </a:endParaRPr>
          </a:p>
          <a:p>
            <a:pPr marL="0" indent="0">
              <a:buNone/>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31</a:t>
            </a:fld>
            <a:endParaRPr lang="en-US" dirty="0">
              <a:latin typeface="Arial" pitchFamily="34" charset="0"/>
              <a:cs typeface="Arial" pitchFamily="34" charset="0"/>
            </a:endParaRPr>
          </a:p>
        </p:txBody>
      </p:sp>
    </p:spTree>
    <p:extLst>
      <p:ext uri="{BB962C8B-B14F-4D97-AF65-F5344CB8AC3E}">
        <p14:creationId xmlns:p14="http://schemas.microsoft.com/office/powerpoint/2010/main" val="1733458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Vendors and Subcontractors</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381000" y="1676400"/>
            <a:ext cx="8385048" cy="4419600"/>
          </a:xfrm>
        </p:spPr>
        <p:txBody>
          <a:bodyPr>
            <a:normAutofit fontScale="92500" lnSpcReduction="10000"/>
          </a:bodyPr>
          <a:lstStyle/>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Subcontractors </a:t>
            </a:r>
            <a:r>
              <a:rPr lang="en-US" sz="2400" dirty="0">
                <a:latin typeface="Arial" pitchFamily="34" charset="0"/>
                <a:ea typeface="Adobe Heiti Std R" pitchFamily="34" charset="-128"/>
                <a:cs typeface="Arial" pitchFamily="34" charset="0"/>
              </a:rPr>
              <a:t>include other organizations and/or businesses that perform </a:t>
            </a:r>
            <a:r>
              <a:rPr lang="en-US" sz="2400" dirty="0" smtClean="0">
                <a:latin typeface="Arial" pitchFamily="34" charset="0"/>
                <a:ea typeface="Adobe Heiti Std R" pitchFamily="34" charset="-128"/>
                <a:cs typeface="Arial" pitchFamily="34" charset="0"/>
              </a:rPr>
              <a:t>services identified in </a:t>
            </a:r>
            <a:r>
              <a:rPr lang="en-US" sz="2400" dirty="0">
                <a:latin typeface="Arial" pitchFamily="34" charset="0"/>
                <a:ea typeface="Adobe Heiti Std R" pitchFamily="34" charset="-128"/>
                <a:cs typeface="Arial" pitchFamily="34" charset="0"/>
              </a:rPr>
              <a:t>the work program/accomplishment </a:t>
            </a:r>
            <a:r>
              <a:rPr lang="en-US" sz="2400" dirty="0" smtClean="0">
                <a:latin typeface="Arial" pitchFamily="34" charset="0"/>
                <a:ea typeface="Adobe Heiti Std R" pitchFamily="34" charset="-128"/>
                <a:cs typeface="Arial" pitchFamily="34" charset="0"/>
              </a:rPr>
              <a:t>plan</a:t>
            </a:r>
          </a:p>
          <a:p>
            <a:pPr marL="0" indent="0">
              <a:buNone/>
            </a:pPr>
            <a:endParaRPr lang="en-US" sz="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200" dirty="0" smtClean="0">
                <a:latin typeface="Arial" pitchFamily="34" charset="0"/>
                <a:ea typeface="Adobe Heiti Std R" pitchFamily="34" charset="-128"/>
                <a:cs typeface="Arial" pitchFamily="34" charset="0"/>
              </a:rPr>
              <a:t>Vendors </a:t>
            </a:r>
            <a:r>
              <a:rPr lang="en-US" sz="2200" dirty="0">
                <a:latin typeface="Arial" pitchFamily="34" charset="0"/>
                <a:ea typeface="Adobe Heiti Std R" pitchFamily="34" charset="-128"/>
                <a:cs typeface="Arial" pitchFamily="34" charset="0"/>
              </a:rPr>
              <a:t>provide supplies or materials to the </a:t>
            </a:r>
            <a:r>
              <a:rPr lang="en-US" sz="2200" dirty="0" smtClean="0">
                <a:latin typeface="Arial" pitchFamily="34" charset="0"/>
                <a:ea typeface="Adobe Heiti Std R" pitchFamily="34" charset="-128"/>
                <a:cs typeface="Arial" pitchFamily="34" charset="0"/>
              </a:rPr>
              <a:t>project </a:t>
            </a:r>
          </a:p>
          <a:p>
            <a:pPr marL="0" indent="0">
              <a:buNone/>
            </a:pPr>
            <a:endParaRPr lang="en-US" sz="800" dirty="0" smtClean="0">
              <a:latin typeface="Arial" pitchFamily="34" charset="0"/>
              <a:ea typeface="Adobe Heiti Std R" pitchFamily="34" charset="-128"/>
              <a:cs typeface="Arial" pitchFamily="34" charset="0"/>
            </a:endParaRPr>
          </a:p>
          <a:p>
            <a:pPr lvl="1">
              <a:buFont typeface="Wingdings" pitchFamily="2" charset="2"/>
              <a:buChar char="v"/>
            </a:pPr>
            <a:r>
              <a:rPr lang="en-US" sz="2000" dirty="0" smtClean="0">
                <a:latin typeface="Arial" pitchFamily="34" charset="0"/>
                <a:ea typeface="Adobe Heiti Std R" pitchFamily="34" charset="-128"/>
                <a:cs typeface="Arial" pitchFamily="34" charset="0"/>
              </a:rPr>
              <a:t>Both </a:t>
            </a:r>
            <a:r>
              <a:rPr lang="en-US" sz="2000" dirty="0">
                <a:latin typeface="Arial" pitchFamily="34" charset="0"/>
                <a:ea typeface="Adobe Heiti Std R" pitchFamily="34" charset="-128"/>
                <a:cs typeface="Arial" pitchFamily="34" charset="0"/>
              </a:rPr>
              <a:t>must be selected based on contracting/purchasing procedures outlined in </a:t>
            </a:r>
            <a:r>
              <a:rPr lang="en-US" sz="2000" dirty="0" smtClean="0">
                <a:latin typeface="Arial" pitchFamily="34" charset="0"/>
                <a:ea typeface="Adobe Heiti Std R" pitchFamily="34" charset="-128"/>
                <a:cs typeface="Arial" pitchFamily="34" charset="0"/>
              </a:rPr>
              <a:t>the current reimbursement manual </a:t>
            </a:r>
            <a:endParaRPr lang="en-US" sz="2000" dirty="0" smtClean="0">
              <a:solidFill>
                <a:srgbClr val="FF0000"/>
              </a:solidFill>
              <a:latin typeface="Arial" pitchFamily="34" charset="0"/>
              <a:ea typeface="Adobe Heiti Std R" pitchFamily="34" charset="-128"/>
              <a:cs typeface="Arial" pitchFamily="34" charset="0"/>
            </a:endParaRPr>
          </a:p>
          <a:p>
            <a:pPr lvl="1">
              <a:buFont typeface="Wingdings" pitchFamily="2" charset="2"/>
              <a:buChar char="v"/>
            </a:pPr>
            <a:endParaRPr lang="en-US" sz="800" dirty="0" smtClean="0">
              <a:latin typeface="Arial" pitchFamily="34" charset="0"/>
              <a:ea typeface="Adobe Heiti Std R" pitchFamily="34" charset="-128"/>
              <a:cs typeface="Arial" pitchFamily="34" charset="0"/>
            </a:endParaRPr>
          </a:p>
          <a:p>
            <a:pPr lvl="1">
              <a:buFont typeface="Wingdings" pitchFamily="2" charset="2"/>
              <a:buChar char="v"/>
            </a:pPr>
            <a:r>
              <a:rPr lang="en-US" sz="2000" dirty="0" smtClean="0">
                <a:latin typeface="Arial" pitchFamily="34" charset="0"/>
                <a:ea typeface="Adobe Heiti Std R" pitchFamily="34" charset="-128"/>
                <a:cs typeface="Arial" pitchFamily="34" charset="0"/>
              </a:rPr>
              <a:t>Grantees </a:t>
            </a:r>
            <a:r>
              <a:rPr lang="en-US" sz="2000" dirty="0">
                <a:latin typeface="Arial" pitchFamily="34" charset="0"/>
                <a:ea typeface="Adobe Heiti Std R" pitchFamily="34" charset="-128"/>
                <a:cs typeface="Arial" pitchFamily="34" charset="0"/>
              </a:rPr>
              <a:t>may submit a copy of their contracting policies for review </a:t>
            </a:r>
            <a:r>
              <a:rPr lang="en-US" sz="2000" dirty="0" smtClean="0">
                <a:latin typeface="Arial" pitchFamily="34" charset="0"/>
                <a:ea typeface="Adobe Heiti Std R" pitchFamily="34" charset="-128"/>
                <a:cs typeface="Arial" pitchFamily="34" charset="0"/>
              </a:rPr>
              <a:t>and approval to </a:t>
            </a:r>
            <a:r>
              <a:rPr lang="en-US" sz="2000" dirty="0">
                <a:latin typeface="Arial" pitchFamily="34" charset="0"/>
                <a:ea typeface="Adobe Heiti Std R" pitchFamily="34" charset="-128"/>
                <a:cs typeface="Arial" pitchFamily="34" charset="0"/>
              </a:rPr>
              <a:t>the </a:t>
            </a:r>
            <a:r>
              <a:rPr lang="en-US" sz="2000" dirty="0" smtClean="0">
                <a:latin typeface="Arial" pitchFamily="34" charset="0"/>
                <a:ea typeface="Adobe Heiti Std R" pitchFamily="34" charset="-128"/>
                <a:cs typeface="Arial" pitchFamily="34" charset="0"/>
              </a:rPr>
              <a:t>State as </a:t>
            </a:r>
            <a:r>
              <a:rPr lang="en-US" sz="2000" dirty="0">
                <a:latin typeface="Arial" pitchFamily="34" charset="0"/>
                <a:ea typeface="Adobe Heiti Std R" pitchFamily="34" charset="-128"/>
                <a:cs typeface="Arial" pitchFamily="34" charset="0"/>
              </a:rPr>
              <a:t>an alternative or </a:t>
            </a:r>
            <a:r>
              <a:rPr lang="en-US" sz="2000" dirty="0" smtClean="0">
                <a:latin typeface="Arial" pitchFamily="34" charset="0"/>
                <a:ea typeface="Adobe Heiti Std R" pitchFamily="34" charset="-128"/>
                <a:cs typeface="Arial" pitchFamily="34" charset="0"/>
              </a:rPr>
              <a:t>follow the DNR’s </a:t>
            </a:r>
            <a:r>
              <a:rPr lang="en-US" sz="2000" dirty="0">
                <a:latin typeface="Arial" pitchFamily="34" charset="0"/>
                <a:ea typeface="Adobe Heiti Std R" pitchFamily="34" charset="-128"/>
                <a:cs typeface="Arial" pitchFamily="34" charset="0"/>
              </a:rPr>
              <a:t>contracting </a:t>
            </a:r>
            <a:r>
              <a:rPr lang="en-US" sz="2000" dirty="0" smtClean="0">
                <a:latin typeface="Arial" pitchFamily="34" charset="0"/>
                <a:ea typeface="Adobe Heiti Std R" pitchFamily="34" charset="-128"/>
                <a:cs typeface="Arial" pitchFamily="34" charset="0"/>
              </a:rPr>
              <a:t>policies/procedures  </a:t>
            </a:r>
          </a:p>
          <a:p>
            <a:pPr lvl="1">
              <a:buFont typeface="Wingdings" pitchFamily="2" charset="2"/>
              <a:buChar char="v"/>
            </a:pPr>
            <a:endParaRPr lang="en-US" sz="900" dirty="0" smtClean="0">
              <a:latin typeface="Arial" pitchFamily="34" charset="0"/>
              <a:ea typeface="Adobe Heiti Std R" pitchFamily="34" charset="-128"/>
              <a:cs typeface="Arial" pitchFamily="34" charset="0"/>
            </a:endParaRPr>
          </a:p>
          <a:p>
            <a:pPr lvl="1">
              <a:buFont typeface="Wingdings" pitchFamily="2" charset="2"/>
              <a:buChar char="v"/>
            </a:pPr>
            <a:r>
              <a:rPr lang="en-US" sz="2000" dirty="0">
                <a:latin typeface="Arial" pitchFamily="34" charset="0"/>
                <a:ea typeface="Adobe Heiti Std R" pitchFamily="34" charset="-128"/>
                <a:cs typeface="Arial" pitchFamily="34" charset="0"/>
              </a:rPr>
              <a:t>Transparency, fiscal control and accountability are key reasons why the State requires grantees to be thorough in the solicitation and selection of subcontractors and </a:t>
            </a:r>
            <a:r>
              <a:rPr lang="en-US" sz="2000" dirty="0" smtClean="0">
                <a:latin typeface="Arial" pitchFamily="34" charset="0"/>
                <a:ea typeface="Adobe Heiti Std R" pitchFamily="34" charset="-128"/>
                <a:cs typeface="Arial" pitchFamily="34" charset="0"/>
              </a:rPr>
              <a:t>vendors</a:t>
            </a:r>
            <a:endParaRPr lang="en-US" sz="2000" dirty="0">
              <a:latin typeface="Arial" pitchFamily="34" charset="0"/>
              <a:ea typeface="Adobe Heiti Std R" pitchFamily="34" charset="-128"/>
              <a:cs typeface="Arial" pitchFamily="34" charset="0"/>
            </a:endParaRPr>
          </a:p>
          <a:p>
            <a:pPr marL="0" indent="0">
              <a:buNone/>
            </a:pP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32</a:t>
            </a:fld>
            <a:endParaRPr lang="en-US" dirty="0">
              <a:latin typeface="Arial" pitchFamily="34" charset="0"/>
              <a:cs typeface="Arial" pitchFamily="34" charset="0"/>
            </a:endParaRPr>
          </a:p>
        </p:txBody>
      </p:sp>
    </p:spTree>
    <p:extLst>
      <p:ext uri="{BB962C8B-B14F-4D97-AF65-F5344CB8AC3E}">
        <p14:creationId xmlns:p14="http://schemas.microsoft.com/office/powerpoint/2010/main" val="27339521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Solicitation and Selection #1</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92500" lnSpcReduction="10000"/>
          </a:bodyPr>
          <a:lstStyle/>
          <a:p>
            <a:pPr marL="0" indent="0">
              <a:buNone/>
            </a:pPr>
            <a:r>
              <a:rPr lang="en-US" sz="2400" dirty="0" smtClean="0">
                <a:latin typeface="Arial" pitchFamily="34" charset="0"/>
                <a:ea typeface="Adobe Heiti Std R" pitchFamily="34" charset="-128"/>
                <a:cs typeface="Arial" pitchFamily="34" charset="0"/>
              </a:rPr>
              <a:t>The </a:t>
            </a:r>
            <a:r>
              <a:rPr lang="en-US" sz="2400" dirty="0">
                <a:latin typeface="Arial" pitchFamily="34" charset="0"/>
                <a:ea typeface="Adobe Heiti Std R" pitchFamily="34" charset="-128"/>
                <a:cs typeface="Arial" pitchFamily="34" charset="0"/>
              </a:rPr>
              <a:t>following guidelines should be used: </a:t>
            </a:r>
            <a:endParaRPr lang="en-US" sz="2400" dirty="0" smtClean="0">
              <a:latin typeface="Arial" pitchFamily="34" charset="0"/>
              <a:ea typeface="Adobe Heiti Std R" pitchFamily="34" charset="-128"/>
              <a:cs typeface="Arial" pitchFamily="34" charset="0"/>
            </a:endParaRPr>
          </a:p>
          <a:p>
            <a:pPr marL="457200" indent="-457200">
              <a:buClr>
                <a:schemeClr val="accent1"/>
              </a:buClr>
              <a:buFont typeface="+mj-lt"/>
              <a:buAutoNum type="arabicParenR"/>
            </a:pPr>
            <a:r>
              <a:rPr lang="en-US" sz="2200" dirty="0" smtClean="0">
                <a:latin typeface="Arial" pitchFamily="34" charset="0"/>
                <a:ea typeface="Adobe Heiti Std R" pitchFamily="34" charset="-128"/>
                <a:cs typeface="Arial" pitchFamily="34" charset="0"/>
              </a:rPr>
              <a:t>Grantees shall retain copies of executed subcontracts and bid tabulation on file along with written documentation that describes the rationale for selection of the subcontractor</a:t>
            </a:r>
          </a:p>
          <a:p>
            <a:pPr marL="457200" lvl="0" indent="-457200">
              <a:buClr>
                <a:schemeClr val="accent1"/>
              </a:buClr>
              <a:buFont typeface="+mj-lt"/>
              <a:buAutoNum type="arabicParenR"/>
            </a:pPr>
            <a:r>
              <a:rPr lang="en-US" sz="2200" dirty="0">
                <a:latin typeface="Arial" pitchFamily="34" charset="0"/>
                <a:ea typeface="Adobe Heiti Std R" pitchFamily="34" charset="-128"/>
                <a:cs typeface="Arial" pitchFamily="34" charset="0"/>
              </a:rPr>
              <a:t>Services/Subcontracts less than $2,500 require two or more verbal </a:t>
            </a:r>
            <a:r>
              <a:rPr lang="en-US" sz="2200" dirty="0" smtClean="0">
                <a:latin typeface="Arial" pitchFamily="34" charset="0"/>
                <a:ea typeface="Adobe Heiti Std R" pitchFamily="34" charset="-128"/>
                <a:cs typeface="Arial" pitchFamily="34" charset="0"/>
              </a:rPr>
              <a:t>quotes</a:t>
            </a:r>
            <a:endParaRPr lang="en-US" sz="800" dirty="0">
              <a:latin typeface="Arial" pitchFamily="34" charset="0"/>
              <a:ea typeface="Adobe Heiti Std R" pitchFamily="34" charset="-128"/>
              <a:cs typeface="Arial" pitchFamily="34" charset="0"/>
            </a:endParaRPr>
          </a:p>
          <a:p>
            <a:pPr marL="457200" lvl="0" indent="-457200">
              <a:buClr>
                <a:schemeClr val="accent1"/>
              </a:buClr>
              <a:buFont typeface="+mj-lt"/>
              <a:buAutoNum type="arabicParenR"/>
            </a:pPr>
            <a:r>
              <a:rPr lang="en-US" sz="2200" dirty="0">
                <a:latin typeface="Arial" pitchFamily="34" charset="0"/>
                <a:ea typeface="Adobe Heiti Std R" pitchFamily="34" charset="-128"/>
                <a:cs typeface="Arial" pitchFamily="34" charset="0"/>
              </a:rPr>
              <a:t>Services/Subcontracts more than $2,500 but less than $10,000 require two or more written </a:t>
            </a:r>
            <a:r>
              <a:rPr lang="en-US" sz="2200" dirty="0" smtClean="0">
                <a:latin typeface="Arial" pitchFamily="34" charset="0"/>
                <a:ea typeface="Adobe Heiti Std R" pitchFamily="34" charset="-128"/>
                <a:cs typeface="Arial" pitchFamily="34" charset="0"/>
              </a:rPr>
              <a:t>quotes</a:t>
            </a:r>
            <a:endParaRPr lang="en-US" sz="800" dirty="0">
              <a:latin typeface="Arial" pitchFamily="34" charset="0"/>
              <a:ea typeface="Adobe Heiti Std R" pitchFamily="34" charset="-128"/>
              <a:cs typeface="Arial" pitchFamily="34" charset="0"/>
            </a:endParaRPr>
          </a:p>
          <a:p>
            <a:pPr marL="457200" lvl="0" indent="-457200">
              <a:buClr>
                <a:schemeClr val="accent1"/>
              </a:buClr>
              <a:buFont typeface="+mj-lt"/>
              <a:buAutoNum type="arabicParenR"/>
            </a:pPr>
            <a:r>
              <a:rPr lang="en-US" sz="2200" dirty="0">
                <a:latin typeface="Arial" pitchFamily="34" charset="0"/>
                <a:ea typeface="Adobe Heiti Std R" pitchFamily="34" charset="-128"/>
                <a:cs typeface="Arial" pitchFamily="34" charset="0"/>
              </a:rPr>
              <a:t>If the subcontract exceeds $10,000, it must be awarded through a process of competitive bidding unless the subcontractor is listed in session </a:t>
            </a:r>
            <a:r>
              <a:rPr lang="en-US" sz="2200" dirty="0" smtClean="0">
                <a:latin typeface="Arial" pitchFamily="34" charset="0"/>
                <a:ea typeface="Adobe Heiti Std R" pitchFamily="34" charset="-128"/>
                <a:cs typeface="Arial" pitchFamily="34" charset="0"/>
              </a:rPr>
              <a:t>law such as Conservation Corps Minnesota</a:t>
            </a:r>
            <a:endParaRPr lang="en-US" sz="900" dirty="0">
              <a:latin typeface="Arial" pitchFamily="34" charset="0"/>
              <a:ea typeface="Adobe Heiti Std R" pitchFamily="34" charset="-128"/>
              <a:cs typeface="Arial" pitchFamily="34" charset="0"/>
            </a:endParaRPr>
          </a:p>
          <a:p>
            <a:pPr marL="457200" lvl="0" indent="-457200">
              <a:buClr>
                <a:schemeClr val="accent1"/>
              </a:buClr>
              <a:buFont typeface="+mj-lt"/>
              <a:buAutoNum type="arabicParenR"/>
            </a:pPr>
            <a:r>
              <a:rPr lang="en-US" sz="2200" dirty="0">
                <a:latin typeface="Arial" pitchFamily="34" charset="0"/>
                <a:ea typeface="Adobe Heiti Std R" pitchFamily="34" charset="-128"/>
                <a:cs typeface="Arial" pitchFamily="34" charset="0"/>
              </a:rPr>
              <a:t>Grantees </a:t>
            </a:r>
            <a:r>
              <a:rPr lang="en-US" sz="2200" dirty="0" smtClean="0">
                <a:latin typeface="Arial" pitchFamily="34" charset="0"/>
                <a:ea typeface="Adobe Heiti Std R" pitchFamily="34" charset="-128"/>
                <a:cs typeface="Arial" pitchFamily="34" charset="0"/>
              </a:rPr>
              <a:t>must </a:t>
            </a:r>
            <a:r>
              <a:rPr lang="en-US" sz="2200" dirty="0">
                <a:latin typeface="Arial" pitchFamily="34" charset="0"/>
                <a:ea typeface="Adobe Heiti Std R" pitchFamily="34" charset="-128"/>
                <a:cs typeface="Arial" pitchFamily="34" charset="0"/>
              </a:rPr>
              <a:t>use </a:t>
            </a:r>
            <a:r>
              <a:rPr lang="en-US" sz="2200" dirty="0" smtClean="0">
                <a:latin typeface="Arial" pitchFamily="34" charset="0"/>
                <a:ea typeface="Adobe Heiti Std R" pitchFamily="34" charset="-128"/>
                <a:cs typeface="Arial" pitchFamily="34" charset="0"/>
              </a:rPr>
              <a:t>a Request </a:t>
            </a:r>
            <a:r>
              <a:rPr lang="en-US" sz="2200" dirty="0">
                <a:latin typeface="Arial" pitchFamily="34" charset="0"/>
                <a:ea typeface="Adobe Heiti Std R" pitchFamily="34" charset="-128"/>
                <a:cs typeface="Arial" pitchFamily="34" charset="0"/>
              </a:rPr>
              <a:t>f</a:t>
            </a:r>
            <a:r>
              <a:rPr lang="en-US" sz="2200" dirty="0" smtClean="0">
                <a:latin typeface="Arial" pitchFamily="34" charset="0"/>
                <a:ea typeface="Adobe Heiti Std R" pitchFamily="34" charset="-128"/>
                <a:cs typeface="Arial" pitchFamily="34" charset="0"/>
              </a:rPr>
              <a:t>or Proposal/Request For Quote </a:t>
            </a:r>
            <a:r>
              <a:rPr lang="en-US" sz="2200" dirty="0">
                <a:latin typeface="Arial" pitchFamily="34" charset="0"/>
                <a:ea typeface="Adobe Heiti Std R" pitchFamily="34" charset="-128"/>
                <a:cs typeface="Arial" pitchFamily="34" charset="0"/>
              </a:rPr>
              <a:t>process to </a:t>
            </a:r>
            <a:r>
              <a:rPr lang="en-US" sz="2200" dirty="0" smtClean="0">
                <a:latin typeface="Arial" pitchFamily="34" charset="0"/>
                <a:ea typeface="Adobe Heiti Std R" pitchFamily="34" charset="-128"/>
                <a:cs typeface="Arial" pitchFamily="34" charset="0"/>
              </a:rPr>
              <a:t>competitively select </a:t>
            </a:r>
            <a:r>
              <a:rPr lang="en-US" sz="2200" dirty="0">
                <a:latin typeface="Arial" pitchFamily="34" charset="0"/>
                <a:ea typeface="Adobe Heiti Std R" pitchFamily="34" charset="-128"/>
                <a:cs typeface="Arial" pitchFamily="34" charset="0"/>
              </a:rPr>
              <a:t>professional and technical </a:t>
            </a:r>
            <a:r>
              <a:rPr lang="en-US" sz="2200" dirty="0" smtClean="0">
                <a:latin typeface="Arial" pitchFamily="34" charset="0"/>
                <a:ea typeface="Adobe Heiti Std R" pitchFamily="34" charset="-128"/>
                <a:cs typeface="Arial" pitchFamily="34" charset="0"/>
              </a:rPr>
              <a:t>services</a:t>
            </a:r>
          </a:p>
          <a:p>
            <a:pPr marL="457200" lvl="0" indent="-457200">
              <a:buClr>
                <a:schemeClr val="accent1"/>
              </a:buClr>
              <a:buFont typeface="+mj-lt"/>
              <a:buAutoNum type="arabicParenR"/>
            </a:pPr>
            <a:endParaRPr lang="en-US" sz="900" dirty="0">
              <a:latin typeface="Adobe Heiti Std R" pitchFamily="34" charset="-128"/>
              <a:ea typeface="Adobe Heiti Std R" pitchFamily="34" charset="-128"/>
            </a:endParaRPr>
          </a:p>
          <a:p>
            <a:pPr>
              <a:buFont typeface="Wingdings" pitchFamily="2" charset="2"/>
              <a:buChar char="v"/>
            </a:pPr>
            <a:endParaRPr lang="en-US" sz="22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33</a:t>
            </a:fld>
            <a:endParaRPr lang="en-US" dirty="0">
              <a:latin typeface="Arial" pitchFamily="34" charset="0"/>
              <a:cs typeface="Arial" pitchFamily="34" charset="0"/>
            </a:endParaRPr>
          </a:p>
        </p:txBody>
      </p:sp>
    </p:spTree>
    <p:extLst>
      <p:ext uri="{BB962C8B-B14F-4D97-AF65-F5344CB8AC3E}">
        <p14:creationId xmlns:p14="http://schemas.microsoft.com/office/powerpoint/2010/main" val="230309269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Solicitation and </a:t>
            </a:r>
            <a:r>
              <a:rPr lang="en-US" sz="3600" dirty="0" smtClean="0">
                <a:solidFill>
                  <a:schemeClr val="accent2"/>
                </a:solidFill>
                <a:latin typeface="Arial" pitchFamily="34" charset="0"/>
                <a:ea typeface="Adobe Heiti Std R" pitchFamily="34" charset="-128"/>
                <a:cs typeface="Arial" pitchFamily="34" charset="0"/>
              </a:rPr>
              <a:t>Selection #2</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5029200"/>
          </a:xfrm>
        </p:spPr>
        <p:txBody>
          <a:bodyPr>
            <a:normAutofit/>
          </a:bodyPr>
          <a:lstStyle/>
          <a:p>
            <a:pPr marL="514350" indent="-514350">
              <a:buClr>
                <a:schemeClr val="accent1"/>
              </a:buClr>
              <a:buFont typeface="+mj-lt"/>
              <a:buAutoNum type="arabicParenR" startAt="6"/>
            </a:pPr>
            <a:r>
              <a:rPr lang="en-US" sz="2800" dirty="0" smtClean="0">
                <a:latin typeface="Arial" pitchFamily="34" charset="0"/>
                <a:ea typeface="Adobe Heiti Std R" pitchFamily="34" charset="-128"/>
                <a:cs typeface="Arial" pitchFamily="34" charset="0"/>
              </a:rPr>
              <a:t>The advertisement for bid processes must allow for fair competition among potential qualified bidders.</a:t>
            </a:r>
          </a:p>
          <a:p>
            <a:pPr marL="0" lvl="0" indent="0">
              <a:buClr>
                <a:schemeClr val="accent1"/>
              </a:buClr>
              <a:buNone/>
            </a:pPr>
            <a:endParaRPr lang="en-US" sz="900" dirty="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7"/>
            </a:pPr>
            <a:r>
              <a:rPr lang="en-US" sz="2800" dirty="0">
                <a:latin typeface="Arial" pitchFamily="34" charset="0"/>
                <a:ea typeface="Adobe Heiti Std R" pitchFamily="34" charset="-128"/>
                <a:cs typeface="Arial" pitchFamily="34" charset="0"/>
              </a:rPr>
              <a:t>Grantee </a:t>
            </a:r>
            <a:r>
              <a:rPr lang="en-US" sz="2800" dirty="0" smtClean="0">
                <a:latin typeface="Arial" pitchFamily="34" charset="0"/>
                <a:ea typeface="Adobe Heiti Std R" pitchFamily="34" charset="-128"/>
                <a:cs typeface="Arial" pitchFamily="34" charset="0"/>
              </a:rPr>
              <a:t>must </a:t>
            </a:r>
            <a:r>
              <a:rPr lang="en-US" sz="2800" dirty="0">
                <a:latin typeface="Arial" pitchFamily="34" charset="0"/>
                <a:ea typeface="Adobe Heiti Std R" pitchFamily="34" charset="-128"/>
                <a:cs typeface="Arial" pitchFamily="34" charset="0"/>
              </a:rPr>
              <a:t>verify the vendor/subcontractor is not on the State’s debarment list: </a:t>
            </a:r>
            <a:r>
              <a:rPr lang="en-US" sz="2600" dirty="0" smtClean="0">
                <a:latin typeface="Arial" pitchFamily="34" charset="0"/>
                <a:ea typeface="Adobe Heiti Std R" pitchFamily="34" charset="-128"/>
                <a:cs typeface="Arial" pitchFamily="34" charset="0"/>
                <a:hlinkClick r:id="rId3"/>
              </a:rPr>
              <a:t>Debarment List Website</a:t>
            </a:r>
            <a:endParaRPr lang="en-US" sz="26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7"/>
            </a:pPr>
            <a:endParaRPr lang="en-US" sz="1500" dirty="0">
              <a:latin typeface="Adobe Heiti Std R" pitchFamily="34" charset="-128"/>
              <a:ea typeface="Adobe Heiti Std R" pitchFamily="34" charset="-128"/>
            </a:endParaRPr>
          </a:p>
          <a:p>
            <a:pPr marL="457200" indent="-457200">
              <a:buClr>
                <a:schemeClr val="accent1"/>
              </a:buClr>
              <a:buFont typeface="+mj-lt"/>
              <a:buAutoNum type="arabicParenR" startAt="7"/>
            </a:pPr>
            <a:endParaRPr lang="en-US"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34</a:t>
            </a:fld>
            <a:endParaRPr lang="en-US" dirty="0">
              <a:latin typeface="Arial" pitchFamily="34" charset="0"/>
              <a:cs typeface="Arial" pitchFamily="34" charset="0"/>
            </a:endParaRPr>
          </a:p>
        </p:txBody>
      </p:sp>
    </p:spTree>
    <p:extLst>
      <p:ext uri="{BB962C8B-B14F-4D97-AF65-F5344CB8AC3E}">
        <p14:creationId xmlns:p14="http://schemas.microsoft.com/office/powerpoint/2010/main" val="235652839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chemeClr val="accent2"/>
                </a:solidFill>
                <a:latin typeface="Arial" pitchFamily="34" charset="0"/>
                <a:ea typeface="Adobe Heiti Std R" pitchFamily="34" charset="-128"/>
                <a:cs typeface="Arial" pitchFamily="34" charset="0"/>
              </a:rPr>
              <a:t>Solicitation and </a:t>
            </a:r>
            <a:r>
              <a:rPr lang="en-US" sz="3600" dirty="0" smtClean="0">
                <a:solidFill>
                  <a:schemeClr val="accent2"/>
                </a:solidFill>
                <a:latin typeface="Arial" pitchFamily="34" charset="0"/>
                <a:ea typeface="Adobe Heiti Std R" pitchFamily="34" charset="-128"/>
                <a:cs typeface="Arial" pitchFamily="34" charset="0"/>
              </a:rPr>
              <a:t>Selection #3</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85000" lnSpcReduction="20000"/>
          </a:bodyPr>
          <a:lstStyle/>
          <a:p>
            <a:pPr marL="514350" lvl="0" indent="-514350">
              <a:buClr>
                <a:schemeClr val="accent1"/>
              </a:buClr>
              <a:buFont typeface="+mj-lt"/>
              <a:buAutoNum type="arabicParenR" startAt="8"/>
            </a:pPr>
            <a:r>
              <a:rPr lang="en-US" sz="3100" dirty="0">
                <a:latin typeface="Arial" pitchFamily="34" charset="0"/>
                <a:ea typeface="Adobe Heiti Std R" pitchFamily="34" charset="-128"/>
                <a:cs typeface="Arial" pitchFamily="34" charset="0"/>
              </a:rPr>
              <a:t>Single/sole source contracts: It is the policy of the State of Minnesota (Policy 08-07: Single and Sole Source Grants) that grants are to be competitively awarded as much as </a:t>
            </a:r>
            <a:r>
              <a:rPr lang="en-US" sz="3100" dirty="0" smtClean="0">
                <a:latin typeface="Arial" pitchFamily="34" charset="0"/>
                <a:ea typeface="Adobe Heiti Std R" pitchFamily="34" charset="-128"/>
                <a:cs typeface="Arial" pitchFamily="34" charset="0"/>
              </a:rPr>
              <a:t>possible.</a:t>
            </a: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dirty="0">
                <a:latin typeface="Arial" pitchFamily="34" charset="0"/>
                <a:ea typeface="Adobe Heiti Std R" pitchFamily="34" charset="-128"/>
                <a:cs typeface="Arial" pitchFamily="34" charset="0"/>
              </a:rPr>
              <a:t>Single and sole source grants are to be used when only one entity is reasonably able to meet a grant’s intended purpose and objectives, due to their geographic location, specialized knowledge, relationships or specialized </a:t>
            </a:r>
            <a:r>
              <a:rPr lang="en-US" dirty="0" smtClean="0">
                <a:latin typeface="Arial" pitchFamily="34" charset="0"/>
                <a:ea typeface="Adobe Heiti Std R" pitchFamily="34" charset="-128"/>
                <a:cs typeface="Arial" pitchFamily="34" charset="0"/>
              </a:rPr>
              <a:t>equipment.</a:t>
            </a:r>
          </a:p>
          <a:p>
            <a:pPr lvl="2">
              <a:buFont typeface="Wingdings" pitchFamily="2" charset="2"/>
              <a:buChar char="v"/>
            </a:pPr>
            <a:endParaRPr lang="en-US" sz="7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dirty="0">
                <a:latin typeface="Arial" pitchFamily="34" charset="0"/>
                <a:ea typeface="Adobe Heiti Std R" pitchFamily="34" charset="-128"/>
                <a:cs typeface="Arial" pitchFamily="34" charset="0"/>
              </a:rPr>
              <a:t>The following template may be modified to reflect appropriate organization information/titles: </a:t>
            </a:r>
            <a:r>
              <a:rPr lang="en-US" u="sng" dirty="0">
                <a:latin typeface="Arial" pitchFamily="34" charset="0"/>
                <a:ea typeface="Adobe Heiti Std R" pitchFamily="34" charset="-128"/>
                <a:cs typeface="Arial" pitchFamily="34" charset="0"/>
                <a:hlinkClick r:id="rId2" action="ppaction://hlinkfile"/>
              </a:rPr>
              <a:t>Grant Single Source Justification </a:t>
            </a:r>
            <a:r>
              <a:rPr lang="en-US" u="sng" dirty="0" smtClean="0">
                <a:latin typeface="Arial" pitchFamily="34" charset="0"/>
                <a:ea typeface="Adobe Heiti Std R" pitchFamily="34" charset="-128"/>
                <a:cs typeface="Arial" pitchFamily="34" charset="0"/>
                <a:hlinkClick r:id="rId2" action="ppaction://hlinkfile"/>
              </a:rPr>
              <a:t>Form.</a:t>
            </a:r>
            <a:endParaRPr lang="en-US" dirty="0" smtClean="0">
              <a:latin typeface="Arial" pitchFamily="34" charset="0"/>
              <a:ea typeface="Adobe Heiti Std R" pitchFamily="34" charset="-128"/>
              <a:cs typeface="Arial" pitchFamily="34" charset="0"/>
            </a:endParaRPr>
          </a:p>
          <a:p>
            <a:pPr lvl="2">
              <a:buFont typeface="Wingdings" pitchFamily="2" charset="2"/>
              <a:buChar char="v"/>
            </a:pPr>
            <a:endParaRPr lang="en-US" sz="7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dirty="0">
                <a:latin typeface="Arial" pitchFamily="34" charset="0"/>
                <a:ea typeface="Adobe Heiti Std R" pitchFamily="34" charset="-128"/>
                <a:cs typeface="Arial" pitchFamily="34" charset="0"/>
              </a:rPr>
              <a:t>The Grantee should </a:t>
            </a:r>
            <a:r>
              <a:rPr lang="en-US" dirty="0" smtClean="0">
                <a:latin typeface="Arial" pitchFamily="34" charset="0"/>
                <a:ea typeface="Adobe Heiti Std R" pitchFamily="34" charset="-128"/>
                <a:cs typeface="Arial" pitchFamily="34" charset="0"/>
              </a:rPr>
              <a:t>send in </a:t>
            </a:r>
            <a:r>
              <a:rPr lang="en-US" dirty="0">
                <a:latin typeface="Arial" pitchFamily="34" charset="0"/>
                <a:ea typeface="Adobe Heiti Std R" pitchFamily="34" charset="-128"/>
                <a:cs typeface="Arial" pitchFamily="34" charset="0"/>
              </a:rPr>
              <a:t>the original </a:t>
            </a:r>
            <a:r>
              <a:rPr lang="en-US" dirty="0" smtClean="0">
                <a:latin typeface="Arial" pitchFamily="34" charset="0"/>
                <a:ea typeface="Adobe Heiti Std R" pitchFamily="34" charset="-128"/>
                <a:cs typeface="Arial" pitchFamily="34" charset="0"/>
              </a:rPr>
              <a:t>to the State’s authorized representative for signature and approval. If approved, the Grantee must keep the executed copy on file.</a:t>
            </a:r>
            <a:endParaRPr lang="en-US"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35</a:t>
            </a:fld>
            <a:endParaRPr lang="en-US" dirty="0">
              <a:latin typeface="Arial" pitchFamily="34" charset="0"/>
              <a:cs typeface="Arial" pitchFamily="34" charset="0"/>
            </a:endParaRPr>
          </a:p>
        </p:txBody>
      </p:sp>
    </p:spTree>
    <p:extLst>
      <p:ext uri="{BB962C8B-B14F-4D97-AF65-F5344CB8AC3E}">
        <p14:creationId xmlns:p14="http://schemas.microsoft.com/office/powerpoint/2010/main" val="411428197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Documentation Kept on File Q &amp; A</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36</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0" indent="0" algn="ctr">
              <a:buNone/>
            </a:pPr>
            <a:endParaRPr lang="en-US" sz="4800" dirty="0">
              <a:solidFill>
                <a:schemeClr val="accent2">
                  <a:lumMod val="75000"/>
                </a:schemeClr>
              </a:solidFill>
              <a:latin typeface="Adobe Fan Heiti Std B"/>
            </a:endParaRPr>
          </a:p>
          <a:p>
            <a:pPr marL="0" indent="0" algn="ctr">
              <a:buNone/>
            </a:pPr>
            <a:r>
              <a:rPr lang="en-US" sz="11000" dirty="0">
                <a:solidFill>
                  <a:schemeClr val="accent2"/>
                </a:solidFill>
                <a:latin typeface="Arial" pitchFamily="34" charset="0"/>
                <a:cs typeface="Arial" pitchFamily="34" charset="0"/>
              </a:rPr>
              <a:t>Questions</a:t>
            </a:r>
          </a:p>
        </p:txBody>
      </p:sp>
    </p:spTree>
    <p:extLst>
      <p:ext uri="{BB962C8B-B14F-4D97-AF65-F5344CB8AC3E}">
        <p14:creationId xmlns:p14="http://schemas.microsoft.com/office/powerpoint/2010/main" val="322692668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1673225"/>
          </a:xfrm>
        </p:spPr>
        <p:txBody>
          <a:bodyPr>
            <a:normAutofit/>
          </a:bodyPr>
          <a:lstStyle/>
          <a:p>
            <a:pPr>
              <a:lnSpc>
                <a:spcPct val="150000"/>
              </a:lnSpc>
              <a:buSzPct val="70000"/>
            </a:pPr>
            <a:r>
              <a:rPr lang="en-US" dirty="0" smtClean="0"/>
              <a:t> </a:t>
            </a:r>
            <a:endParaRPr lang="en-US" sz="3200" dirty="0">
              <a:latin typeface="Adobe Heiti Std R" pitchFamily="34" charset="-128"/>
              <a:ea typeface="Adobe Heiti Std R" pitchFamily="34" charset="-128"/>
            </a:endParaRPr>
          </a:p>
        </p:txBody>
      </p:sp>
      <p:sp>
        <p:nvSpPr>
          <p:cNvPr id="4" name="Title 3"/>
          <p:cNvSpPr>
            <a:spLocks noGrp="1"/>
          </p:cNvSpPr>
          <p:nvPr>
            <p:ph type="title"/>
          </p:nvPr>
        </p:nvSpPr>
        <p:spPr/>
        <p:txBody>
          <a:bodyPr>
            <a:normAutofit/>
          </a:bodyPr>
          <a:lstStyle/>
          <a:p>
            <a:r>
              <a:rPr lang="en-US" sz="3000" dirty="0" smtClean="0">
                <a:latin typeface="Arial" pitchFamily="34" charset="0"/>
                <a:ea typeface="Adobe Heiti Std R" pitchFamily="34" charset="-128"/>
                <a:cs typeface="Arial" pitchFamily="34" charset="0"/>
              </a:rPr>
              <a:t>Land Acquisition Reporting Requirements </a:t>
            </a:r>
            <a:endParaRPr lang="en-US" sz="3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37</a:t>
            </a:fld>
            <a:endParaRPr lang="en-US" dirty="0">
              <a:latin typeface="Arial" pitchFamily="34" charset="0"/>
              <a:cs typeface="Arial" pitchFamily="34" charset="0"/>
            </a:endParaRPr>
          </a:p>
        </p:txBody>
      </p:sp>
    </p:spTree>
    <p:extLst>
      <p:ext uri="{BB962C8B-B14F-4D97-AF65-F5344CB8AC3E}">
        <p14:creationId xmlns:p14="http://schemas.microsoft.com/office/powerpoint/2010/main" val="27384888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#1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lnSpcReduction="10000"/>
          </a:bodyPr>
          <a:lstStyle/>
          <a:p>
            <a:pPr lvl="0">
              <a:buClr>
                <a:schemeClr val="accent1"/>
              </a:buClr>
              <a:buFont typeface="Wingdings" pitchFamily="2" charset="2"/>
              <a:buChar char="v"/>
            </a:pPr>
            <a:r>
              <a:rPr lang="en-US" sz="2800" dirty="0">
                <a:latin typeface="Arial" pitchFamily="34" charset="0"/>
                <a:cs typeface="Arial" pitchFamily="34" charset="0"/>
              </a:rPr>
              <a:t>Most grantees that are working with land and easement purchases are using the guidelines of Attachment E which are the guidelines established as part of </a:t>
            </a:r>
            <a:r>
              <a:rPr lang="en-US" sz="2800" dirty="0" smtClean="0">
                <a:latin typeface="Arial" pitchFamily="34" charset="0"/>
                <a:cs typeface="Arial" pitchFamily="34" charset="0"/>
              </a:rPr>
              <a:t>the executed </a:t>
            </a:r>
            <a:r>
              <a:rPr lang="en-US" sz="2800" dirty="0">
                <a:latin typeface="Arial" pitchFamily="34" charset="0"/>
                <a:cs typeface="Arial" pitchFamily="34" charset="0"/>
              </a:rPr>
              <a:t>grant agreement</a:t>
            </a:r>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lvl="0">
              <a:buClr>
                <a:schemeClr val="accent1"/>
              </a:buClr>
              <a:buFont typeface="Wingdings" pitchFamily="2" charset="2"/>
              <a:buChar char="v"/>
            </a:pPr>
            <a:r>
              <a:rPr lang="en-US" sz="2800" dirty="0" smtClean="0">
                <a:latin typeface="Arial" pitchFamily="34" charset="0"/>
                <a:cs typeface="Arial" pitchFamily="34" charset="0"/>
              </a:rPr>
              <a:t>The </a:t>
            </a:r>
            <a:r>
              <a:rPr lang="en-US" sz="2800" dirty="0">
                <a:latin typeface="Arial" pitchFamily="34" charset="0"/>
                <a:cs typeface="Arial" pitchFamily="34" charset="0"/>
              </a:rPr>
              <a:t>latest version (July 2013) of Attachment E had some changes that primarily centered on items of clarity, consistency and expanding eligible costs. </a:t>
            </a:r>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38</a:t>
            </a:fld>
            <a:endParaRPr lang="en-US" dirty="0">
              <a:latin typeface="Arial" pitchFamily="34" charset="0"/>
              <a:cs typeface="Arial" pitchFamily="34" charset="0"/>
            </a:endParaRPr>
          </a:p>
        </p:txBody>
      </p:sp>
    </p:spTree>
    <p:extLst>
      <p:ext uri="{BB962C8B-B14F-4D97-AF65-F5344CB8AC3E}">
        <p14:creationId xmlns:p14="http://schemas.microsoft.com/office/powerpoint/2010/main" val="257490370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#2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lnSpcReduction="10000"/>
          </a:bodyPr>
          <a:lstStyle/>
          <a:p>
            <a:pPr lvl="0">
              <a:buClr>
                <a:schemeClr val="accent1"/>
              </a:buClr>
              <a:buFont typeface="Wingdings" pitchFamily="2" charset="2"/>
              <a:buChar char="v"/>
            </a:pPr>
            <a:r>
              <a:rPr lang="en-US" sz="2800" dirty="0">
                <a:latin typeface="Arial" pitchFamily="34" charset="0"/>
                <a:cs typeface="Arial" pitchFamily="34" charset="0"/>
              </a:rPr>
              <a:t>L</a:t>
            </a:r>
            <a:r>
              <a:rPr lang="en-US" sz="2800" dirty="0" smtClean="0">
                <a:latin typeface="Arial" pitchFamily="34" charset="0"/>
                <a:cs typeface="Arial" pitchFamily="34" charset="0"/>
              </a:rPr>
              <a:t>egislative </a:t>
            </a:r>
            <a:r>
              <a:rPr lang="en-US" sz="2800" dirty="0">
                <a:latin typeface="Arial" pitchFamily="34" charset="0"/>
                <a:cs typeface="Arial" pitchFamily="34" charset="0"/>
              </a:rPr>
              <a:t>changes made last spring that affected both OHF and ENRTF acquisition requirements </a:t>
            </a:r>
            <a:r>
              <a:rPr lang="en-US" sz="2800" dirty="0" smtClean="0">
                <a:latin typeface="Arial" pitchFamily="34" charset="0"/>
                <a:cs typeface="Arial" pitchFamily="34" charset="0"/>
              </a:rPr>
              <a:t>were also </a:t>
            </a:r>
            <a:r>
              <a:rPr lang="en-US" sz="2800" dirty="0">
                <a:latin typeface="Arial" pitchFamily="34" charset="0"/>
                <a:cs typeface="Arial" pitchFamily="34" charset="0"/>
              </a:rPr>
              <a:t>incorporated into the latest version of Attachment E. </a:t>
            </a:r>
            <a:r>
              <a:rPr lang="en-US" sz="2800" dirty="0"/>
              <a:t> </a:t>
            </a:r>
            <a:endParaRPr lang="en-US" sz="2800" dirty="0" smtClean="0"/>
          </a:p>
          <a:p>
            <a:pPr lvl="0">
              <a:buClr>
                <a:schemeClr val="accent1"/>
              </a:buClr>
              <a:buFont typeface="Wingdings" pitchFamily="2" charset="2"/>
              <a:buChar char="v"/>
            </a:pPr>
            <a:endParaRPr lang="en-US" sz="2800" dirty="0"/>
          </a:p>
          <a:p>
            <a:pPr>
              <a:buClr>
                <a:schemeClr val="accent1"/>
              </a:buClr>
              <a:buFont typeface="Wingdings" pitchFamily="2" charset="2"/>
              <a:buChar char="v"/>
            </a:pPr>
            <a:r>
              <a:rPr lang="en-US" sz="2800" dirty="0">
                <a:latin typeface="Arial" pitchFamily="34" charset="0"/>
                <a:cs typeface="Arial" pitchFamily="34" charset="0"/>
              </a:rPr>
              <a:t>If an acquisition requires preliminary work performed by the DNR such as an appraisal review, it is important that a </a:t>
            </a:r>
            <a:r>
              <a:rPr lang="en-US" sz="2800" dirty="0" smtClean="0">
                <a:latin typeface="Arial" pitchFamily="34" charset="0"/>
                <a:cs typeface="Arial" pitchFamily="34" charset="0"/>
              </a:rPr>
              <a:t>Use </a:t>
            </a:r>
            <a:r>
              <a:rPr lang="en-US" sz="2800" dirty="0">
                <a:latin typeface="Arial" pitchFamily="34" charset="0"/>
                <a:cs typeface="Arial" pitchFamily="34" charset="0"/>
              </a:rPr>
              <a:t>of F</a:t>
            </a:r>
            <a:r>
              <a:rPr lang="en-US" sz="2800" dirty="0" smtClean="0">
                <a:latin typeface="Arial" pitchFamily="34" charset="0"/>
                <a:cs typeface="Arial" pitchFamily="34" charset="0"/>
              </a:rPr>
              <a:t>unds </a:t>
            </a:r>
            <a:r>
              <a:rPr lang="en-US" sz="2800" dirty="0">
                <a:latin typeface="Arial" pitchFamily="34" charset="0"/>
                <a:cs typeface="Arial" pitchFamily="34" charset="0"/>
              </a:rPr>
              <a:t>L</a:t>
            </a:r>
            <a:r>
              <a:rPr lang="en-US" sz="2800" dirty="0" smtClean="0">
                <a:latin typeface="Arial" pitchFamily="34" charset="0"/>
                <a:cs typeface="Arial" pitchFamily="34" charset="0"/>
              </a:rPr>
              <a:t>etter </a:t>
            </a:r>
            <a:r>
              <a:rPr lang="en-US" sz="2800" dirty="0">
                <a:latin typeface="Arial" pitchFamily="34" charset="0"/>
                <a:cs typeface="Arial" pitchFamily="34" charset="0"/>
              </a:rPr>
              <a:t>is submitted well in advance and that funding is available in the DNR Professional Services line item of the approved work/accomplishment plan </a:t>
            </a:r>
          </a:p>
          <a:p>
            <a:pPr lvl="0">
              <a:buClr>
                <a:schemeClr val="accent1"/>
              </a:buClr>
              <a:buFont typeface="Wingdings" pitchFamily="2" charset="2"/>
              <a:buChar char="v"/>
            </a:pPr>
            <a:endParaRPr lang="en-US" sz="2800" dirty="0" smtClean="0"/>
          </a:p>
          <a:p>
            <a:pPr lvl="0">
              <a:buClr>
                <a:schemeClr val="accent1"/>
              </a:buClr>
              <a:buFont typeface="Wingdings" pitchFamily="2" charset="2"/>
              <a:buChar char="v"/>
            </a:pPr>
            <a:endParaRPr lang="en-US" sz="2800" dirty="0"/>
          </a:p>
          <a:p>
            <a:pPr lvl="0">
              <a:buClr>
                <a:schemeClr val="accent1"/>
              </a:buClr>
              <a:buFont typeface="Wingdings" pitchFamily="2" charset="2"/>
              <a:buChar char="v"/>
            </a:pPr>
            <a:endParaRPr lang="en-US" sz="2800" dirty="0"/>
          </a:p>
          <a:p>
            <a:pPr marL="0" lvl="0" indent="0">
              <a:buClr>
                <a:schemeClr val="accent1"/>
              </a:buClr>
              <a:buNone/>
            </a:pPr>
            <a:endParaRPr lang="en-US" sz="2800" dirty="0"/>
          </a:p>
          <a:p>
            <a:pPr>
              <a:buClr>
                <a:schemeClr val="accent1"/>
              </a:buClr>
              <a:buFont typeface="Wingdings" pitchFamily="2" charset="2"/>
              <a:buChar char="v"/>
            </a:pPr>
            <a:endParaRPr lang="en-US" sz="28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39</a:t>
            </a:fld>
            <a:endParaRPr lang="en-US" dirty="0">
              <a:latin typeface="Arial" pitchFamily="34" charset="0"/>
              <a:cs typeface="Arial" pitchFamily="34" charset="0"/>
            </a:endParaRPr>
          </a:p>
        </p:txBody>
      </p:sp>
    </p:spTree>
    <p:extLst>
      <p:ext uri="{BB962C8B-B14F-4D97-AF65-F5344CB8AC3E}">
        <p14:creationId xmlns:p14="http://schemas.microsoft.com/office/powerpoint/2010/main" val="29438306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Introduction (continued...)</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fontScale="92500"/>
          </a:bodyPr>
          <a:lstStyle/>
          <a:p>
            <a:pPr>
              <a:buClr>
                <a:schemeClr val="accent1"/>
              </a:buClr>
              <a:buFont typeface="Wingdings" pitchFamily="2" charset="2"/>
              <a:buChar char="v"/>
            </a:pPr>
            <a:r>
              <a:rPr lang="en-US" sz="2400" dirty="0">
                <a:latin typeface="Arial" pitchFamily="34" charset="0"/>
                <a:ea typeface="Adobe Heiti Std R" pitchFamily="34" charset="-128"/>
                <a:cs typeface="Arial" pitchFamily="34" charset="0"/>
              </a:rPr>
              <a:t>The manual is based on federal and state laws, and policies and procedures of the Office of Grants </a:t>
            </a:r>
            <a:r>
              <a:rPr lang="en-US" sz="2400" dirty="0" smtClean="0">
                <a:latin typeface="Arial" pitchFamily="34" charset="0"/>
                <a:ea typeface="Adobe Heiti Std R" pitchFamily="34" charset="-128"/>
                <a:cs typeface="Arial" pitchFamily="34" charset="0"/>
              </a:rPr>
              <a:t>Management (OGM) </a:t>
            </a:r>
            <a:r>
              <a:rPr lang="en-US" sz="2400" dirty="0">
                <a:latin typeface="Arial" pitchFamily="34" charset="0"/>
                <a:ea typeface="Adobe Heiti Std R" pitchFamily="34" charset="-128"/>
                <a:cs typeface="Arial" pitchFamily="34" charset="0"/>
              </a:rPr>
              <a:t>and the Minnesota Department of Natural Resources’ Office of Management and Budget Services</a:t>
            </a:r>
            <a:r>
              <a:rPr lang="en-US" sz="2400" dirty="0" smtClean="0">
                <a:latin typeface="Arial" pitchFamily="34" charset="0"/>
                <a:ea typeface="Adobe Heiti Std R" pitchFamily="34" charset="-128"/>
                <a:cs typeface="Arial" pitchFamily="34" charset="0"/>
              </a:rPr>
              <a:t>. The Reimbursement Manual can be found on </a:t>
            </a:r>
            <a:r>
              <a:rPr lang="en-US" sz="2400" dirty="0">
                <a:latin typeface="Arial" pitchFamily="34" charset="0"/>
                <a:ea typeface="Adobe Heiti Std R" pitchFamily="34" charset="-128"/>
                <a:cs typeface="Arial" pitchFamily="34" charset="0"/>
              </a:rPr>
              <a:t>our website </a:t>
            </a:r>
            <a:r>
              <a:rPr lang="en-US" sz="2400" dirty="0" smtClean="0">
                <a:latin typeface="Arial" pitchFamily="34" charset="0"/>
                <a:ea typeface="Adobe Heiti Std R" pitchFamily="34" charset="-128"/>
                <a:cs typeface="Arial" pitchFamily="34" charset="0"/>
              </a:rPr>
              <a:t>at:</a:t>
            </a:r>
          </a:p>
          <a:p>
            <a:pPr marL="0" indent="0">
              <a:buClr>
                <a:schemeClr val="accent1"/>
              </a:buClr>
              <a:buNone/>
            </a:pPr>
            <a:endParaRPr lang="en-US" sz="2400" dirty="0">
              <a:latin typeface="Arial" pitchFamily="34" charset="0"/>
              <a:ea typeface="Adobe Heiti Std R" pitchFamily="34" charset="-128"/>
              <a:cs typeface="Arial" pitchFamily="34" charset="0"/>
            </a:endParaRPr>
          </a:p>
          <a:p>
            <a:pPr marL="0" indent="0">
              <a:buClr>
                <a:schemeClr val="accent1"/>
              </a:buClr>
              <a:buNone/>
            </a:pPr>
            <a:r>
              <a:rPr lang="en-US" sz="2400" dirty="0" smtClean="0">
                <a:latin typeface="Arial" pitchFamily="34" charset="0"/>
                <a:ea typeface="Adobe Heiti Std R" pitchFamily="34" charset="-128"/>
                <a:cs typeface="Arial" pitchFamily="34" charset="0"/>
                <a:hlinkClick r:id="rId2"/>
              </a:rPr>
              <a:t>DNR Pass-Through Grants Website</a:t>
            </a:r>
            <a:endParaRPr lang="en-US" sz="2400" dirty="0" smtClean="0">
              <a:latin typeface="Arial" pitchFamily="34" charset="0"/>
              <a:ea typeface="Adobe Heiti Std R" pitchFamily="34" charset="-128"/>
              <a:cs typeface="Arial" pitchFamily="34" charset="0"/>
            </a:endParaRPr>
          </a:p>
          <a:p>
            <a:pPr marL="0" indent="0">
              <a:buClr>
                <a:schemeClr val="accent1"/>
              </a:buClr>
              <a:buNone/>
            </a:pPr>
            <a:endParaRPr lang="en-US" sz="2400" dirty="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a:latin typeface="Arial" pitchFamily="34" charset="0"/>
                <a:cs typeface="Arial" pitchFamily="34" charset="0"/>
              </a:rPr>
              <a:t>For questions regarding the grant agreement, including reimbursement requests, please contact the State’s Authorized Representative or your assigned Grants Specialist.</a:t>
            </a:r>
            <a:endParaRPr lang="en-US" sz="2400" dirty="0">
              <a:latin typeface="Arial" pitchFamily="34" charset="0"/>
              <a:ea typeface="Adobe Heiti Std R" pitchFamily="34" charset="-128"/>
              <a:cs typeface="Arial" pitchFamily="34" charset="0"/>
            </a:endParaRPr>
          </a:p>
          <a:p>
            <a:endParaRPr lang="en-US" dirty="0"/>
          </a:p>
        </p:txBody>
      </p:sp>
    </p:spTree>
    <p:extLst>
      <p:ext uri="{BB962C8B-B14F-4D97-AF65-F5344CB8AC3E}">
        <p14:creationId xmlns:p14="http://schemas.microsoft.com/office/powerpoint/2010/main" val="40180138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Land Acquisition Requirements #3 </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a:bodyPr>
          <a:lstStyle/>
          <a:p>
            <a:pPr lvl="0">
              <a:buClr>
                <a:schemeClr val="accent1"/>
              </a:buClr>
              <a:buFont typeface="Wingdings" pitchFamily="2" charset="2"/>
              <a:buChar char="v"/>
            </a:pPr>
            <a:endParaRPr lang="en-US" sz="2800" dirty="0" smtClean="0">
              <a:latin typeface="Arial" pitchFamily="34" charset="0"/>
              <a:cs typeface="Arial" pitchFamily="34" charset="0"/>
            </a:endParaRPr>
          </a:p>
          <a:p>
            <a:pPr lvl="0">
              <a:buClr>
                <a:schemeClr val="accent1"/>
              </a:buClr>
              <a:buFont typeface="Wingdings" pitchFamily="2" charset="2"/>
              <a:buChar char="v"/>
            </a:pPr>
            <a:r>
              <a:rPr lang="en-US" sz="2800" dirty="0" smtClean="0">
                <a:latin typeface="Arial" pitchFamily="34" charset="0"/>
                <a:cs typeface="Arial" pitchFamily="34" charset="0"/>
              </a:rPr>
              <a:t>All </a:t>
            </a:r>
            <a:r>
              <a:rPr lang="en-US" sz="2800" dirty="0">
                <a:latin typeface="Arial" pitchFamily="34" charset="0"/>
                <a:cs typeface="Arial" pitchFamily="34" charset="0"/>
              </a:rPr>
              <a:t>documentation that is required per Attachment E must be submitted at least 10 days prior to close to ensure the documents can be reviewed and the payment can be </a:t>
            </a:r>
            <a:r>
              <a:rPr lang="en-US" sz="2800" dirty="0" smtClean="0">
                <a:latin typeface="Arial" pitchFamily="34" charset="0"/>
                <a:cs typeface="Arial" pitchFamily="34" charset="0"/>
              </a:rPr>
              <a:t>delivered</a:t>
            </a:r>
            <a:endParaRPr lang="en-US" sz="2800" dirty="0">
              <a:latin typeface="Arial" pitchFamily="34" charset="0"/>
              <a:cs typeface="Arial" pitchFamily="34" charset="0"/>
            </a:endParaRPr>
          </a:p>
          <a:p>
            <a:pPr>
              <a:buClr>
                <a:schemeClr val="accent1"/>
              </a:buClr>
              <a:buFont typeface="Wingdings" pitchFamily="2" charset="2"/>
              <a:buChar char="v"/>
            </a:pPr>
            <a:endParaRPr lang="en-US" sz="2800" dirty="0">
              <a:latin typeface="Arial" pitchFamily="34" charset="0"/>
              <a:ea typeface="Adobe Heiti Std R" pitchFamily="34" charset="-128"/>
              <a:cs typeface="Arial" pitchFamily="34" charset="0"/>
            </a:endParaRPr>
          </a:p>
          <a:p>
            <a:pPr lvl="0">
              <a:buClr>
                <a:schemeClr val="accent1"/>
              </a:buClr>
              <a:buFont typeface="Wingdings" pitchFamily="2" charset="2"/>
              <a:buChar char="v"/>
            </a:pPr>
            <a:r>
              <a:rPr lang="en-US" sz="2800" dirty="0">
                <a:latin typeface="Arial" pitchFamily="34" charset="0"/>
                <a:cs typeface="Arial" pitchFamily="34" charset="0"/>
              </a:rPr>
              <a:t>Grantees have the option of having funds wired directly to their title company </a:t>
            </a: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endParaRPr lang="en-US" sz="3100" dirty="0" smtClean="0">
              <a:latin typeface="Arial" pitchFamily="34" charset="0"/>
              <a:ea typeface="Adobe Heiti Std R" pitchFamily="34" charset="-128"/>
              <a:cs typeface="Arial" pitchFamily="34" charset="0"/>
            </a:endParaRPr>
          </a:p>
          <a:p>
            <a:pPr marL="514350" lvl="0" indent="-514350">
              <a:buClr>
                <a:schemeClr val="accent1"/>
              </a:buClr>
              <a:buFont typeface="+mj-lt"/>
              <a:buAutoNum type="arabicParenR" startAt="8"/>
            </a:pPr>
            <a:endParaRPr lang="en-US" sz="1000" dirty="0">
              <a:latin typeface="Arial" pitchFamily="34" charset="0"/>
              <a:ea typeface="Adobe Heiti Std R" pitchFamily="34" charset="-128"/>
              <a:cs typeface="Arial" pitchFamily="34"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40</a:t>
            </a:fld>
            <a:endParaRPr lang="en-US" dirty="0">
              <a:latin typeface="Arial" pitchFamily="34" charset="0"/>
              <a:cs typeface="Arial" pitchFamily="34" charset="0"/>
            </a:endParaRPr>
          </a:p>
        </p:txBody>
      </p:sp>
    </p:spTree>
    <p:extLst>
      <p:ext uri="{BB962C8B-B14F-4D97-AF65-F5344CB8AC3E}">
        <p14:creationId xmlns:p14="http://schemas.microsoft.com/office/powerpoint/2010/main" val="5691199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accent2"/>
                </a:solidFill>
                <a:latin typeface="Arial" pitchFamily="34" charset="0"/>
                <a:cs typeface="Arial" pitchFamily="34" charset="0"/>
              </a:rPr>
              <a:t>Land Acquisition Reporting Requirements Q &amp; A</a:t>
            </a:r>
            <a:endParaRPr lang="en-US" sz="28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41</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0" indent="0" algn="ctr">
              <a:buNone/>
            </a:pPr>
            <a:endParaRPr lang="en-US" sz="4800" dirty="0">
              <a:solidFill>
                <a:schemeClr val="accent2">
                  <a:lumMod val="75000"/>
                </a:schemeClr>
              </a:solidFill>
              <a:latin typeface="Adobe Fan Heiti Std B"/>
            </a:endParaRPr>
          </a:p>
          <a:p>
            <a:pPr marL="0" indent="0" algn="ctr">
              <a:buNone/>
            </a:pPr>
            <a:r>
              <a:rPr lang="en-US" sz="11000" dirty="0">
                <a:solidFill>
                  <a:schemeClr val="accent2"/>
                </a:solidFill>
                <a:latin typeface="Arial" pitchFamily="34" charset="0"/>
                <a:cs typeface="Arial" pitchFamily="34" charset="0"/>
              </a:rPr>
              <a:t>Questions</a:t>
            </a:r>
          </a:p>
        </p:txBody>
      </p:sp>
    </p:spTree>
    <p:extLst>
      <p:ext uri="{BB962C8B-B14F-4D97-AF65-F5344CB8AC3E}">
        <p14:creationId xmlns:p14="http://schemas.microsoft.com/office/powerpoint/2010/main" val="315597073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1673225"/>
          </a:xfrm>
        </p:spPr>
        <p:txBody>
          <a:bodyPr>
            <a:normAutofit/>
          </a:bodyPr>
          <a:lstStyle/>
          <a:p>
            <a:pPr>
              <a:lnSpc>
                <a:spcPct val="150000"/>
              </a:lnSpc>
              <a:buSzPct val="70000"/>
            </a:pPr>
            <a:r>
              <a:rPr lang="en-US" dirty="0" smtClean="0"/>
              <a:t> </a:t>
            </a:r>
            <a:endParaRPr lang="en-US" sz="3200" dirty="0">
              <a:latin typeface="Adobe Heiti Std R" pitchFamily="34" charset="-128"/>
              <a:ea typeface="Adobe Heiti Std R" pitchFamily="34" charset="-128"/>
            </a:endParaRPr>
          </a:p>
        </p:txBody>
      </p:sp>
      <p:sp>
        <p:nvSpPr>
          <p:cNvPr id="4" name="Title 3"/>
          <p:cNvSpPr>
            <a:spLocks noGrp="1"/>
          </p:cNvSpPr>
          <p:nvPr>
            <p:ph type="title"/>
          </p:nvPr>
        </p:nvSpPr>
        <p:spPr/>
        <p:txBody>
          <a:bodyPr>
            <a:normAutofit/>
          </a:bodyPr>
          <a:lstStyle/>
          <a:p>
            <a:r>
              <a:rPr lang="en-US" sz="4000" dirty="0" smtClean="0">
                <a:latin typeface="Arial" pitchFamily="34" charset="0"/>
                <a:ea typeface="Adobe Heiti Std R" pitchFamily="34" charset="-128"/>
                <a:cs typeface="Arial" pitchFamily="34" charset="0"/>
              </a:rPr>
              <a:t>Materials and Services</a:t>
            </a:r>
            <a:endParaRPr lang="en-US" sz="4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42</a:t>
            </a:fld>
            <a:endParaRPr lang="en-US" dirty="0">
              <a:latin typeface="Arial" pitchFamily="34" charset="0"/>
              <a:cs typeface="Arial" pitchFamily="34" charset="0"/>
            </a:endParaRPr>
          </a:p>
        </p:txBody>
      </p:sp>
    </p:spTree>
    <p:extLst>
      <p:ext uri="{BB962C8B-B14F-4D97-AF65-F5344CB8AC3E}">
        <p14:creationId xmlns:p14="http://schemas.microsoft.com/office/powerpoint/2010/main" val="328272154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Materials and Services #1</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228600" y="1676400"/>
            <a:ext cx="8537448" cy="4419600"/>
          </a:xfrm>
        </p:spPr>
        <p:txBody>
          <a:bodyPr>
            <a:normAutofit/>
          </a:bodyPr>
          <a:lstStyle/>
          <a:p>
            <a:pPr marL="0" indent="0">
              <a:buNone/>
            </a:pPr>
            <a:r>
              <a:rPr lang="en-US" sz="2400" dirty="0">
                <a:latin typeface="Arial" pitchFamily="34" charset="0"/>
                <a:ea typeface="Adobe Heiti Std R" pitchFamily="34" charset="-128"/>
                <a:cs typeface="Arial" pitchFamily="34" charset="0"/>
              </a:rPr>
              <a:t>Materials and services purchased by the grantee to achieve outcomes/activities stated in the work </a:t>
            </a:r>
            <a:r>
              <a:rPr lang="en-US" sz="2400" dirty="0" smtClean="0">
                <a:latin typeface="Arial" pitchFamily="34" charset="0"/>
                <a:ea typeface="Adobe Heiti Std R" pitchFamily="34" charset="-128"/>
                <a:cs typeface="Arial" pitchFamily="34" charset="0"/>
              </a:rPr>
              <a:t>plan </a:t>
            </a:r>
            <a:r>
              <a:rPr lang="en-US" sz="2400" dirty="0">
                <a:latin typeface="Arial" pitchFamily="34" charset="0"/>
                <a:ea typeface="Adobe Heiti Std R" pitchFamily="34" charset="-128"/>
                <a:cs typeface="Arial" pitchFamily="34" charset="0"/>
              </a:rPr>
              <a:t>are eligible project </a:t>
            </a:r>
            <a:r>
              <a:rPr lang="en-US" sz="2400" dirty="0" smtClean="0">
                <a:latin typeface="Arial" pitchFamily="34" charset="0"/>
                <a:ea typeface="Adobe Heiti Std R" pitchFamily="34" charset="-128"/>
                <a:cs typeface="Arial" pitchFamily="34" charset="0"/>
              </a:rPr>
              <a:t>expenditures</a:t>
            </a:r>
          </a:p>
          <a:p>
            <a:pPr marL="0" indent="0">
              <a:buNone/>
            </a:pPr>
            <a:endParaRPr lang="en-US" sz="800" dirty="0">
              <a:latin typeface="Arial" pitchFamily="34" charset="0"/>
              <a:ea typeface="Adobe Heiti Std R" pitchFamily="34" charset="-128"/>
              <a:cs typeface="Arial" pitchFamily="34" charset="0"/>
            </a:endParaRPr>
          </a:p>
          <a:p>
            <a:pPr marL="457200" indent="-457200">
              <a:buClr>
                <a:schemeClr val="accent1"/>
              </a:buClr>
              <a:buFont typeface="+mj-lt"/>
              <a:buAutoNum type="arabicParenR"/>
            </a:pPr>
            <a:r>
              <a:rPr lang="en-US" sz="2300" dirty="0" smtClean="0">
                <a:latin typeface="Arial" pitchFamily="34" charset="0"/>
                <a:ea typeface="Adobe Heiti Std R" pitchFamily="34" charset="-128"/>
                <a:cs typeface="Arial" pitchFamily="34" charset="0"/>
              </a:rPr>
              <a:t>Typical </a:t>
            </a:r>
            <a:r>
              <a:rPr lang="en-US" sz="2300" dirty="0">
                <a:latin typeface="Arial" pitchFamily="34" charset="0"/>
                <a:ea typeface="Adobe Heiti Std R" pitchFamily="34" charset="-128"/>
                <a:cs typeface="Arial" pitchFamily="34" charset="0"/>
              </a:rPr>
              <a:t>examples of material/service purchases include hardware, paint, lumber, sand/gravel, concrete, landscape materials, signs, design/engineering services and subcontractor </a:t>
            </a:r>
            <a:r>
              <a:rPr lang="en-US" sz="2300" dirty="0" smtClean="0">
                <a:latin typeface="Arial" pitchFamily="34" charset="0"/>
                <a:ea typeface="Adobe Heiti Std R" pitchFamily="34" charset="-128"/>
                <a:cs typeface="Arial" pitchFamily="34" charset="0"/>
              </a:rPr>
              <a:t>services.</a:t>
            </a:r>
            <a:r>
              <a:rPr lang="en-US" sz="2300" b="1" dirty="0">
                <a:latin typeface="Arial" pitchFamily="34" charset="0"/>
                <a:cs typeface="Arial" pitchFamily="34" charset="0"/>
              </a:rPr>
              <a:t> </a:t>
            </a:r>
            <a:endParaRPr lang="en-US" sz="2300" b="1" dirty="0" smtClean="0">
              <a:latin typeface="Arial" pitchFamily="34" charset="0"/>
              <a:cs typeface="Arial" pitchFamily="34" charset="0"/>
            </a:endParaRPr>
          </a:p>
          <a:p>
            <a:pPr>
              <a:buFont typeface="Wingdings" pitchFamily="2" charset="2"/>
              <a:buChar char="v"/>
            </a:pPr>
            <a:endParaRPr lang="en-US" sz="800" dirty="0">
              <a:latin typeface="Arial" pitchFamily="34" charset="0"/>
              <a:cs typeface="Arial" pitchFamily="34" charset="0"/>
            </a:endParaRPr>
          </a:p>
          <a:p>
            <a:pPr marL="457200" indent="-457200">
              <a:buClr>
                <a:schemeClr val="accent1"/>
              </a:buClr>
              <a:buFont typeface="+mj-lt"/>
              <a:buAutoNum type="arabicParenR" startAt="2"/>
            </a:pPr>
            <a:r>
              <a:rPr lang="en-US" sz="2400" dirty="0">
                <a:latin typeface="Arial" pitchFamily="34" charset="0"/>
                <a:ea typeface="Adobe Heiti Std R" pitchFamily="34" charset="-128"/>
                <a:cs typeface="Arial" pitchFamily="34" charset="0"/>
              </a:rPr>
              <a:t>Professional service rates require written documentation to justify the reason for the rate, how it was calculated, and the services included in the </a:t>
            </a:r>
            <a:r>
              <a:rPr lang="en-US" sz="2400" dirty="0" smtClean="0">
                <a:latin typeface="Arial" pitchFamily="34" charset="0"/>
                <a:ea typeface="Adobe Heiti Std R" pitchFamily="34" charset="-128"/>
                <a:cs typeface="Arial" pitchFamily="34" charset="0"/>
              </a:rPr>
              <a:t>rate.</a:t>
            </a:r>
          </a:p>
          <a:p>
            <a:pPr>
              <a:buFont typeface="Wingdings" pitchFamily="2" charset="2"/>
              <a:buChar char="v"/>
            </a:pPr>
            <a:endParaRPr lang="en-US" sz="800" dirty="0" smtClean="0">
              <a:latin typeface="Adobe Heiti Std R" pitchFamily="34" charset="-128"/>
              <a:ea typeface="Adobe Heiti Std R" pitchFamily="34" charset="-128"/>
            </a:endParaRPr>
          </a:p>
          <a:p>
            <a:pPr marL="0" indent="0">
              <a:buNone/>
            </a:pPr>
            <a:endParaRPr lang="en-US" sz="2000"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43</a:t>
            </a:fld>
            <a:endParaRPr lang="en-US" dirty="0">
              <a:latin typeface="Arial" pitchFamily="34" charset="0"/>
              <a:cs typeface="Arial" pitchFamily="34" charset="0"/>
            </a:endParaRPr>
          </a:p>
        </p:txBody>
      </p:sp>
    </p:spTree>
    <p:extLst>
      <p:ext uri="{BB962C8B-B14F-4D97-AF65-F5344CB8AC3E}">
        <p14:creationId xmlns:p14="http://schemas.microsoft.com/office/powerpoint/2010/main" val="102523694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Materials and Services #2</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457200" y="1600200"/>
            <a:ext cx="8308848" cy="5029200"/>
          </a:xfrm>
        </p:spPr>
        <p:txBody>
          <a:bodyPr>
            <a:normAutofit lnSpcReduction="10000"/>
          </a:bodyPr>
          <a:lstStyle/>
          <a:p>
            <a:pPr marL="457200" indent="-457200">
              <a:buClr>
                <a:schemeClr val="accent1"/>
              </a:buClr>
              <a:buFont typeface="+mj-lt"/>
              <a:buAutoNum type="arabicParenR" startAt="3"/>
            </a:pPr>
            <a:r>
              <a:rPr lang="en-US" sz="2400" dirty="0">
                <a:latin typeface="Arial" pitchFamily="34" charset="0"/>
                <a:ea typeface="Adobe Heiti Std R" pitchFamily="34" charset="-128"/>
                <a:cs typeface="Arial" pitchFamily="34" charset="0"/>
              </a:rPr>
              <a:t>An invoice must be obtained from the vendor to provide evidence of the </a:t>
            </a:r>
            <a:r>
              <a:rPr lang="en-US" sz="2400" dirty="0" smtClean="0">
                <a:latin typeface="Arial" pitchFamily="34" charset="0"/>
                <a:ea typeface="Adobe Heiti Std R" pitchFamily="34" charset="-128"/>
                <a:cs typeface="Arial" pitchFamily="34" charset="0"/>
              </a:rPr>
              <a:t>sale/service, </a:t>
            </a:r>
            <a:r>
              <a:rPr lang="en-US" sz="2400" dirty="0">
                <a:latin typeface="Arial" pitchFamily="34" charset="0"/>
                <a:ea typeface="Adobe Heiti Std R" pitchFamily="34" charset="-128"/>
                <a:cs typeface="Arial" pitchFamily="34" charset="0"/>
              </a:rPr>
              <a:t>whenever the grantee purchases materials or </a:t>
            </a:r>
            <a:r>
              <a:rPr lang="en-US" sz="2400" dirty="0" smtClean="0">
                <a:latin typeface="Arial" pitchFamily="34" charset="0"/>
                <a:ea typeface="Adobe Heiti Std R" pitchFamily="34" charset="-128"/>
                <a:cs typeface="Arial" pitchFamily="34" charset="0"/>
              </a:rPr>
              <a:t>services.</a:t>
            </a:r>
          </a:p>
          <a:p>
            <a:pPr marL="0" indent="0">
              <a:buNone/>
            </a:pPr>
            <a:endParaRPr lang="en-US" sz="800" dirty="0" smtClean="0">
              <a:latin typeface="Arial" pitchFamily="34" charset="0"/>
              <a:ea typeface="Adobe Heiti Std R" pitchFamily="34" charset="-128"/>
              <a:cs typeface="Arial" pitchFamily="34" charset="0"/>
            </a:endParaRPr>
          </a:p>
          <a:p>
            <a:pPr marL="457200" indent="-457200">
              <a:buClr>
                <a:schemeClr val="accent1"/>
              </a:buClr>
              <a:buFont typeface="+mj-lt"/>
              <a:buAutoNum type="arabicParenR" startAt="4"/>
            </a:pPr>
            <a:r>
              <a:rPr lang="en-US" sz="2400" dirty="0" smtClean="0">
                <a:latin typeface="Arial" pitchFamily="34" charset="0"/>
                <a:ea typeface="Adobe Heiti Std R" pitchFamily="34" charset="-128"/>
                <a:cs typeface="Arial" pitchFamily="34" charset="0"/>
              </a:rPr>
              <a:t>The </a:t>
            </a:r>
            <a:r>
              <a:rPr lang="en-US" sz="2400" dirty="0">
                <a:latin typeface="Arial" pitchFamily="34" charset="0"/>
                <a:ea typeface="Adobe Heiti Std R" pitchFamily="34" charset="-128"/>
                <a:cs typeface="Arial" pitchFamily="34" charset="0"/>
              </a:rPr>
              <a:t>invoice and the copy sent in with the reimbursement request must be legible and include the following items</a:t>
            </a:r>
            <a:r>
              <a:rPr lang="en-US" sz="2400" dirty="0" smtClean="0">
                <a:latin typeface="Arial" pitchFamily="34" charset="0"/>
                <a:ea typeface="Adobe Heiti Std R" pitchFamily="34" charset="-128"/>
                <a:cs typeface="Arial" pitchFamily="34" charset="0"/>
              </a:rPr>
              <a:t>:</a:t>
            </a:r>
          </a:p>
          <a:p>
            <a:pPr>
              <a:buFont typeface="Wingdings" pitchFamily="2" charset="2"/>
              <a:buChar char="v"/>
            </a:pPr>
            <a:endParaRPr lang="en-US" sz="8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Name and address of the </a:t>
            </a:r>
            <a:r>
              <a:rPr lang="en-US" sz="2200" dirty="0" smtClean="0">
                <a:latin typeface="Arial" pitchFamily="34" charset="0"/>
                <a:ea typeface="Adobe Heiti Std R" pitchFamily="34" charset="-128"/>
                <a:cs typeface="Arial" pitchFamily="34" charset="0"/>
              </a:rPr>
              <a:t>vendor</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Date the item or service was </a:t>
            </a:r>
            <a:r>
              <a:rPr lang="en-US" sz="2200" dirty="0" smtClean="0">
                <a:latin typeface="Arial" pitchFamily="34" charset="0"/>
                <a:ea typeface="Adobe Heiti Std R" pitchFamily="34" charset="-128"/>
                <a:cs typeface="Arial" pitchFamily="34" charset="0"/>
              </a:rPr>
              <a:t>purchased</a:t>
            </a:r>
          </a:p>
          <a:p>
            <a:pPr lvl="2">
              <a:buClr>
                <a:schemeClr val="accent1"/>
              </a:buClr>
              <a:buFont typeface="Wingdings" pitchFamily="2" charset="2"/>
              <a:buChar char="v"/>
            </a:pPr>
            <a:r>
              <a:rPr lang="en-US" sz="2200" dirty="0" smtClean="0">
                <a:latin typeface="Arial" pitchFamily="34" charset="0"/>
                <a:ea typeface="Adobe Heiti Std R" pitchFamily="34" charset="-128"/>
                <a:cs typeface="Arial" pitchFamily="34" charset="0"/>
              </a:rPr>
              <a:t>Date the service was performed</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Quantity of item(s) </a:t>
            </a:r>
            <a:r>
              <a:rPr lang="en-US" sz="2200" dirty="0" smtClean="0">
                <a:latin typeface="Arial" pitchFamily="34" charset="0"/>
                <a:ea typeface="Adobe Heiti Std R" pitchFamily="34" charset="-128"/>
                <a:cs typeface="Arial" pitchFamily="34" charset="0"/>
              </a:rPr>
              <a:t>purchased or hours worked</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Description of item(s) or services </a:t>
            </a:r>
            <a:r>
              <a:rPr lang="en-US" sz="2200" dirty="0" smtClean="0">
                <a:latin typeface="Arial" pitchFamily="34" charset="0"/>
                <a:ea typeface="Adobe Heiti Std R" pitchFamily="34" charset="-128"/>
                <a:cs typeface="Arial" pitchFamily="34" charset="0"/>
              </a:rPr>
              <a:t>purchased</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Unit </a:t>
            </a:r>
            <a:r>
              <a:rPr lang="en-US" sz="2200" dirty="0" smtClean="0">
                <a:latin typeface="Arial" pitchFamily="34" charset="0"/>
                <a:ea typeface="Adobe Heiti Std R" pitchFamily="34" charset="-128"/>
                <a:cs typeface="Arial" pitchFamily="34" charset="0"/>
              </a:rPr>
              <a:t>price/Prorate</a:t>
            </a:r>
            <a:endParaRPr lang="en-US" sz="22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200" dirty="0">
                <a:latin typeface="Arial" pitchFamily="34" charset="0"/>
                <a:ea typeface="Adobe Heiti Std R" pitchFamily="34" charset="-128"/>
                <a:cs typeface="Arial" pitchFamily="34" charset="0"/>
              </a:rPr>
              <a:t>Total amount of each line </a:t>
            </a:r>
            <a:r>
              <a:rPr lang="en-US" sz="2200" dirty="0" smtClean="0">
                <a:latin typeface="Arial" pitchFamily="34" charset="0"/>
                <a:ea typeface="Adobe Heiti Std R" pitchFamily="34" charset="-128"/>
                <a:cs typeface="Arial" pitchFamily="34" charset="0"/>
              </a:rPr>
              <a:t>item</a:t>
            </a:r>
            <a:endParaRPr lang="en-US" sz="22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44</a:t>
            </a:fld>
            <a:endParaRPr lang="en-US" dirty="0">
              <a:latin typeface="Arial" pitchFamily="34" charset="0"/>
              <a:cs typeface="Arial" pitchFamily="34" charset="0"/>
            </a:endParaRPr>
          </a:p>
        </p:txBody>
      </p:sp>
    </p:spTree>
    <p:extLst>
      <p:ext uri="{BB962C8B-B14F-4D97-AF65-F5344CB8AC3E}">
        <p14:creationId xmlns:p14="http://schemas.microsoft.com/office/powerpoint/2010/main" val="312471846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Materials and Services Q &amp; A</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45</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0" indent="0" algn="ctr">
              <a:buNone/>
            </a:pPr>
            <a:r>
              <a:rPr lang="en-US" sz="11000" dirty="0" smtClean="0">
                <a:solidFill>
                  <a:schemeClr val="accent2"/>
                </a:solidFill>
                <a:latin typeface="Arial" pitchFamily="34" charset="0"/>
                <a:cs typeface="Arial" pitchFamily="34" charset="0"/>
              </a:rPr>
              <a:t>Questions</a:t>
            </a:r>
            <a:endParaRPr lang="en-US" sz="11000"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100814076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5048" cy="990600"/>
          </a:xfrm>
        </p:spPr>
        <p:txBody>
          <a:bodyPr>
            <a:noAutofit/>
          </a:bodyPr>
          <a:lstStyle/>
          <a:p>
            <a:r>
              <a:rPr lang="en-US" sz="3600" dirty="0" smtClean="0">
                <a:solidFill>
                  <a:schemeClr val="accent2"/>
                </a:solidFill>
                <a:latin typeface="Arial" pitchFamily="34" charset="0"/>
                <a:ea typeface="Adobe Heiti Std R" pitchFamily="34" charset="-128"/>
                <a:cs typeface="Arial" pitchFamily="34" charset="0"/>
              </a:rPr>
              <a:t>Record Keeping - </a:t>
            </a:r>
            <a:r>
              <a:rPr lang="en-US" sz="2800" dirty="0" smtClean="0">
                <a:solidFill>
                  <a:schemeClr val="accent2"/>
                </a:solidFill>
                <a:latin typeface="Arial" pitchFamily="34" charset="0"/>
                <a:ea typeface="Adobe Heiti Std R" pitchFamily="34" charset="-128"/>
                <a:cs typeface="Arial" pitchFamily="34" charset="0"/>
              </a:rPr>
              <a:t>Accounting</a:t>
            </a:r>
            <a:r>
              <a:rPr lang="en-US" sz="2800" dirty="0">
                <a:solidFill>
                  <a:schemeClr val="accent2"/>
                </a:solidFill>
                <a:latin typeface="Arial" pitchFamily="34" charset="0"/>
                <a:ea typeface="Adobe Heiti Std R" pitchFamily="34" charset="-128"/>
                <a:cs typeface="Arial" pitchFamily="34" charset="0"/>
              </a:rPr>
              <a:t>, Documentation and Record </a:t>
            </a:r>
            <a:r>
              <a:rPr lang="en-US" sz="2800" dirty="0" smtClean="0">
                <a:solidFill>
                  <a:schemeClr val="accent2"/>
                </a:solidFill>
                <a:latin typeface="Arial" pitchFamily="34" charset="0"/>
                <a:ea typeface="Adobe Heiti Std R" pitchFamily="34" charset="-128"/>
                <a:cs typeface="Arial" pitchFamily="34" charset="0"/>
              </a:rPr>
              <a:t>Reconciliation #1</a:t>
            </a:r>
            <a:endParaRPr lang="en-US" sz="28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304800" y="1600200"/>
            <a:ext cx="8610600" cy="4953000"/>
          </a:xfrm>
        </p:spPr>
        <p:txBody>
          <a:bodyPr>
            <a:noAutofit/>
          </a:bodyPr>
          <a:lstStyle/>
          <a:p>
            <a:pPr marL="0" indent="0">
              <a:buNone/>
            </a:pPr>
            <a:r>
              <a:rPr lang="en-US" sz="2400" dirty="0">
                <a:latin typeface="Arial" pitchFamily="34" charset="0"/>
                <a:ea typeface="Adobe Heiti Std R" pitchFamily="34" charset="-128"/>
                <a:cs typeface="Arial" pitchFamily="34" charset="0"/>
              </a:rPr>
              <a:t>The grantee is responsible for maintaining fiscal controls and fund accounting procedures that are based on generally accepted accounting standards and </a:t>
            </a:r>
            <a:r>
              <a:rPr lang="en-US" sz="2400" dirty="0" smtClean="0">
                <a:latin typeface="Arial" pitchFamily="34" charset="0"/>
                <a:ea typeface="Adobe Heiti Std R" pitchFamily="34" charset="-128"/>
                <a:cs typeface="Arial" pitchFamily="34" charset="0"/>
              </a:rPr>
              <a:t>principles.  Grantees must:</a:t>
            </a:r>
          </a:p>
          <a:p>
            <a:pPr marL="0" indent="0">
              <a:buNone/>
            </a:pPr>
            <a:endParaRPr lang="en-US" sz="800" dirty="0">
              <a:latin typeface="Arial" pitchFamily="34" charset="0"/>
              <a:ea typeface="Adobe Heiti Std R" pitchFamily="34" charset="-128"/>
              <a:cs typeface="Arial" pitchFamily="34" charset="0"/>
            </a:endParaRPr>
          </a:p>
          <a:p>
            <a:pPr marL="457200" indent="-457200">
              <a:buClr>
                <a:schemeClr val="accent1"/>
              </a:buClr>
              <a:buFont typeface="+mj-lt"/>
              <a:buAutoNum type="arabicParenR"/>
            </a:pPr>
            <a:r>
              <a:rPr lang="en-US" sz="2200" dirty="0" smtClean="0">
                <a:latin typeface="Arial" pitchFamily="34" charset="0"/>
                <a:ea typeface="Adobe Heiti Std R" pitchFamily="34" charset="-128"/>
                <a:cs typeface="Arial" pitchFamily="34" charset="0"/>
              </a:rPr>
              <a:t>Retain </a:t>
            </a:r>
            <a:r>
              <a:rPr lang="en-US" sz="2200" dirty="0">
                <a:latin typeface="Arial" pitchFamily="34" charset="0"/>
                <a:ea typeface="Adobe Heiti Std R" pitchFamily="34" charset="-128"/>
                <a:cs typeface="Arial" pitchFamily="34" charset="0"/>
              </a:rPr>
              <a:t>original supporting documents for each project including all expenditures, receipts, and signed employee time </a:t>
            </a:r>
            <a:r>
              <a:rPr lang="en-US" sz="2200" dirty="0" smtClean="0">
                <a:latin typeface="Arial" pitchFamily="34" charset="0"/>
                <a:ea typeface="Adobe Heiti Std R" pitchFamily="34" charset="-128"/>
                <a:cs typeface="Arial" pitchFamily="34" charset="0"/>
              </a:rPr>
              <a:t>records</a:t>
            </a:r>
          </a:p>
          <a:p>
            <a:pPr marL="0" indent="0">
              <a:buClr>
                <a:schemeClr val="accent1"/>
              </a:buClr>
              <a:buNone/>
            </a:pPr>
            <a:endParaRPr lang="en-US" sz="800" dirty="0" smtClean="0">
              <a:latin typeface="Arial" pitchFamily="34" charset="0"/>
              <a:ea typeface="Adobe Heiti Std R" pitchFamily="34" charset="-128"/>
              <a:cs typeface="Arial" pitchFamily="34" charset="0"/>
            </a:endParaRPr>
          </a:p>
          <a:p>
            <a:pPr marL="457200" indent="-457200">
              <a:buClr>
                <a:schemeClr val="accent1"/>
              </a:buClr>
              <a:buFont typeface="+mj-lt"/>
              <a:buAutoNum type="arabicParenR" startAt="2"/>
            </a:pPr>
            <a:r>
              <a:rPr lang="en-US" sz="2200" dirty="0" smtClean="0">
                <a:latin typeface="Arial" pitchFamily="34" charset="0"/>
                <a:ea typeface="Adobe Heiti Std R" pitchFamily="34" charset="-128"/>
                <a:cs typeface="Arial" pitchFamily="34" charset="0"/>
              </a:rPr>
              <a:t>Itemize </a:t>
            </a:r>
            <a:r>
              <a:rPr lang="en-US" sz="2200" dirty="0">
                <a:latin typeface="Arial" pitchFamily="34" charset="0"/>
                <a:ea typeface="Adobe Heiti Std R" pitchFamily="34" charset="-128"/>
                <a:cs typeface="Arial" pitchFamily="34" charset="0"/>
              </a:rPr>
              <a:t>all supporting records of project expenditures in sufficient detail to show the exact nature of each </a:t>
            </a:r>
            <a:r>
              <a:rPr lang="en-US" sz="2200" dirty="0" smtClean="0">
                <a:latin typeface="Arial" pitchFamily="34" charset="0"/>
                <a:ea typeface="Adobe Heiti Std R" pitchFamily="34" charset="-128"/>
                <a:cs typeface="Arial" pitchFamily="34" charset="0"/>
              </a:rPr>
              <a:t>expenditure</a:t>
            </a:r>
          </a:p>
          <a:p>
            <a:pPr>
              <a:buClr>
                <a:schemeClr val="accent1"/>
              </a:buClr>
              <a:buFont typeface="+mj-lt"/>
              <a:buAutoNum type="arabicParenR" startAt="2"/>
            </a:pPr>
            <a:endParaRPr lang="en-US" sz="8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000" dirty="0">
                <a:latin typeface="Arial" pitchFamily="34" charset="0"/>
                <a:ea typeface="Adobe Heiti Std R" pitchFamily="34" charset="-128"/>
                <a:cs typeface="Arial" pitchFamily="34" charset="0"/>
              </a:rPr>
              <a:t>Please be sure that invoices and receipts contain the name or type of the item or service that was purchased in sufficient detail, so project eligibility can easily be </a:t>
            </a:r>
            <a:r>
              <a:rPr lang="en-US" sz="2000" dirty="0" smtClean="0">
                <a:latin typeface="Arial" pitchFamily="34" charset="0"/>
                <a:ea typeface="Adobe Heiti Std R" pitchFamily="34" charset="-128"/>
                <a:cs typeface="Arial" pitchFamily="34" charset="0"/>
              </a:rPr>
              <a:t>determined</a:t>
            </a:r>
            <a:endParaRPr lang="en-US" sz="2000" dirty="0">
              <a:solidFill>
                <a:srgbClr val="FF0000"/>
              </a:solidFill>
              <a:latin typeface="Arial" pitchFamily="34" charset="0"/>
              <a:ea typeface="Adobe Heiti Std R" pitchFamily="34" charset="-128"/>
              <a:cs typeface="Arial" pitchFamily="34" charset="0"/>
            </a:endParaRPr>
          </a:p>
          <a:p>
            <a:pPr marL="0" indent="0">
              <a:buNone/>
            </a:pPr>
            <a:endParaRPr lang="en-US" sz="800" dirty="0" smtClean="0">
              <a:latin typeface="Adobe Heiti Std R" pitchFamily="34" charset="-128"/>
              <a:ea typeface="Adobe Heiti Std R" pitchFamily="34" charset="-128"/>
            </a:endParaRPr>
          </a:p>
          <a:p>
            <a:pPr marL="0" indent="0">
              <a:buNone/>
            </a:pPr>
            <a:endParaRPr lang="en-US" sz="800" dirty="0" smtClean="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46</a:t>
            </a:fld>
            <a:endParaRPr lang="en-US" dirty="0">
              <a:latin typeface="Arial" pitchFamily="34" charset="0"/>
              <a:cs typeface="Arial" pitchFamily="34" charset="0"/>
            </a:endParaRPr>
          </a:p>
        </p:txBody>
      </p:sp>
    </p:spTree>
    <p:extLst>
      <p:ext uri="{BB962C8B-B14F-4D97-AF65-F5344CB8AC3E}">
        <p14:creationId xmlns:p14="http://schemas.microsoft.com/office/powerpoint/2010/main" val="115614197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5048" cy="990600"/>
          </a:xfrm>
        </p:spPr>
        <p:txBody>
          <a:bodyPr>
            <a:noAutofit/>
          </a:bodyPr>
          <a:lstStyle/>
          <a:p>
            <a:r>
              <a:rPr lang="en-US" sz="3600" dirty="0">
                <a:solidFill>
                  <a:schemeClr val="accent2"/>
                </a:solidFill>
                <a:latin typeface="Arial" pitchFamily="34" charset="0"/>
                <a:ea typeface="Adobe Heiti Std R" pitchFamily="34" charset="-128"/>
                <a:cs typeface="Arial" pitchFamily="34" charset="0"/>
              </a:rPr>
              <a:t>Record Keeping - </a:t>
            </a:r>
            <a:r>
              <a:rPr lang="en-US" sz="2800" dirty="0">
                <a:solidFill>
                  <a:schemeClr val="accent2"/>
                </a:solidFill>
                <a:latin typeface="Arial" pitchFamily="34" charset="0"/>
                <a:ea typeface="Adobe Heiti Std R" pitchFamily="34" charset="-128"/>
                <a:cs typeface="Arial" pitchFamily="34" charset="0"/>
              </a:rPr>
              <a:t>Accounting, Documentation and Record </a:t>
            </a:r>
            <a:r>
              <a:rPr lang="en-US" sz="2800" dirty="0" smtClean="0">
                <a:solidFill>
                  <a:schemeClr val="accent2"/>
                </a:solidFill>
                <a:latin typeface="Arial" pitchFamily="34" charset="0"/>
                <a:ea typeface="Adobe Heiti Std R" pitchFamily="34" charset="-128"/>
                <a:cs typeface="Arial" pitchFamily="34" charset="0"/>
              </a:rPr>
              <a:t>Reconciliation #2</a:t>
            </a:r>
            <a:endParaRPr lang="en-US" sz="28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533400" y="1600200"/>
            <a:ext cx="8077200" cy="4953000"/>
          </a:xfrm>
        </p:spPr>
        <p:txBody>
          <a:bodyPr>
            <a:noAutofit/>
          </a:bodyPr>
          <a:lstStyle/>
          <a:p>
            <a:pPr marL="514350" indent="-514350">
              <a:buClr>
                <a:schemeClr val="accent1"/>
              </a:buClr>
              <a:buFont typeface="+mj-lt"/>
              <a:buAutoNum type="arabicParenR" startAt="3"/>
            </a:pPr>
            <a:r>
              <a:rPr lang="en-US" sz="2800" dirty="0" smtClean="0">
                <a:latin typeface="Arial" pitchFamily="34" charset="0"/>
                <a:ea typeface="Adobe Heiti Std R" pitchFamily="34" charset="-128"/>
                <a:cs typeface="Arial" pitchFamily="34" charset="0"/>
              </a:rPr>
              <a:t>Cross-reference the expenditure with the supporting invoice, purchase order, contract voucher, etc.</a:t>
            </a:r>
            <a:r>
              <a:rPr lang="en-US" sz="2800" dirty="0">
                <a:latin typeface="Arial" pitchFamily="34" charset="0"/>
                <a:ea typeface="Adobe Heiti Std R" pitchFamily="34" charset="-128"/>
                <a:cs typeface="Arial" pitchFamily="34" charset="0"/>
              </a:rPr>
              <a:t> </a:t>
            </a:r>
            <a:endParaRPr lang="en-US" sz="2800" dirty="0" smtClean="0">
              <a:latin typeface="Arial" pitchFamily="34" charset="0"/>
              <a:ea typeface="Adobe Heiti Std R" pitchFamily="34" charset="-128"/>
              <a:cs typeface="Arial" pitchFamily="34" charset="0"/>
            </a:endParaRPr>
          </a:p>
          <a:p>
            <a:pPr marL="514350" indent="-514350">
              <a:buClr>
                <a:schemeClr val="accent1"/>
              </a:buClr>
              <a:buFont typeface="+mj-lt"/>
              <a:buAutoNum type="arabicParenR" startAt="3"/>
            </a:pPr>
            <a:r>
              <a:rPr lang="en-US" sz="2800" dirty="0" smtClean="0">
                <a:latin typeface="Arial" pitchFamily="34" charset="0"/>
                <a:ea typeface="Adobe Heiti Std R" pitchFamily="34" charset="-128"/>
                <a:cs typeface="Arial" pitchFamily="34" charset="0"/>
              </a:rPr>
              <a:t>Maintain certified payroll </a:t>
            </a:r>
            <a:r>
              <a:rPr lang="en-US" sz="2800" dirty="0">
                <a:latin typeface="Arial" pitchFamily="34" charset="0"/>
                <a:ea typeface="Adobe Heiti Std R" pitchFamily="34" charset="-128"/>
                <a:cs typeface="Arial" pitchFamily="34" charset="0"/>
              </a:rPr>
              <a:t>vouchers for salaries and wages if employee staff time is being charged to the </a:t>
            </a:r>
            <a:r>
              <a:rPr lang="en-US" sz="2800" dirty="0" smtClean="0">
                <a:latin typeface="Arial" pitchFamily="34" charset="0"/>
                <a:ea typeface="Adobe Heiti Std R" pitchFamily="34" charset="-128"/>
                <a:cs typeface="Arial" pitchFamily="34" charset="0"/>
              </a:rPr>
              <a:t>project</a:t>
            </a:r>
            <a:endParaRPr lang="en-US" sz="800" dirty="0">
              <a:latin typeface="Arial" pitchFamily="34" charset="0"/>
              <a:ea typeface="Adobe Heiti Std R" pitchFamily="34" charset="-128"/>
              <a:cs typeface="Arial" pitchFamily="34" charset="0"/>
            </a:endParaRPr>
          </a:p>
          <a:p>
            <a:pPr lvl="1">
              <a:buFont typeface="Wingdings" pitchFamily="2" charset="2"/>
              <a:buChar char="v"/>
            </a:pPr>
            <a:r>
              <a:rPr lang="en-US" sz="2200" dirty="0">
                <a:latin typeface="Arial" pitchFamily="34" charset="0"/>
                <a:ea typeface="Adobe Heiti Std R" pitchFamily="34" charset="-128"/>
                <a:cs typeface="Arial" pitchFamily="34" charset="0"/>
              </a:rPr>
              <a:t>All employees working on a project </a:t>
            </a:r>
            <a:r>
              <a:rPr lang="en-US" sz="2200" dirty="0" smtClean="0">
                <a:latin typeface="Arial" pitchFamily="34" charset="0"/>
                <a:ea typeface="Adobe Heiti Std R" pitchFamily="34" charset="-128"/>
                <a:cs typeface="Arial" pitchFamily="34" charset="0"/>
              </a:rPr>
              <a:t>may </a:t>
            </a:r>
            <a:r>
              <a:rPr lang="en-US" sz="2200" dirty="0">
                <a:latin typeface="Arial" pitchFamily="34" charset="0"/>
                <a:ea typeface="Adobe Heiti Std R" pitchFamily="34" charset="-128"/>
                <a:cs typeface="Arial" pitchFamily="34" charset="0"/>
              </a:rPr>
              <a:t>fill out daily time and effort sheets.</a:t>
            </a:r>
          </a:p>
          <a:p>
            <a:pPr lvl="1">
              <a:buFont typeface="Wingdings" pitchFamily="2" charset="2"/>
              <a:buChar char="v"/>
            </a:pPr>
            <a:r>
              <a:rPr lang="en-US" sz="2200" dirty="0">
                <a:latin typeface="Arial" pitchFamily="34" charset="0"/>
                <a:ea typeface="Adobe Heiti Std R" pitchFamily="34" charset="-128"/>
                <a:cs typeface="Arial" pitchFamily="34" charset="0"/>
              </a:rPr>
              <a:t>Timesheet elements include the period worked, time spent on the project (time coding), employee’s name, rate of pay, hours worked, benefit rate, and documentation that the payroll has been paid.</a:t>
            </a:r>
          </a:p>
          <a:p>
            <a:pPr marL="514350" indent="-514350">
              <a:buClr>
                <a:schemeClr val="accent1"/>
              </a:buClr>
              <a:buFont typeface="+mj-lt"/>
              <a:buAutoNum type="arabicParenR" startAt="3"/>
            </a:pPr>
            <a:endParaRPr lang="en-US" sz="2800" dirty="0" smtClean="0">
              <a:latin typeface="Arial" pitchFamily="34" charset="0"/>
              <a:ea typeface="Adobe Heiti Std R" pitchFamily="34" charset="-128"/>
              <a:cs typeface="Arial" pitchFamily="34" charset="0"/>
            </a:endParaRPr>
          </a:p>
          <a:p>
            <a:pPr marL="457200" indent="-457200">
              <a:buClr>
                <a:schemeClr val="accent1"/>
              </a:buClr>
              <a:buFont typeface="+mj-lt"/>
              <a:buAutoNum type="arabicParenR" startAt="3"/>
            </a:pPr>
            <a:endParaRPr lang="en-US" sz="800" dirty="0">
              <a:latin typeface="Arial" pitchFamily="34" charset="0"/>
              <a:ea typeface="Adobe Heiti Std R" pitchFamily="34" charset="-128"/>
              <a:cs typeface="Arial" pitchFamily="34" charset="0"/>
            </a:endParaRPr>
          </a:p>
          <a:p>
            <a:pPr>
              <a:buClr>
                <a:schemeClr val="accent1"/>
              </a:buClr>
              <a:buFont typeface="+mj-lt"/>
              <a:buAutoNum type="arabicPeriod" startAt="3"/>
            </a:pPr>
            <a:endParaRPr lang="en-US" sz="8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47</a:t>
            </a:fld>
            <a:endParaRPr lang="en-US" dirty="0">
              <a:latin typeface="Arial" pitchFamily="34" charset="0"/>
              <a:cs typeface="Arial" pitchFamily="34" charset="0"/>
            </a:endParaRPr>
          </a:p>
        </p:txBody>
      </p:sp>
    </p:spTree>
    <p:extLst>
      <p:ext uri="{BB962C8B-B14F-4D97-AF65-F5344CB8AC3E}">
        <p14:creationId xmlns:p14="http://schemas.microsoft.com/office/powerpoint/2010/main" val="84240508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5048" cy="990600"/>
          </a:xfrm>
        </p:spPr>
        <p:txBody>
          <a:bodyPr>
            <a:noAutofit/>
          </a:bodyPr>
          <a:lstStyle/>
          <a:p>
            <a:r>
              <a:rPr lang="en-US" sz="3600" dirty="0">
                <a:solidFill>
                  <a:schemeClr val="accent2"/>
                </a:solidFill>
                <a:latin typeface="Arial" pitchFamily="34" charset="0"/>
                <a:ea typeface="Adobe Heiti Std R" pitchFamily="34" charset="-128"/>
                <a:cs typeface="Arial" pitchFamily="34" charset="0"/>
              </a:rPr>
              <a:t>Record Keeping - </a:t>
            </a:r>
            <a:r>
              <a:rPr lang="en-US" sz="2800" dirty="0">
                <a:solidFill>
                  <a:schemeClr val="accent2"/>
                </a:solidFill>
                <a:latin typeface="Arial" pitchFamily="34" charset="0"/>
                <a:ea typeface="Adobe Heiti Std R" pitchFamily="34" charset="-128"/>
                <a:cs typeface="Arial" pitchFamily="34" charset="0"/>
              </a:rPr>
              <a:t>Accounting, Documentation and Record </a:t>
            </a:r>
            <a:r>
              <a:rPr lang="en-US" sz="2800" dirty="0" smtClean="0">
                <a:solidFill>
                  <a:schemeClr val="accent2"/>
                </a:solidFill>
                <a:latin typeface="Arial" pitchFamily="34" charset="0"/>
                <a:ea typeface="Adobe Heiti Std R" pitchFamily="34" charset="-128"/>
                <a:cs typeface="Arial" pitchFamily="34" charset="0"/>
              </a:rPr>
              <a:t>Reconciliation #3</a:t>
            </a:r>
            <a:endParaRPr lang="en-US" sz="28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533400" y="1524000"/>
            <a:ext cx="8077200" cy="5105400"/>
          </a:xfrm>
        </p:spPr>
        <p:txBody>
          <a:bodyPr>
            <a:noAutofit/>
          </a:bodyPr>
          <a:lstStyle/>
          <a:p>
            <a:pPr lvl="1">
              <a:buFont typeface="Wingdings" pitchFamily="2" charset="2"/>
              <a:buChar char="v"/>
            </a:pPr>
            <a:r>
              <a:rPr lang="en-US" sz="2800" dirty="0" smtClean="0">
                <a:latin typeface="Arial" pitchFamily="34" charset="0"/>
                <a:ea typeface="Adobe Heiti Std R" pitchFamily="34" charset="-128"/>
                <a:cs typeface="Arial" pitchFamily="34" charset="0"/>
              </a:rPr>
              <a:t>The </a:t>
            </a:r>
            <a:r>
              <a:rPr lang="en-US" sz="2800" dirty="0">
                <a:latin typeface="Arial" pitchFamily="34" charset="0"/>
                <a:ea typeface="Adobe Heiti Std R" pitchFamily="34" charset="-128"/>
                <a:cs typeface="Arial" pitchFamily="34" charset="0"/>
              </a:rPr>
              <a:t>original time records must be available for review and copies are to be submitted with each reimbursement </a:t>
            </a:r>
            <a:r>
              <a:rPr lang="en-US" sz="2800" dirty="0" smtClean="0">
                <a:latin typeface="Arial" pitchFamily="34" charset="0"/>
                <a:ea typeface="Adobe Heiti Std R" pitchFamily="34" charset="-128"/>
                <a:cs typeface="Arial" pitchFamily="34" charset="0"/>
              </a:rPr>
              <a:t>request.</a:t>
            </a:r>
          </a:p>
          <a:p>
            <a:pPr marL="365760" lvl="1" indent="0">
              <a:buNone/>
            </a:pPr>
            <a:endParaRPr lang="en-US" sz="2800" dirty="0" smtClean="0">
              <a:latin typeface="Arial" pitchFamily="34" charset="0"/>
              <a:ea typeface="Adobe Heiti Std R" pitchFamily="34" charset="-128"/>
              <a:cs typeface="Arial" pitchFamily="34" charset="0"/>
            </a:endParaRPr>
          </a:p>
          <a:p>
            <a:pPr lvl="1">
              <a:buFont typeface="Wingdings" pitchFamily="2" charset="2"/>
              <a:buChar char="v"/>
            </a:pPr>
            <a:r>
              <a:rPr lang="en-US" sz="2800" dirty="0" smtClean="0">
                <a:latin typeface="Arial" pitchFamily="34" charset="0"/>
                <a:ea typeface="Adobe Heiti Std R" pitchFamily="34" charset="-128"/>
                <a:cs typeface="Arial" pitchFamily="34" charset="0"/>
              </a:rPr>
              <a:t>All vacation (paid time off), sick, and holiday benefits are eligible for reimbursement on a proportional level.</a:t>
            </a:r>
            <a:endParaRPr lang="en-US" sz="2800" dirty="0">
              <a:latin typeface="Arial" pitchFamily="34" charset="0"/>
              <a:ea typeface="Adobe Heiti Std R" pitchFamily="34" charset="-128"/>
              <a:cs typeface="Arial" pitchFamily="34" charset="0"/>
            </a:endParaRPr>
          </a:p>
          <a:p>
            <a:pPr>
              <a:buClr>
                <a:schemeClr val="accent1"/>
              </a:buClr>
              <a:buFont typeface="+mj-lt"/>
              <a:buAutoNum type="arabicPeriod" startAt="3"/>
            </a:pPr>
            <a:endParaRPr lang="en-US" sz="24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48</a:t>
            </a:fld>
            <a:endParaRPr lang="en-US" dirty="0">
              <a:latin typeface="Arial" pitchFamily="34" charset="0"/>
              <a:cs typeface="Arial" pitchFamily="34" charset="0"/>
            </a:endParaRPr>
          </a:p>
        </p:txBody>
      </p:sp>
    </p:spTree>
    <p:extLst>
      <p:ext uri="{BB962C8B-B14F-4D97-AF65-F5344CB8AC3E}">
        <p14:creationId xmlns:p14="http://schemas.microsoft.com/office/powerpoint/2010/main" val="258014554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5048" cy="990600"/>
          </a:xfrm>
        </p:spPr>
        <p:txBody>
          <a:bodyPr>
            <a:noAutofit/>
          </a:bodyPr>
          <a:lstStyle/>
          <a:p>
            <a:r>
              <a:rPr lang="en-US" sz="3600" dirty="0">
                <a:solidFill>
                  <a:schemeClr val="accent2"/>
                </a:solidFill>
                <a:latin typeface="Arial" pitchFamily="34" charset="0"/>
                <a:ea typeface="Adobe Heiti Std R" pitchFamily="34" charset="-128"/>
                <a:cs typeface="Arial" pitchFamily="34" charset="0"/>
              </a:rPr>
              <a:t>Record Keeping - </a:t>
            </a:r>
            <a:r>
              <a:rPr lang="en-US" sz="2800" dirty="0">
                <a:solidFill>
                  <a:schemeClr val="accent2"/>
                </a:solidFill>
                <a:latin typeface="Arial" pitchFamily="34" charset="0"/>
                <a:ea typeface="Adobe Heiti Std R" pitchFamily="34" charset="-128"/>
                <a:cs typeface="Arial" pitchFamily="34" charset="0"/>
              </a:rPr>
              <a:t>Accounting, Documentation and Record </a:t>
            </a:r>
            <a:r>
              <a:rPr lang="en-US" sz="2800" dirty="0" smtClean="0">
                <a:solidFill>
                  <a:schemeClr val="accent2"/>
                </a:solidFill>
                <a:latin typeface="Arial" pitchFamily="34" charset="0"/>
                <a:ea typeface="Adobe Heiti Std R" pitchFamily="34" charset="-128"/>
                <a:cs typeface="Arial" pitchFamily="34" charset="0"/>
              </a:rPr>
              <a:t>Reconciliation #4</a:t>
            </a:r>
            <a:endParaRPr lang="en-US" sz="28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762000" y="1600200"/>
            <a:ext cx="7391400" cy="4953000"/>
          </a:xfrm>
        </p:spPr>
        <p:txBody>
          <a:bodyPr>
            <a:noAutofit/>
          </a:bodyPr>
          <a:lstStyle/>
          <a:p>
            <a:pPr marL="514350" indent="-514350">
              <a:buClr>
                <a:schemeClr val="accent1"/>
              </a:buClr>
              <a:buFont typeface="+mj-lt"/>
              <a:buAutoNum type="arabicParenR" startAt="5"/>
            </a:pPr>
            <a:r>
              <a:rPr lang="en-US" sz="2600" dirty="0" smtClean="0">
                <a:latin typeface="Arial" pitchFamily="34" charset="0"/>
                <a:ea typeface="Adobe Heiti Std R" pitchFamily="34" charset="-128"/>
                <a:cs typeface="Arial" pitchFamily="34" charset="0"/>
              </a:rPr>
              <a:t>Records </a:t>
            </a:r>
            <a:r>
              <a:rPr lang="en-US" sz="2600" dirty="0">
                <a:latin typeface="Arial" pitchFamily="34" charset="0"/>
                <a:ea typeface="Adobe Heiti Std R" pitchFamily="34" charset="-128"/>
                <a:cs typeface="Arial" pitchFamily="34" charset="0"/>
              </a:rPr>
              <a:t>for grantee-owned equipment used on a project must include the time actually used for the project and the computation used to arrive at the charged use </a:t>
            </a:r>
            <a:r>
              <a:rPr lang="en-US" sz="2600" dirty="0" smtClean="0">
                <a:latin typeface="Arial" pitchFamily="34" charset="0"/>
                <a:ea typeface="Adobe Heiti Std R" pitchFamily="34" charset="-128"/>
                <a:cs typeface="Arial" pitchFamily="34" charset="0"/>
              </a:rPr>
              <a:t>rate.</a:t>
            </a:r>
          </a:p>
          <a:p>
            <a:pPr marL="457200" indent="-457200">
              <a:buClr>
                <a:schemeClr val="accent1"/>
              </a:buClr>
              <a:buFont typeface="+mj-lt"/>
              <a:buAutoNum type="arabicParenR" startAt="5"/>
            </a:pPr>
            <a:endParaRPr lang="en-US" sz="800" dirty="0">
              <a:latin typeface="Arial" pitchFamily="34" charset="0"/>
              <a:ea typeface="Adobe Heiti Std R" pitchFamily="34" charset="-128"/>
              <a:cs typeface="Arial" pitchFamily="34" charset="0"/>
            </a:endParaRPr>
          </a:p>
          <a:p>
            <a:pPr lvl="2">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Use </a:t>
            </a:r>
            <a:r>
              <a:rPr lang="en-US" sz="2400" dirty="0">
                <a:latin typeface="Arial" pitchFamily="34" charset="0"/>
                <a:ea typeface="Adobe Heiti Std R" pitchFamily="34" charset="-128"/>
                <a:cs typeface="Arial" pitchFamily="34" charset="0"/>
              </a:rPr>
              <a:t>rates are subject to review by </a:t>
            </a:r>
            <a:r>
              <a:rPr lang="en-US" sz="2400" dirty="0" smtClean="0">
                <a:latin typeface="Arial" pitchFamily="34" charset="0"/>
                <a:ea typeface="Adobe Heiti Std R" pitchFamily="34" charset="-128"/>
                <a:cs typeface="Arial" pitchFamily="34" charset="0"/>
              </a:rPr>
              <a:t>DNR</a:t>
            </a:r>
            <a:endParaRPr lang="en-US" sz="2400" dirty="0">
              <a:latin typeface="Arial" pitchFamily="34" charset="0"/>
              <a:ea typeface="Adobe Heiti Std R" pitchFamily="34" charset="-128"/>
              <a:cs typeface="Arial" pitchFamily="34" charset="0"/>
            </a:endParaRPr>
          </a:p>
          <a:p>
            <a:endParaRPr lang="en-US" sz="800" dirty="0" smtClean="0">
              <a:latin typeface="Arial" pitchFamily="34" charset="0"/>
              <a:ea typeface="Adobe Heiti Std R" pitchFamily="34" charset="-128"/>
              <a:cs typeface="Arial" pitchFamily="34" charset="0"/>
            </a:endParaRPr>
          </a:p>
          <a:p>
            <a:pPr marL="514350" indent="-514350">
              <a:buClr>
                <a:schemeClr val="accent1"/>
              </a:buClr>
              <a:buFont typeface="+mj-lt"/>
              <a:buAutoNum type="arabicParenR" startAt="6"/>
            </a:pPr>
            <a:r>
              <a:rPr lang="en-US" sz="2600" dirty="0" smtClean="0">
                <a:latin typeface="Arial" pitchFamily="34" charset="0"/>
                <a:ea typeface="Adobe Heiti Std R" pitchFamily="34" charset="-128"/>
                <a:cs typeface="Arial" pitchFamily="34" charset="0"/>
              </a:rPr>
              <a:t>When a project expenditure payment is by check, the check must be properly identified with the project item and invoice number written on the check, submitted along with proof of payment.</a:t>
            </a:r>
          </a:p>
          <a:p>
            <a:endParaRPr lang="en-US" sz="8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49</a:t>
            </a:fld>
            <a:endParaRPr lang="en-US" dirty="0">
              <a:latin typeface="Arial" pitchFamily="34" charset="0"/>
              <a:cs typeface="Arial" pitchFamily="34" charset="0"/>
            </a:endParaRPr>
          </a:p>
        </p:txBody>
      </p:sp>
    </p:spTree>
    <p:extLst>
      <p:ext uri="{BB962C8B-B14F-4D97-AF65-F5344CB8AC3E}">
        <p14:creationId xmlns:p14="http://schemas.microsoft.com/office/powerpoint/2010/main" val="27088411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2667000"/>
          </a:xfrm>
        </p:spPr>
        <p:txBody>
          <a:bodyPr/>
          <a:lstStyle/>
          <a:p>
            <a:pPr marL="457200" indent="-457200">
              <a:lnSpc>
                <a:spcPct val="150000"/>
              </a:lnSpc>
              <a:buClr>
                <a:schemeClr val="accent1"/>
              </a:buClr>
              <a:buSzPct val="70000"/>
              <a:buFont typeface="Wingdings" pitchFamily="2" charset="2"/>
              <a:buChar char="v"/>
            </a:pPr>
            <a:r>
              <a:rPr lang="en-US" dirty="0" smtClean="0"/>
              <a:t> </a:t>
            </a:r>
            <a:r>
              <a:rPr lang="en-US" sz="4000" dirty="0" smtClean="0">
                <a:solidFill>
                  <a:schemeClr val="accent2"/>
                </a:solidFill>
                <a:latin typeface="Arial" pitchFamily="34" charset="0"/>
                <a:ea typeface="Adobe Heiti Std R" pitchFamily="34" charset="-128"/>
                <a:cs typeface="Arial" pitchFamily="34" charset="0"/>
              </a:rPr>
              <a:t>Electronic Funds Transfer</a:t>
            </a:r>
          </a:p>
          <a:p>
            <a:pPr marL="571500" indent="-571500">
              <a:lnSpc>
                <a:spcPct val="150000"/>
              </a:lnSpc>
              <a:buClr>
                <a:schemeClr val="accent1"/>
              </a:buClr>
              <a:buSzPct val="70000"/>
              <a:buFont typeface="Wingdings" pitchFamily="2" charset="2"/>
              <a:buChar char="v"/>
            </a:pPr>
            <a:r>
              <a:rPr lang="en-US" sz="4000" dirty="0" smtClean="0">
                <a:solidFill>
                  <a:schemeClr val="accent2"/>
                </a:solidFill>
                <a:latin typeface="Arial" pitchFamily="34" charset="0"/>
                <a:ea typeface="Adobe Heiti Std R" pitchFamily="34" charset="-128"/>
                <a:cs typeface="Arial" pitchFamily="34" charset="0"/>
              </a:rPr>
              <a:t>SWIFT e-Supplier Portal</a:t>
            </a:r>
            <a:endParaRPr lang="en-US" sz="4000" dirty="0">
              <a:solidFill>
                <a:schemeClr val="accent2"/>
              </a:solidFill>
              <a:latin typeface="Arial" pitchFamily="34" charset="0"/>
              <a:ea typeface="Adobe Heiti Std R" pitchFamily="34" charset="-128"/>
              <a:cs typeface="Arial" pitchFamily="34" charset="0"/>
            </a:endParaRPr>
          </a:p>
        </p:txBody>
      </p:sp>
      <p:sp>
        <p:nvSpPr>
          <p:cNvPr id="4" name="Title 3"/>
          <p:cNvSpPr>
            <a:spLocks noGrp="1"/>
          </p:cNvSpPr>
          <p:nvPr>
            <p:ph type="title"/>
          </p:nvPr>
        </p:nvSpPr>
        <p:spPr/>
        <p:txBody>
          <a:bodyPr>
            <a:normAutofit/>
          </a:bodyPr>
          <a:lstStyle/>
          <a:p>
            <a:r>
              <a:rPr lang="en-US" sz="4000" dirty="0" smtClean="0">
                <a:latin typeface="Arial" pitchFamily="34" charset="0"/>
                <a:ea typeface="Adobe Heiti Std R" pitchFamily="34" charset="-128"/>
                <a:cs typeface="Arial" pitchFamily="34" charset="0"/>
              </a:rPr>
              <a:t>System Requirements</a:t>
            </a:r>
            <a:endParaRPr lang="en-US" sz="4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5</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schemeClr val="accent2"/>
                </a:solidFill>
                <a:latin typeface="Arial" pitchFamily="34" charset="0"/>
                <a:ea typeface="Adobe Heiti Std R" pitchFamily="34" charset="-128"/>
                <a:cs typeface="Arial" pitchFamily="34" charset="0"/>
              </a:rPr>
              <a:t>Record Keeping - </a:t>
            </a:r>
            <a:r>
              <a:rPr lang="en-US" sz="2800" dirty="0">
                <a:solidFill>
                  <a:schemeClr val="accent2"/>
                </a:solidFill>
                <a:latin typeface="Arial" pitchFamily="34" charset="0"/>
                <a:ea typeface="Adobe Heiti Std R" pitchFamily="34" charset="-128"/>
                <a:cs typeface="Arial" pitchFamily="34" charset="0"/>
              </a:rPr>
              <a:t>Accounting, Documentation and Record </a:t>
            </a:r>
            <a:r>
              <a:rPr lang="en-US" sz="2800" dirty="0" smtClean="0">
                <a:solidFill>
                  <a:schemeClr val="accent2"/>
                </a:solidFill>
                <a:latin typeface="Arial" pitchFamily="34" charset="0"/>
                <a:ea typeface="Adobe Heiti Std R" pitchFamily="34" charset="-128"/>
                <a:cs typeface="Arial" pitchFamily="34" charset="0"/>
              </a:rPr>
              <a:t>Reconciliation #5</a:t>
            </a:r>
            <a:endParaRPr lang="en-US" sz="28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pPr marL="834390" lvl="1" indent="-514350">
              <a:buFont typeface="+mj-lt"/>
              <a:buAutoNum type="arabicParenR" startAt="7"/>
            </a:pPr>
            <a:r>
              <a:rPr lang="en-US" sz="2800" dirty="0" smtClean="0">
                <a:latin typeface="Arial" pitchFamily="34" charset="0"/>
                <a:ea typeface="Adobe Heiti Std R" pitchFamily="34" charset="-128"/>
                <a:cs typeface="Arial" pitchFamily="34" charset="0"/>
              </a:rPr>
              <a:t>Project records are required for audit purposes and must be readily available for review.</a:t>
            </a:r>
          </a:p>
          <a:p>
            <a:pPr marL="0" indent="0">
              <a:buNone/>
            </a:pPr>
            <a:endParaRPr lang="en-US" sz="900" dirty="0" smtClean="0">
              <a:latin typeface="Arial" pitchFamily="34" charset="0"/>
              <a:ea typeface="Adobe Heiti Std R" pitchFamily="34" charset="-128"/>
              <a:cs typeface="Arial" pitchFamily="34" charset="0"/>
            </a:endParaRPr>
          </a:p>
          <a:p>
            <a:pPr marL="0" indent="0">
              <a:buNone/>
            </a:pPr>
            <a:endParaRPr lang="en-US" sz="900" dirty="0">
              <a:latin typeface="Arial" pitchFamily="34" charset="0"/>
              <a:ea typeface="Adobe Heiti Std R" pitchFamily="34" charset="-128"/>
              <a:cs typeface="Arial" pitchFamily="34" charset="0"/>
            </a:endParaRPr>
          </a:p>
          <a:p>
            <a:pPr marL="0" indent="0">
              <a:buNone/>
            </a:pPr>
            <a:r>
              <a:rPr lang="en-US" sz="2800" u="sng" dirty="0" smtClean="0">
                <a:solidFill>
                  <a:schemeClr val="accent2"/>
                </a:solidFill>
                <a:latin typeface="Arial" pitchFamily="34" charset="0"/>
                <a:ea typeface="Adobe Heiti Std R" pitchFamily="34" charset="-128"/>
                <a:cs typeface="Arial" pitchFamily="34" charset="0"/>
              </a:rPr>
              <a:t>Note:</a:t>
            </a:r>
            <a:endParaRPr lang="en-US" sz="2800" u="sng" dirty="0">
              <a:solidFill>
                <a:schemeClr val="accent2"/>
              </a:solidFill>
              <a:latin typeface="Arial" pitchFamily="34" charset="0"/>
              <a:ea typeface="Adobe Heiti Std R" pitchFamily="34" charset="-128"/>
              <a:cs typeface="Arial" pitchFamily="34" charset="0"/>
            </a:endParaRPr>
          </a:p>
          <a:p>
            <a:pPr marL="0" indent="0">
              <a:buNone/>
            </a:pPr>
            <a:r>
              <a:rPr lang="en-US" sz="2800" dirty="0">
                <a:latin typeface="Arial" pitchFamily="34" charset="0"/>
                <a:ea typeface="Adobe Heiti Std R" pitchFamily="34" charset="-128"/>
                <a:cs typeface="Arial" pitchFamily="34" charset="0"/>
              </a:rPr>
              <a:t>All records related to the project must be retained for a minimum of six (6) years following the project completion and final payment.</a:t>
            </a:r>
          </a:p>
          <a:p>
            <a:pPr>
              <a:buFont typeface="+mj-lt"/>
              <a:buAutoNum type="arabicPeriod"/>
            </a:pPr>
            <a:endParaRPr lang="en-US" sz="1100" dirty="0">
              <a:latin typeface="Adobe Heiti Std R" pitchFamily="34" charset="-128"/>
              <a:ea typeface="Adobe Heiti Std R" pitchFamily="34" charset="-128"/>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50</a:t>
            </a:fld>
            <a:endParaRPr lang="en-US" dirty="0">
              <a:latin typeface="Arial" pitchFamily="34" charset="0"/>
              <a:cs typeface="Arial" pitchFamily="34" charset="0"/>
            </a:endParaRPr>
          </a:p>
        </p:txBody>
      </p:sp>
    </p:spTree>
    <p:extLst>
      <p:ext uri="{BB962C8B-B14F-4D97-AF65-F5344CB8AC3E}">
        <p14:creationId xmlns:p14="http://schemas.microsoft.com/office/powerpoint/2010/main" val="255949085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990600" y="2743200"/>
            <a:ext cx="7504113" cy="1673225"/>
          </a:xfrm>
        </p:spPr>
        <p:txBody>
          <a:bodyPr>
            <a:normAutofit/>
          </a:bodyPr>
          <a:lstStyle/>
          <a:p>
            <a:pPr>
              <a:lnSpc>
                <a:spcPct val="150000"/>
              </a:lnSpc>
              <a:buSzPct val="70000"/>
            </a:pPr>
            <a:r>
              <a:rPr lang="en-US" dirty="0" smtClean="0"/>
              <a:t> </a:t>
            </a:r>
            <a:endParaRPr lang="en-US" sz="3200" dirty="0">
              <a:latin typeface="Adobe Heiti Std R" pitchFamily="34" charset="-128"/>
              <a:ea typeface="Adobe Heiti Std R" pitchFamily="34" charset="-128"/>
            </a:endParaRPr>
          </a:p>
        </p:txBody>
      </p:sp>
      <p:sp>
        <p:nvSpPr>
          <p:cNvPr id="4" name="Title 3"/>
          <p:cNvSpPr>
            <a:spLocks noGrp="1"/>
          </p:cNvSpPr>
          <p:nvPr>
            <p:ph type="title"/>
          </p:nvPr>
        </p:nvSpPr>
        <p:spPr/>
        <p:txBody>
          <a:bodyPr>
            <a:normAutofit/>
          </a:bodyPr>
          <a:lstStyle/>
          <a:p>
            <a:r>
              <a:rPr lang="en-US" sz="3000" dirty="0" smtClean="0">
                <a:latin typeface="Arial" pitchFamily="34" charset="0"/>
                <a:ea typeface="Adobe Heiti Std R" pitchFamily="34" charset="-128"/>
                <a:cs typeface="Arial" pitchFamily="34" charset="0"/>
              </a:rPr>
              <a:t>Thoughts from an Auditor</a:t>
            </a:r>
            <a:endParaRPr lang="en-US" sz="3000" dirty="0">
              <a:latin typeface="Arial" pitchFamily="34" charset="0"/>
              <a:ea typeface="Adobe Heiti Std R" pitchFamily="34" charset="-128"/>
              <a:cs typeface="Arial" pitchFamily="34" charset="0"/>
            </a:endParaRPr>
          </a:p>
        </p:txBody>
      </p:sp>
      <p:sp>
        <p:nvSpPr>
          <p:cNvPr id="2" name="Slide Number Placeholder 1"/>
          <p:cNvSpPr>
            <a:spLocks noGrp="1"/>
          </p:cNvSpPr>
          <p:nvPr>
            <p:ph type="sldNum" sz="quarter" idx="11"/>
          </p:nvPr>
        </p:nvSpPr>
        <p:spPr/>
        <p:txBody>
          <a:bodyPr/>
          <a:lstStyle/>
          <a:p>
            <a:fld id="{0C08EA83-6CBF-4925-A575-2BD6CDF57F40}" type="slidenum">
              <a:rPr lang="en-US" smtClean="0">
                <a:latin typeface="Arial" pitchFamily="34" charset="0"/>
                <a:cs typeface="Arial" pitchFamily="34" charset="0"/>
              </a:rPr>
              <a:pPr/>
              <a:t>51</a:t>
            </a:fld>
            <a:endParaRPr lang="en-US" dirty="0">
              <a:latin typeface="Arial" pitchFamily="34" charset="0"/>
              <a:cs typeface="Arial" pitchFamily="34" charset="0"/>
            </a:endParaRPr>
          </a:p>
        </p:txBody>
      </p:sp>
    </p:spTree>
    <p:extLst>
      <p:ext uri="{BB962C8B-B14F-4D97-AF65-F5344CB8AC3E}">
        <p14:creationId xmlns:p14="http://schemas.microsoft.com/office/powerpoint/2010/main" val="193099715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600" dirty="0" smtClean="0">
                <a:solidFill>
                  <a:schemeClr val="accent2"/>
                </a:solidFill>
                <a:latin typeface="Arial" pitchFamily="34" charset="0"/>
                <a:ea typeface="Adobe Heiti Std R" pitchFamily="34" charset="-128"/>
                <a:cs typeface="Arial" pitchFamily="34" charset="0"/>
              </a:rPr>
              <a:t>Grant Management: Auditor’s </a:t>
            </a:r>
            <a:r>
              <a:rPr lang="en-US" sz="3600" dirty="0" smtClean="0">
                <a:solidFill>
                  <a:schemeClr val="accent2"/>
                </a:solidFill>
                <a:latin typeface="Arial" pitchFamily="34" charset="0"/>
                <a:ea typeface="Adobe Heiti Std R" pitchFamily="34" charset="-128"/>
                <a:cs typeface="Arial" pitchFamily="34" charset="0"/>
              </a:rPr>
              <a:t>Insight #1</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0" y="1524000"/>
            <a:ext cx="9144000" cy="5334000"/>
          </a:xfrm>
        </p:spPr>
        <p:txBody>
          <a:bodyPr>
            <a:normAutofit/>
          </a:bodyPr>
          <a:lstStyle/>
          <a:p>
            <a:pPr marL="0" indent="0" algn="ctr">
              <a:buClr>
                <a:schemeClr val="accent1"/>
              </a:buClr>
              <a:buNone/>
            </a:pPr>
            <a:r>
              <a:rPr lang="en-US" sz="2400" b="1" dirty="0" smtClean="0">
                <a:latin typeface="Arial" pitchFamily="34" charset="0"/>
                <a:ea typeface="Adobe Heiti Std R" pitchFamily="34" charset="-128"/>
                <a:cs typeface="Arial" pitchFamily="34" charset="0"/>
              </a:rPr>
              <a:t>Quick Intro</a:t>
            </a: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Mark Allan</a:t>
            </a: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Current: Internal Control/Accountability Unit Coordinator</a:t>
            </a:r>
          </a:p>
          <a:p>
            <a:pPr lvl="1">
              <a:buFont typeface="Wingdings" pitchFamily="2" charset="2"/>
              <a:buChar char="v"/>
            </a:pPr>
            <a:r>
              <a:rPr lang="en-US" sz="1800" dirty="0" smtClean="0">
                <a:latin typeface="Arial" pitchFamily="34" charset="0"/>
                <a:ea typeface="Adobe Heiti Std R" pitchFamily="34" charset="-128"/>
                <a:cs typeface="Arial" pitchFamily="34" charset="0"/>
              </a:rPr>
              <a:t>Provide DNR consulting and assurance services .</a:t>
            </a:r>
          </a:p>
          <a:p>
            <a:pPr>
              <a:buClr>
                <a:schemeClr val="accent1"/>
              </a:buClr>
              <a:buFont typeface="Wingdings" pitchFamily="2" charset="2"/>
              <a:buChar char="v"/>
            </a:pPr>
            <a:endParaRPr lang="en-US" sz="210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000" dirty="0" smtClean="0">
                <a:latin typeface="Arial" pitchFamily="34" charset="0"/>
                <a:ea typeface="Adobe Heiti Std R" pitchFamily="34" charset="-128"/>
                <a:cs typeface="Arial" pitchFamily="34" charset="0"/>
              </a:rPr>
              <a:t>Past: Auditor &amp; Investigator for the Office of the Legislative Auditor</a:t>
            </a:r>
          </a:p>
          <a:p>
            <a:pPr marL="0" indent="0">
              <a:buClr>
                <a:schemeClr val="accent1"/>
              </a:buClr>
              <a:buNone/>
            </a:pPr>
            <a:endParaRPr lang="en-US" sz="2000" dirty="0" smtClean="0">
              <a:latin typeface="Arial" pitchFamily="34" charset="0"/>
              <a:ea typeface="Adobe Heiti Std R" pitchFamily="34" charset="-128"/>
              <a:cs typeface="Arial" pitchFamily="34" charset="0"/>
            </a:endParaRPr>
          </a:p>
          <a:p>
            <a:pPr lvl="1">
              <a:buFont typeface="Wingdings" pitchFamily="2" charset="2"/>
              <a:buChar char="v"/>
            </a:pPr>
            <a:r>
              <a:rPr lang="en-US" sz="1800" dirty="0" smtClean="0">
                <a:latin typeface="Arial" pitchFamily="34" charset="0"/>
                <a:ea typeface="Adobe Heiti Std R" pitchFamily="34" charset="-128"/>
                <a:cs typeface="Arial" pitchFamily="34" charset="0"/>
              </a:rPr>
              <a:t>Had the opportunity to audit a variety of grant programs at several state agencies.</a:t>
            </a:r>
          </a:p>
          <a:p>
            <a:pPr lvl="2">
              <a:buFont typeface="Wingdings" pitchFamily="2" charset="2"/>
              <a:buChar char="v"/>
            </a:pPr>
            <a:r>
              <a:rPr lang="en-US" sz="1600" dirty="0" smtClean="0">
                <a:latin typeface="Arial" pitchFamily="34" charset="0"/>
                <a:ea typeface="Adobe Heiti Std R" pitchFamily="34" charset="-128"/>
                <a:cs typeface="Arial" pitchFamily="34" charset="0"/>
              </a:rPr>
              <a:t>Focused on agencies’ grant management processes and controls.</a:t>
            </a:r>
          </a:p>
          <a:p>
            <a:pPr marL="685800" lvl="2" indent="0">
              <a:buNone/>
            </a:pPr>
            <a:endParaRPr lang="en-US" sz="1500" dirty="0" smtClean="0">
              <a:latin typeface="Arial" pitchFamily="34" charset="0"/>
              <a:ea typeface="Adobe Heiti Std R" pitchFamily="34" charset="-128"/>
              <a:cs typeface="Arial" pitchFamily="34" charset="0"/>
            </a:endParaRPr>
          </a:p>
          <a:p>
            <a:pPr lvl="1">
              <a:buFont typeface="Wingdings" pitchFamily="2" charset="2"/>
              <a:buChar char="v"/>
            </a:pPr>
            <a:r>
              <a:rPr lang="en-US" sz="1800" dirty="0" smtClean="0">
                <a:latin typeface="Arial" pitchFamily="34" charset="0"/>
                <a:ea typeface="Adobe Heiti Std R" pitchFamily="34" charset="-128"/>
                <a:cs typeface="Arial" pitchFamily="34" charset="0"/>
              </a:rPr>
              <a:t>Performed special reviews of grant recipients</a:t>
            </a:r>
          </a:p>
          <a:p>
            <a:pPr lvl="2">
              <a:buFont typeface="Wingdings" pitchFamily="2" charset="2"/>
              <a:buChar char="v"/>
            </a:pPr>
            <a:r>
              <a:rPr lang="en-US" sz="1600" dirty="0" smtClean="0">
                <a:latin typeface="Arial" pitchFamily="34" charset="0"/>
                <a:ea typeface="Adobe Heiti Std R" pitchFamily="34" charset="-128"/>
                <a:cs typeface="Arial" pitchFamily="34" charset="0"/>
              </a:rPr>
              <a:t>Requested to do work by </a:t>
            </a:r>
            <a:r>
              <a:rPr lang="en-US" sz="1600" dirty="0">
                <a:latin typeface="Arial" pitchFamily="34" charset="0"/>
                <a:ea typeface="Adobe Heiti Std R" pitchFamily="34" charset="-128"/>
                <a:cs typeface="Arial" pitchFamily="34" charset="0"/>
              </a:rPr>
              <a:t>state employees, legislators, </a:t>
            </a:r>
            <a:r>
              <a:rPr lang="en-US" sz="1600" dirty="0" smtClean="0">
                <a:latin typeface="Arial" pitchFamily="34" charset="0"/>
                <a:ea typeface="Adobe Heiti Std R" pitchFamily="34" charset="-128"/>
                <a:cs typeface="Arial" pitchFamily="34" charset="0"/>
              </a:rPr>
              <a:t>or citizens, based on allegations/complaints/concerns of fraud, waste, or abuse.</a:t>
            </a:r>
          </a:p>
          <a:p>
            <a:pPr marL="0" indent="0">
              <a:buNone/>
            </a:pPr>
            <a:endParaRPr lang="en-US" sz="800" dirty="0" smtClean="0">
              <a:latin typeface="Arial" pitchFamily="34" charset="0"/>
              <a:ea typeface="Adobe Heiti Std R" pitchFamily="34" charset="-128"/>
              <a:cs typeface="Arial" pitchFamily="34" charset="0"/>
            </a:endParaRPr>
          </a:p>
          <a:p>
            <a:pPr marL="0" indent="0">
              <a:buNone/>
            </a:pP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52</a:t>
            </a:fld>
            <a:endParaRPr lang="en-US" dirty="0">
              <a:latin typeface="Arial" pitchFamily="34" charset="0"/>
              <a:cs typeface="Arial" pitchFamily="34" charset="0"/>
            </a:endParaRPr>
          </a:p>
        </p:txBody>
      </p:sp>
    </p:spTree>
    <p:extLst>
      <p:ext uri="{BB962C8B-B14F-4D97-AF65-F5344CB8AC3E}">
        <p14:creationId xmlns:p14="http://schemas.microsoft.com/office/powerpoint/2010/main" val="392888402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chemeClr val="accent2"/>
                </a:solidFill>
                <a:latin typeface="Arial" pitchFamily="34" charset="0"/>
                <a:ea typeface="Adobe Heiti Std R" pitchFamily="34" charset="-128"/>
                <a:cs typeface="Arial" pitchFamily="34" charset="0"/>
              </a:rPr>
              <a:t>Grant Management: Auditor’s </a:t>
            </a:r>
            <a:r>
              <a:rPr lang="en-US" sz="3200" dirty="0" smtClean="0">
                <a:solidFill>
                  <a:schemeClr val="accent2"/>
                </a:solidFill>
                <a:latin typeface="Arial" pitchFamily="34" charset="0"/>
                <a:ea typeface="Adobe Heiti Std R" pitchFamily="34" charset="-128"/>
                <a:cs typeface="Arial" pitchFamily="34" charset="0"/>
              </a:rPr>
              <a:t>Insight #2</a:t>
            </a:r>
            <a:endParaRPr lang="en-US" sz="3200" dirty="0"/>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53</a:t>
            </a:fld>
            <a:endParaRPr lang="en-US"/>
          </a:p>
        </p:txBody>
      </p:sp>
      <p:sp>
        <p:nvSpPr>
          <p:cNvPr id="4" name="Content Placeholder 3"/>
          <p:cNvSpPr>
            <a:spLocks noGrp="1"/>
          </p:cNvSpPr>
          <p:nvPr>
            <p:ph sz="quarter" idx="1"/>
          </p:nvPr>
        </p:nvSpPr>
        <p:spPr>
          <a:xfrm>
            <a:off x="0" y="1524000"/>
            <a:ext cx="9144000" cy="5334000"/>
          </a:xfrm>
        </p:spPr>
        <p:txBody>
          <a:bodyPr>
            <a:normAutofit/>
          </a:bodyPr>
          <a:lstStyle/>
          <a:p>
            <a:pPr marL="0" indent="0" algn="ctr">
              <a:buNone/>
            </a:pPr>
            <a:r>
              <a:rPr lang="en-US" sz="2400" b="1" dirty="0" smtClean="0">
                <a:latin typeface="Arial" pitchFamily="34" charset="0"/>
                <a:cs typeface="Arial" pitchFamily="34" charset="0"/>
              </a:rPr>
              <a:t>Legislative (Pass-thru) Grants</a:t>
            </a:r>
          </a:p>
          <a:p>
            <a:pPr>
              <a:buFont typeface="Wingdings" pitchFamily="2" charset="2"/>
              <a:buChar char="v"/>
            </a:pPr>
            <a:r>
              <a:rPr lang="en-US" sz="1800" dirty="0" smtClean="0">
                <a:latin typeface="Arial" pitchFamily="34" charset="0"/>
                <a:cs typeface="Arial" pitchFamily="34" charset="0"/>
              </a:rPr>
              <a:t>These grants present a unique challenge for agencies.</a:t>
            </a:r>
          </a:p>
          <a:p>
            <a:pPr lvl="1">
              <a:buFont typeface="Wingdings" pitchFamily="2" charset="2"/>
              <a:buChar char="v"/>
            </a:pPr>
            <a:r>
              <a:rPr lang="en-US" sz="1500" dirty="0" smtClean="0">
                <a:latin typeface="Arial" pitchFamily="34" charset="0"/>
                <a:cs typeface="Arial" pitchFamily="34" charset="0"/>
              </a:rPr>
              <a:t>Typically, programs are governed by another entity.</a:t>
            </a:r>
          </a:p>
          <a:p>
            <a:pPr marL="365760" lvl="1" indent="0">
              <a:buNone/>
            </a:pPr>
            <a:endParaRPr lang="en-US" sz="1500" dirty="0" smtClean="0">
              <a:latin typeface="Arial" pitchFamily="34" charset="0"/>
              <a:cs typeface="Arial" pitchFamily="34" charset="0"/>
            </a:endParaRPr>
          </a:p>
          <a:p>
            <a:pPr>
              <a:buFont typeface="Wingdings" pitchFamily="2" charset="2"/>
              <a:buChar char="v"/>
            </a:pPr>
            <a:r>
              <a:rPr lang="en-US" sz="1800" dirty="0" smtClean="0">
                <a:latin typeface="Arial" pitchFamily="34" charset="0"/>
                <a:cs typeface="Arial" pitchFamily="34" charset="0"/>
              </a:rPr>
              <a:t>Executive branch agencies tasked with administrative functions.</a:t>
            </a:r>
          </a:p>
          <a:p>
            <a:pPr marL="0" indent="0">
              <a:buNone/>
            </a:pPr>
            <a:endParaRPr lang="en-US" sz="1800" dirty="0" smtClean="0">
              <a:latin typeface="Arial" pitchFamily="34" charset="0"/>
              <a:cs typeface="Arial" pitchFamily="34" charset="0"/>
            </a:endParaRPr>
          </a:p>
          <a:p>
            <a:pPr>
              <a:buFont typeface="Wingdings" pitchFamily="2" charset="2"/>
              <a:buChar char="v"/>
            </a:pPr>
            <a:r>
              <a:rPr lang="en-US" sz="1800" dirty="0" smtClean="0">
                <a:latin typeface="Arial" pitchFamily="34" charset="0"/>
                <a:cs typeface="Arial" pitchFamily="34" charset="0"/>
              </a:rPr>
              <a:t>Programs, as you know, can be complex and intricate.</a:t>
            </a:r>
          </a:p>
          <a:p>
            <a:pPr lvl="1">
              <a:buFont typeface="Wingdings" pitchFamily="2" charset="2"/>
              <a:buChar char="v"/>
            </a:pPr>
            <a:r>
              <a:rPr lang="en-US" sz="1600" dirty="0" smtClean="0">
                <a:latin typeface="Arial" pitchFamily="34" charset="0"/>
                <a:cs typeface="Arial" pitchFamily="34" charset="0"/>
              </a:rPr>
              <a:t>At times, there can be a blurring of what the governing entity and agency duties/responsibilities are.</a:t>
            </a:r>
          </a:p>
          <a:p>
            <a:pPr marL="365760" lvl="1" indent="0">
              <a:buNone/>
            </a:pPr>
            <a:endParaRPr lang="en-US" sz="1500" dirty="0" smtClean="0">
              <a:latin typeface="Arial" pitchFamily="34" charset="0"/>
              <a:cs typeface="Arial" pitchFamily="34" charset="0"/>
            </a:endParaRPr>
          </a:p>
          <a:p>
            <a:pPr>
              <a:buFont typeface="Wingdings" pitchFamily="2" charset="2"/>
              <a:buChar char="v"/>
            </a:pPr>
            <a:r>
              <a:rPr lang="en-US" sz="1800" dirty="0" smtClean="0">
                <a:latin typeface="Arial" pitchFamily="34" charset="0"/>
                <a:cs typeface="Arial" pitchFamily="34" charset="0"/>
              </a:rPr>
              <a:t>Legislative Auditor, Jim Nobles, has stated that the agency receiving the appropriation is ultimately responsible for controls. </a:t>
            </a:r>
          </a:p>
          <a:p>
            <a:pPr marL="0" indent="0">
              <a:buNone/>
            </a:pPr>
            <a:endParaRPr lang="en-US" sz="1800" dirty="0" smtClean="0">
              <a:latin typeface="Arial" pitchFamily="34" charset="0"/>
              <a:cs typeface="Arial" pitchFamily="34" charset="0"/>
            </a:endParaRPr>
          </a:p>
          <a:p>
            <a:pPr>
              <a:buFont typeface="Wingdings" pitchFamily="2" charset="2"/>
              <a:buChar char="v"/>
            </a:pPr>
            <a:r>
              <a:rPr lang="en-US" sz="1800" dirty="0" smtClean="0">
                <a:latin typeface="Arial" pitchFamily="34" charset="0"/>
                <a:cs typeface="Arial" pitchFamily="34" charset="0"/>
              </a:rPr>
              <a:t>DNR is a high-profile agency with a lot of public relations risk. </a:t>
            </a:r>
          </a:p>
          <a:p>
            <a:pPr lvl="1">
              <a:buFont typeface="Wingdings" pitchFamily="2" charset="2"/>
              <a:buChar char="v"/>
            </a:pPr>
            <a:r>
              <a:rPr lang="en-US" sz="1600" dirty="0" smtClean="0">
                <a:latin typeface="Arial" pitchFamily="34" charset="0"/>
                <a:cs typeface="Arial" pitchFamily="34" charset="0"/>
              </a:rPr>
              <a:t>If there are any issues, it will be DNR in the press regardless of where the cause originated.</a:t>
            </a:r>
          </a:p>
          <a:p>
            <a:pPr marL="0" indent="0">
              <a:buNone/>
            </a:pPr>
            <a:endParaRPr lang="en-US" sz="1800" dirty="0" smtClean="0">
              <a:latin typeface="Arial" pitchFamily="34" charset="0"/>
              <a:cs typeface="Arial" pitchFamily="34" charset="0"/>
            </a:endParaRPr>
          </a:p>
          <a:p>
            <a:pPr>
              <a:buFont typeface="Wingdings" pitchFamily="2" charset="2"/>
              <a:buChar char="v"/>
            </a:pPr>
            <a:endParaRPr lang="en-US" sz="1800" b="1" dirty="0">
              <a:latin typeface="Arial" pitchFamily="34" charset="0"/>
              <a:cs typeface="Arial" pitchFamily="34" charset="0"/>
            </a:endParaRPr>
          </a:p>
        </p:txBody>
      </p:sp>
    </p:spTree>
    <p:extLst>
      <p:ext uri="{BB962C8B-B14F-4D97-AF65-F5344CB8AC3E}">
        <p14:creationId xmlns:p14="http://schemas.microsoft.com/office/powerpoint/2010/main" val="40495366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chemeClr val="accent2"/>
                </a:solidFill>
                <a:latin typeface="Arial" pitchFamily="34" charset="0"/>
                <a:ea typeface="Adobe Heiti Std R" pitchFamily="34" charset="-128"/>
                <a:cs typeface="Arial" pitchFamily="34" charset="0"/>
              </a:rPr>
              <a:t>Grant Management: Auditor’s </a:t>
            </a:r>
            <a:r>
              <a:rPr lang="en-US" sz="3200" dirty="0" smtClean="0">
                <a:solidFill>
                  <a:schemeClr val="accent2"/>
                </a:solidFill>
                <a:latin typeface="Arial" pitchFamily="34" charset="0"/>
                <a:ea typeface="Adobe Heiti Std R" pitchFamily="34" charset="-128"/>
                <a:cs typeface="Arial" pitchFamily="34" charset="0"/>
              </a:rPr>
              <a:t>Insight #3</a:t>
            </a:r>
            <a:endParaRPr lang="en-US" sz="3200" dirty="0"/>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54</a:t>
            </a:fld>
            <a:endParaRPr lang="en-US"/>
          </a:p>
        </p:txBody>
      </p:sp>
      <p:sp>
        <p:nvSpPr>
          <p:cNvPr id="4" name="Content Placeholder 3"/>
          <p:cNvSpPr>
            <a:spLocks noGrp="1"/>
          </p:cNvSpPr>
          <p:nvPr>
            <p:ph sz="quarter" idx="1"/>
          </p:nvPr>
        </p:nvSpPr>
        <p:spPr>
          <a:xfrm>
            <a:off x="0" y="1524000"/>
            <a:ext cx="9144000" cy="5181600"/>
          </a:xfrm>
        </p:spPr>
        <p:txBody>
          <a:bodyPr>
            <a:normAutofit fontScale="92500" lnSpcReduction="10000"/>
          </a:bodyPr>
          <a:lstStyle/>
          <a:p>
            <a:pPr marL="0" indent="0" algn="ctr">
              <a:buNone/>
            </a:pPr>
            <a:r>
              <a:rPr lang="en-US" sz="2600" b="1" dirty="0" smtClean="0">
                <a:latin typeface="Arial" pitchFamily="34" charset="0"/>
                <a:cs typeface="Arial" pitchFamily="34" charset="0"/>
              </a:rPr>
              <a:t>Why </a:t>
            </a:r>
            <a:r>
              <a:rPr lang="en-US" sz="2600" b="1" dirty="0">
                <a:latin typeface="Arial" pitchFamily="34" charset="0"/>
                <a:cs typeface="Arial" pitchFamily="34" charset="0"/>
              </a:rPr>
              <a:t>all the paper work and procedures</a:t>
            </a:r>
            <a:r>
              <a:rPr lang="en-US" sz="2600" b="1" dirty="0" smtClean="0">
                <a:latin typeface="Arial" pitchFamily="34" charset="0"/>
                <a:cs typeface="Arial" pitchFamily="34" charset="0"/>
              </a:rPr>
              <a:t>?!? It takes me away from doing important stuff!</a:t>
            </a:r>
          </a:p>
          <a:p>
            <a:pPr marL="0" indent="0" algn="ctr">
              <a:buNone/>
            </a:pPr>
            <a:endParaRPr lang="en-US" sz="2400" dirty="0" smtClean="0">
              <a:latin typeface="Arial" pitchFamily="34" charset="0"/>
              <a:cs typeface="Arial" pitchFamily="34" charset="0"/>
            </a:endParaRPr>
          </a:p>
          <a:p>
            <a:pPr>
              <a:buFont typeface="Wingdings" pitchFamily="2" charset="2"/>
              <a:buChar char="v"/>
            </a:pPr>
            <a:r>
              <a:rPr lang="en-US" sz="1900" dirty="0" smtClean="0">
                <a:latin typeface="Arial" pitchFamily="34" charset="0"/>
                <a:cs typeface="Arial" pitchFamily="34" charset="0"/>
              </a:rPr>
              <a:t>They </a:t>
            </a:r>
            <a:r>
              <a:rPr lang="en-US" sz="1900" dirty="0">
                <a:latin typeface="Arial" pitchFamily="34" charset="0"/>
                <a:cs typeface="Arial" pitchFamily="34" charset="0"/>
              </a:rPr>
              <a:t>are a result of </a:t>
            </a:r>
            <a:r>
              <a:rPr lang="en-US" sz="1900" u="sng" dirty="0">
                <a:latin typeface="Arial" pitchFamily="34" charset="0"/>
                <a:cs typeface="Arial" pitchFamily="34" charset="0"/>
              </a:rPr>
              <a:t>internal </a:t>
            </a:r>
            <a:r>
              <a:rPr lang="en-US" sz="1900" u="sng" dirty="0" smtClean="0">
                <a:latin typeface="Arial" pitchFamily="34" charset="0"/>
                <a:cs typeface="Arial" pitchFamily="34" charset="0"/>
              </a:rPr>
              <a:t>controls!</a:t>
            </a:r>
            <a:endParaRPr lang="en-US" sz="1900" u="sng" dirty="0">
              <a:latin typeface="Arial" pitchFamily="34" charset="0"/>
              <a:cs typeface="Arial" pitchFamily="34" charset="0"/>
            </a:endParaRPr>
          </a:p>
          <a:p>
            <a:pPr lvl="1">
              <a:buFont typeface="Wingdings" pitchFamily="2" charset="2"/>
              <a:buChar char="v"/>
            </a:pPr>
            <a:r>
              <a:rPr lang="en-US" sz="1700" dirty="0">
                <a:latin typeface="Arial" pitchFamily="34" charset="0"/>
                <a:cs typeface="Arial" pitchFamily="34" charset="0"/>
              </a:rPr>
              <a:t>Internal controls are </a:t>
            </a:r>
            <a:r>
              <a:rPr lang="en-US" sz="1700" dirty="0" smtClean="0">
                <a:latin typeface="Arial" pitchFamily="34" charset="0"/>
                <a:cs typeface="Arial" pitchFamily="34" charset="0"/>
              </a:rPr>
              <a:t>processes and activities that help to provide reasonable assurance that </a:t>
            </a:r>
            <a:r>
              <a:rPr lang="en-US" sz="1700" dirty="0">
                <a:latin typeface="Arial" pitchFamily="34" charset="0"/>
                <a:cs typeface="Arial" pitchFamily="34" charset="0"/>
              </a:rPr>
              <a:t>objectives are </a:t>
            </a:r>
            <a:r>
              <a:rPr lang="en-US" sz="1700" dirty="0" smtClean="0">
                <a:latin typeface="Arial" pitchFamily="34" charset="0"/>
                <a:cs typeface="Arial" pitchFamily="34" charset="0"/>
              </a:rPr>
              <a:t>met.</a:t>
            </a:r>
          </a:p>
          <a:p>
            <a:pPr lvl="2">
              <a:buFont typeface="Wingdings" pitchFamily="2" charset="2"/>
              <a:buChar char="v"/>
            </a:pPr>
            <a:r>
              <a:rPr lang="en-US" sz="1700" dirty="0" smtClean="0">
                <a:latin typeface="Arial" pitchFamily="34" charset="0"/>
                <a:cs typeface="Arial" pitchFamily="34" charset="0"/>
              </a:rPr>
              <a:t>In a nutshell, internal controls promote good things, and prevent or detect bad things.</a:t>
            </a:r>
          </a:p>
          <a:p>
            <a:pPr lvl="1">
              <a:buFont typeface="Wingdings" pitchFamily="2" charset="2"/>
              <a:buChar char="v"/>
            </a:pPr>
            <a:endParaRPr lang="en-US" sz="2300" dirty="0">
              <a:latin typeface="Arial" pitchFamily="34" charset="0"/>
              <a:cs typeface="Arial" pitchFamily="34" charset="0"/>
            </a:endParaRPr>
          </a:p>
          <a:p>
            <a:pPr>
              <a:buFont typeface="Wingdings" pitchFamily="2" charset="2"/>
              <a:buChar char="v"/>
            </a:pPr>
            <a:r>
              <a:rPr lang="en-US" sz="1900" dirty="0">
                <a:latin typeface="Arial" pitchFamily="34" charset="0"/>
                <a:cs typeface="Arial" pitchFamily="34" charset="0"/>
              </a:rPr>
              <a:t>As </a:t>
            </a:r>
            <a:r>
              <a:rPr lang="en-US" sz="1900" dirty="0" smtClean="0">
                <a:latin typeface="Arial" pitchFamily="34" charset="0"/>
                <a:cs typeface="Arial" pitchFamily="34" charset="0"/>
              </a:rPr>
              <a:t>good stewards </a:t>
            </a:r>
            <a:r>
              <a:rPr lang="en-US" sz="1900" dirty="0">
                <a:latin typeface="Arial" pitchFamily="34" charset="0"/>
                <a:cs typeface="Arial" pitchFamily="34" charset="0"/>
              </a:rPr>
              <a:t>of tax payer dollars, DNR </a:t>
            </a:r>
            <a:r>
              <a:rPr lang="en-US" sz="1900" dirty="0" smtClean="0">
                <a:latin typeface="Arial" pitchFamily="34" charset="0"/>
                <a:cs typeface="Arial" pitchFamily="34" charset="0"/>
              </a:rPr>
              <a:t>is tasked with ensuring that funds </a:t>
            </a:r>
            <a:r>
              <a:rPr lang="en-US" sz="1900" dirty="0">
                <a:latin typeface="Arial" pitchFamily="34" charset="0"/>
                <a:cs typeface="Arial" pitchFamily="34" charset="0"/>
              </a:rPr>
              <a:t>are spent in accordance with legislative </a:t>
            </a:r>
            <a:r>
              <a:rPr lang="en-US" sz="1900" dirty="0" smtClean="0">
                <a:latin typeface="Arial" pitchFamily="34" charset="0"/>
                <a:cs typeface="Arial" pitchFamily="34" charset="0"/>
              </a:rPr>
              <a:t>intent.</a:t>
            </a:r>
          </a:p>
          <a:p>
            <a:pPr marL="0" indent="0">
              <a:buNone/>
            </a:pPr>
            <a:endParaRPr lang="en-US" sz="2300" dirty="0">
              <a:latin typeface="Arial" pitchFamily="34" charset="0"/>
              <a:cs typeface="Arial" pitchFamily="34" charset="0"/>
            </a:endParaRPr>
          </a:p>
          <a:p>
            <a:pPr>
              <a:buFont typeface="Wingdings" pitchFamily="2" charset="2"/>
              <a:buChar char="v"/>
            </a:pPr>
            <a:r>
              <a:rPr lang="en-US" sz="1900" dirty="0" smtClean="0">
                <a:latin typeface="Arial" pitchFamily="34" charset="0"/>
                <a:cs typeface="Arial" pitchFamily="34" charset="0"/>
              </a:rPr>
              <a:t>As good stewards, we also have a responsibility to all stakeholders to demonstrate that the bullet point above has happened - this is called </a:t>
            </a:r>
            <a:r>
              <a:rPr lang="en-US" sz="1900" b="1" dirty="0" smtClean="0">
                <a:latin typeface="Arial" pitchFamily="34" charset="0"/>
                <a:cs typeface="Arial" pitchFamily="34" charset="0"/>
              </a:rPr>
              <a:t>transparency.</a:t>
            </a:r>
          </a:p>
          <a:p>
            <a:pPr lvl="1">
              <a:buFont typeface="Wingdings" pitchFamily="2" charset="2"/>
              <a:buChar char="v"/>
            </a:pPr>
            <a:r>
              <a:rPr lang="en-US" sz="1700" dirty="0" smtClean="0">
                <a:latin typeface="Arial" pitchFamily="34" charset="0"/>
                <a:cs typeface="Arial" pitchFamily="34" charset="0"/>
              </a:rPr>
              <a:t>This generally boils down to processes, activities, and documentation. </a:t>
            </a:r>
          </a:p>
          <a:p>
            <a:pPr lvl="1">
              <a:buFont typeface="Wingdings" pitchFamily="2" charset="2"/>
              <a:buChar char="v"/>
            </a:pPr>
            <a:endParaRPr lang="en-US" sz="2300" dirty="0" smtClean="0">
              <a:latin typeface="Arial" pitchFamily="34" charset="0"/>
              <a:cs typeface="Arial" pitchFamily="34" charset="0"/>
            </a:endParaRPr>
          </a:p>
          <a:p>
            <a:pPr>
              <a:buFont typeface="Wingdings" pitchFamily="2" charset="2"/>
              <a:buChar char="v"/>
            </a:pPr>
            <a:r>
              <a:rPr lang="en-US" sz="1900" dirty="0" smtClean="0">
                <a:latin typeface="Arial" pitchFamily="34" charset="0"/>
                <a:cs typeface="Arial" pitchFamily="34" charset="0"/>
              </a:rPr>
              <a:t>To an auditor, if it isn’t documented, it never happened</a:t>
            </a:r>
            <a:r>
              <a:rPr lang="en-US" sz="1900" dirty="0">
                <a:latin typeface="Arial" pitchFamily="34" charset="0"/>
                <a:cs typeface="Arial" pitchFamily="34" charset="0"/>
              </a:rPr>
              <a:t>.</a:t>
            </a:r>
          </a:p>
          <a:p>
            <a:endParaRPr lang="en-US" sz="2300" dirty="0"/>
          </a:p>
        </p:txBody>
      </p:sp>
    </p:spTree>
    <p:extLst>
      <p:ext uri="{BB962C8B-B14F-4D97-AF65-F5344CB8AC3E}">
        <p14:creationId xmlns:p14="http://schemas.microsoft.com/office/powerpoint/2010/main" val="310014714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chemeClr val="accent2"/>
                </a:solidFill>
                <a:latin typeface="Arial" pitchFamily="34" charset="0"/>
                <a:ea typeface="Adobe Heiti Std R" pitchFamily="34" charset="-128"/>
                <a:cs typeface="Arial" pitchFamily="34" charset="0"/>
              </a:rPr>
              <a:t>Grant Management: Auditor’s </a:t>
            </a:r>
            <a:r>
              <a:rPr lang="en-US" sz="3200" dirty="0" smtClean="0">
                <a:solidFill>
                  <a:schemeClr val="accent2"/>
                </a:solidFill>
                <a:latin typeface="Arial" pitchFamily="34" charset="0"/>
                <a:ea typeface="Adobe Heiti Std R" pitchFamily="34" charset="-128"/>
                <a:cs typeface="Arial" pitchFamily="34" charset="0"/>
              </a:rPr>
              <a:t>Insight #4</a:t>
            </a:r>
            <a:endParaRPr lang="en-US" sz="3200" dirty="0">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55</a:t>
            </a:fld>
            <a:endParaRPr lang="en-US"/>
          </a:p>
        </p:txBody>
      </p:sp>
      <p:sp>
        <p:nvSpPr>
          <p:cNvPr id="4" name="Content Placeholder 3"/>
          <p:cNvSpPr>
            <a:spLocks noGrp="1"/>
          </p:cNvSpPr>
          <p:nvPr>
            <p:ph sz="quarter" idx="1"/>
          </p:nvPr>
        </p:nvSpPr>
        <p:spPr>
          <a:xfrm>
            <a:off x="0" y="1524000"/>
            <a:ext cx="9144000" cy="5334000"/>
          </a:xfrm>
        </p:spPr>
        <p:txBody>
          <a:bodyPr>
            <a:normAutofit fontScale="32500" lnSpcReduction="20000"/>
          </a:bodyPr>
          <a:lstStyle/>
          <a:p>
            <a:pPr marL="0" indent="0" algn="ctr">
              <a:buNone/>
            </a:pPr>
            <a:r>
              <a:rPr lang="en-US" sz="7400" b="1" dirty="0" smtClean="0">
                <a:latin typeface="Arial" pitchFamily="34" charset="0"/>
                <a:cs typeface="Arial" pitchFamily="34" charset="0"/>
              </a:rPr>
              <a:t>Conflict of Interest</a:t>
            </a:r>
          </a:p>
          <a:p>
            <a:pPr marL="0" indent="0" algn="ctr">
              <a:buNone/>
            </a:pPr>
            <a:endParaRPr lang="en-US" sz="4400" b="1" dirty="0" smtClean="0">
              <a:latin typeface="Arial" pitchFamily="34" charset="0"/>
              <a:cs typeface="Arial" pitchFamily="34" charset="0"/>
            </a:endParaRPr>
          </a:p>
          <a:p>
            <a:pPr>
              <a:buFont typeface="Wingdings" pitchFamily="2" charset="2"/>
              <a:buChar char="v"/>
            </a:pPr>
            <a:r>
              <a:rPr lang="en-US" sz="4900" dirty="0" smtClean="0">
                <a:latin typeface="Arial" pitchFamily="34" charset="0"/>
                <a:cs typeface="Arial" pitchFamily="34" charset="0"/>
              </a:rPr>
              <a:t>State Grant Policy: “A </a:t>
            </a:r>
            <a:r>
              <a:rPr lang="en-US" sz="4900" dirty="0">
                <a:latin typeface="Arial" pitchFamily="34" charset="0"/>
                <a:cs typeface="Arial" pitchFamily="34" charset="0"/>
              </a:rPr>
              <a:t>conflict of interest, </a:t>
            </a:r>
            <a:r>
              <a:rPr lang="en-US" sz="4900" u="sng" dirty="0" smtClean="0">
                <a:latin typeface="Arial" pitchFamily="34" charset="0"/>
                <a:cs typeface="Arial" pitchFamily="34" charset="0"/>
              </a:rPr>
              <a:t>actual or </a:t>
            </a:r>
            <a:r>
              <a:rPr lang="en-US" sz="4900" u="sng" dirty="0">
                <a:latin typeface="Arial" pitchFamily="34" charset="0"/>
                <a:cs typeface="Arial" pitchFamily="34" charset="0"/>
              </a:rPr>
              <a:t>perceived</a:t>
            </a:r>
            <a:r>
              <a:rPr lang="en-US" sz="4900" dirty="0">
                <a:latin typeface="Arial" pitchFamily="34" charset="0"/>
                <a:cs typeface="Arial" pitchFamily="34" charset="0"/>
              </a:rPr>
              <a:t>, occurs when </a:t>
            </a:r>
            <a:r>
              <a:rPr lang="en-US" sz="4900" dirty="0" smtClean="0">
                <a:latin typeface="Arial" pitchFamily="34" charset="0"/>
                <a:cs typeface="Arial" pitchFamily="34" charset="0"/>
              </a:rPr>
              <a:t>a person </a:t>
            </a:r>
            <a:r>
              <a:rPr lang="en-US" sz="4900" dirty="0">
                <a:latin typeface="Arial" pitchFamily="34" charset="0"/>
                <a:cs typeface="Arial" pitchFamily="34" charset="0"/>
              </a:rPr>
              <a:t>has </a:t>
            </a:r>
            <a:r>
              <a:rPr lang="en-US" sz="4900" u="sng" dirty="0">
                <a:latin typeface="Arial" pitchFamily="34" charset="0"/>
                <a:cs typeface="Arial" pitchFamily="34" charset="0"/>
              </a:rPr>
              <a:t>actual or </a:t>
            </a:r>
            <a:r>
              <a:rPr lang="en-US" sz="4900" u="sng" dirty="0" smtClean="0">
                <a:latin typeface="Arial" pitchFamily="34" charset="0"/>
                <a:cs typeface="Arial" pitchFamily="34" charset="0"/>
              </a:rPr>
              <a:t>apparent </a:t>
            </a:r>
            <a:r>
              <a:rPr lang="en-US" sz="4900" dirty="0" smtClean="0">
                <a:latin typeface="Arial" pitchFamily="34" charset="0"/>
                <a:cs typeface="Arial" pitchFamily="34" charset="0"/>
              </a:rPr>
              <a:t>duty </a:t>
            </a:r>
            <a:r>
              <a:rPr lang="en-US" sz="4900" dirty="0">
                <a:latin typeface="Arial" pitchFamily="34" charset="0"/>
                <a:cs typeface="Arial" pitchFamily="34" charset="0"/>
              </a:rPr>
              <a:t>or loyalty to more than one </a:t>
            </a:r>
            <a:r>
              <a:rPr lang="en-US" sz="4900" dirty="0" smtClean="0">
                <a:latin typeface="Arial" pitchFamily="34" charset="0"/>
                <a:cs typeface="Arial" pitchFamily="34" charset="0"/>
              </a:rPr>
              <a:t>organization </a:t>
            </a:r>
            <a:r>
              <a:rPr lang="en-US" sz="4900" dirty="0">
                <a:latin typeface="Arial" pitchFamily="34" charset="0"/>
                <a:cs typeface="Arial" pitchFamily="34" charset="0"/>
              </a:rPr>
              <a:t>and the competing duties or loyalties </a:t>
            </a:r>
            <a:r>
              <a:rPr lang="en-US" sz="4900" b="1" dirty="0" smtClean="0">
                <a:latin typeface="Arial" pitchFamily="34" charset="0"/>
                <a:cs typeface="Arial" pitchFamily="34" charset="0"/>
              </a:rPr>
              <a:t>may</a:t>
            </a:r>
            <a:r>
              <a:rPr lang="en-US" sz="4900" dirty="0" smtClean="0">
                <a:latin typeface="Arial" pitchFamily="34" charset="0"/>
                <a:cs typeface="Arial" pitchFamily="34" charset="0"/>
              </a:rPr>
              <a:t> result </a:t>
            </a:r>
            <a:r>
              <a:rPr lang="en-US" sz="4900" dirty="0">
                <a:latin typeface="Arial" pitchFamily="34" charset="0"/>
                <a:cs typeface="Arial" pitchFamily="34" charset="0"/>
              </a:rPr>
              <a:t>in actions which are adverse to one </a:t>
            </a:r>
            <a:r>
              <a:rPr lang="en-US" sz="4900" dirty="0" smtClean="0">
                <a:latin typeface="Arial" pitchFamily="34" charset="0"/>
                <a:cs typeface="Arial" pitchFamily="34" charset="0"/>
              </a:rPr>
              <a:t>or both </a:t>
            </a:r>
            <a:r>
              <a:rPr lang="en-US" sz="4900" dirty="0">
                <a:latin typeface="Arial" pitchFamily="34" charset="0"/>
                <a:cs typeface="Arial" pitchFamily="34" charset="0"/>
              </a:rPr>
              <a:t>parties. </a:t>
            </a:r>
            <a:r>
              <a:rPr lang="en-US" sz="4900" u="sng" dirty="0">
                <a:latin typeface="Arial" pitchFamily="34" charset="0"/>
                <a:cs typeface="Arial" pitchFamily="34" charset="0"/>
              </a:rPr>
              <a:t>A </a:t>
            </a:r>
            <a:r>
              <a:rPr lang="en-US" sz="4900" u="sng" dirty="0" smtClean="0">
                <a:latin typeface="Arial" pitchFamily="34" charset="0"/>
                <a:cs typeface="Arial" pitchFamily="34" charset="0"/>
              </a:rPr>
              <a:t>conflict </a:t>
            </a:r>
            <a:r>
              <a:rPr lang="en-US" sz="4900" u="sng" dirty="0">
                <a:latin typeface="Arial" pitchFamily="34" charset="0"/>
                <a:cs typeface="Arial" pitchFamily="34" charset="0"/>
              </a:rPr>
              <a:t>of interest </a:t>
            </a:r>
            <a:r>
              <a:rPr lang="en-US" sz="4900" u="sng" dirty="0" smtClean="0">
                <a:latin typeface="Arial" pitchFamily="34" charset="0"/>
                <a:cs typeface="Arial" pitchFamily="34" charset="0"/>
              </a:rPr>
              <a:t>exists even </a:t>
            </a:r>
            <a:r>
              <a:rPr lang="en-US" sz="4900" u="sng" dirty="0">
                <a:latin typeface="Arial" pitchFamily="34" charset="0"/>
                <a:cs typeface="Arial" pitchFamily="34" charset="0"/>
              </a:rPr>
              <a:t>if no unethical, improper </a:t>
            </a:r>
            <a:r>
              <a:rPr lang="en-US" sz="4900" u="sng" dirty="0" smtClean="0">
                <a:latin typeface="Arial" pitchFamily="34" charset="0"/>
                <a:cs typeface="Arial" pitchFamily="34" charset="0"/>
              </a:rPr>
              <a:t>or illegal </a:t>
            </a:r>
            <a:r>
              <a:rPr lang="en-US" sz="4900" u="sng" dirty="0">
                <a:latin typeface="Arial" pitchFamily="34" charset="0"/>
                <a:cs typeface="Arial" pitchFamily="34" charset="0"/>
              </a:rPr>
              <a:t>act results from </a:t>
            </a:r>
            <a:r>
              <a:rPr lang="en-US" sz="4900" u="sng" dirty="0" smtClean="0">
                <a:latin typeface="Arial" pitchFamily="34" charset="0"/>
                <a:cs typeface="Arial" pitchFamily="34" charset="0"/>
              </a:rPr>
              <a:t>it</a:t>
            </a:r>
            <a:r>
              <a:rPr lang="en-US" sz="4900" u="sng" dirty="0">
                <a:latin typeface="Arial" pitchFamily="34" charset="0"/>
                <a:cs typeface="Arial" pitchFamily="34" charset="0"/>
              </a:rPr>
              <a:t>.</a:t>
            </a:r>
            <a:r>
              <a:rPr lang="en-US" sz="4900" u="sng" dirty="0" smtClean="0">
                <a:latin typeface="Arial" pitchFamily="34" charset="0"/>
                <a:cs typeface="Arial" pitchFamily="34" charset="0"/>
              </a:rPr>
              <a:t>”</a:t>
            </a:r>
            <a:r>
              <a:rPr lang="en-US" sz="4900" dirty="0" smtClean="0">
                <a:latin typeface="Arial" pitchFamily="34" charset="0"/>
                <a:cs typeface="Arial" pitchFamily="34" charset="0"/>
              </a:rPr>
              <a:t> </a:t>
            </a:r>
          </a:p>
          <a:p>
            <a:pPr marL="0" indent="0">
              <a:buNone/>
            </a:pPr>
            <a:endParaRPr lang="en-US" sz="4900" dirty="0" smtClean="0">
              <a:latin typeface="Arial" pitchFamily="34" charset="0"/>
              <a:cs typeface="Arial" pitchFamily="34" charset="0"/>
            </a:endParaRPr>
          </a:p>
          <a:p>
            <a:pPr lvl="1">
              <a:buFont typeface="Wingdings" pitchFamily="2" charset="2"/>
              <a:buChar char="v"/>
            </a:pPr>
            <a:r>
              <a:rPr lang="en-US" sz="4900" dirty="0" smtClean="0">
                <a:latin typeface="Arial" pitchFamily="34" charset="0"/>
                <a:cs typeface="Arial" pitchFamily="34" charset="0"/>
              </a:rPr>
              <a:t>Why such a high bar? If nothing bad happened, why do we need to worry about it? </a:t>
            </a:r>
          </a:p>
          <a:p>
            <a:pPr lvl="2">
              <a:buFont typeface="Wingdings" pitchFamily="2" charset="2"/>
              <a:buChar char="v"/>
            </a:pPr>
            <a:r>
              <a:rPr lang="en-US" sz="4900" u="sng" dirty="0" smtClean="0">
                <a:latin typeface="Arial" pitchFamily="34" charset="0"/>
                <a:cs typeface="Arial" pitchFamily="34" charset="0"/>
              </a:rPr>
              <a:t>Transparency!</a:t>
            </a:r>
          </a:p>
          <a:p>
            <a:pPr marL="365760" lvl="1" indent="0">
              <a:buNone/>
            </a:pPr>
            <a:endParaRPr lang="en-US" sz="4900" dirty="0" smtClean="0">
              <a:latin typeface="Arial" pitchFamily="34" charset="0"/>
              <a:cs typeface="Arial" pitchFamily="34" charset="0"/>
            </a:endParaRPr>
          </a:p>
          <a:p>
            <a:pPr>
              <a:buFont typeface="Wingdings" pitchFamily="2" charset="2"/>
              <a:buChar char="v"/>
            </a:pPr>
            <a:r>
              <a:rPr lang="en-US" sz="4900" dirty="0" smtClean="0">
                <a:latin typeface="Arial" pitchFamily="34" charset="0"/>
                <a:cs typeface="Arial" pitchFamily="34" charset="0"/>
              </a:rPr>
              <a:t>For legislatively named grantees, why is this an issue? They’re not competitive, grantees are picked!</a:t>
            </a:r>
          </a:p>
          <a:p>
            <a:pPr lvl="1">
              <a:buFont typeface="Wingdings" pitchFamily="2" charset="2"/>
              <a:buChar char="v"/>
            </a:pPr>
            <a:r>
              <a:rPr lang="en-US" sz="4900" dirty="0" smtClean="0">
                <a:latin typeface="Arial" pitchFamily="34" charset="0"/>
                <a:cs typeface="Arial" pitchFamily="34" charset="0"/>
              </a:rPr>
              <a:t>Subcontractor and vendor selection</a:t>
            </a:r>
          </a:p>
          <a:p>
            <a:pPr lvl="1">
              <a:buFont typeface="Wingdings" pitchFamily="2" charset="2"/>
              <a:buChar char="v"/>
            </a:pPr>
            <a:endParaRPr lang="en-US" sz="4900" dirty="0" smtClean="0">
              <a:latin typeface="Arial" pitchFamily="34" charset="0"/>
              <a:cs typeface="Arial" pitchFamily="34" charset="0"/>
            </a:endParaRPr>
          </a:p>
          <a:p>
            <a:pPr>
              <a:buFont typeface="Wingdings" pitchFamily="2" charset="2"/>
              <a:buChar char="v"/>
            </a:pPr>
            <a:r>
              <a:rPr lang="en-US" sz="4900" dirty="0" smtClean="0">
                <a:latin typeface="Arial" pitchFamily="34" charset="0"/>
                <a:cs typeface="Arial" pitchFamily="34" charset="0"/>
              </a:rPr>
              <a:t>How do grant recipients demonstrate they’ve addressed this risk? What would an auditor look for?</a:t>
            </a:r>
          </a:p>
          <a:p>
            <a:pPr lvl="1">
              <a:buFont typeface="Wingdings" pitchFamily="2" charset="2"/>
              <a:buChar char="v"/>
            </a:pPr>
            <a:r>
              <a:rPr lang="en-US" sz="4900" dirty="0" smtClean="0">
                <a:latin typeface="Arial" pitchFamily="34" charset="0"/>
                <a:cs typeface="Arial" pitchFamily="34" charset="0"/>
              </a:rPr>
              <a:t>A conflict of interest or ethics policy. But more importantly, documentation of some sort of periodic disclosure process.</a:t>
            </a:r>
          </a:p>
          <a:p>
            <a:pPr lvl="2">
              <a:buFont typeface="Wingdings" pitchFamily="2" charset="2"/>
              <a:buChar char="v"/>
            </a:pPr>
            <a:r>
              <a:rPr lang="en-US" sz="4900" dirty="0" smtClean="0">
                <a:latin typeface="Arial" pitchFamily="34" charset="0"/>
                <a:cs typeface="Arial" pitchFamily="34" charset="0"/>
              </a:rPr>
              <a:t>An annual process is suggested at a minimum - wise to revisit if business environment changes.</a:t>
            </a:r>
          </a:p>
          <a:p>
            <a:pPr marL="0" indent="0">
              <a:buNone/>
            </a:pPr>
            <a:endParaRPr lang="en-US" sz="4900" dirty="0" smtClean="0">
              <a:latin typeface="Arial" pitchFamily="34" charset="0"/>
              <a:cs typeface="Arial" pitchFamily="34" charset="0"/>
            </a:endParaRPr>
          </a:p>
          <a:p>
            <a:pPr>
              <a:buFont typeface="Wingdings" pitchFamily="2" charset="2"/>
              <a:buChar char="v"/>
            </a:pPr>
            <a:endParaRPr lang="en-US" sz="4900" dirty="0" smtClean="0">
              <a:latin typeface="Arial" pitchFamily="34" charset="0"/>
              <a:cs typeface="Arial" pitchFamily="34" charset="0"/>
            </a:endParaRPr>
          </a:p>
          <a:p>
            <a:pPr marL="685800" lvl="2" indent="0">
              <a:buNone/>
            </a:pPr>
            <a:endParaRPr lang="en-US" sz="2500" dirty="0" smtClean="0">
              <a:latin typeface="Arial" pitchFamily="34" charset="0"/>
              <a:cs typeface="Arial" pitchFamily="34" charset="0"/>
            </a:endParaRPr>
          </a:p>
        </p:txBody>
      </p:sp>
    </p:spTree>
    <p:extLst>
      <p:ext uri="{BB962C8B-B14F-4D97-AF65-F5344CB8AC3E}">
        <p14:creationId xmlns:p14="http://schemas.microsoft.com/office/powerpoint/2010/main" val="161922463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chemeClr val="accent2"/>
                </a:solidFill>
                <a:latin typeface="Arial" pitchFamily="34" charset="0"/>
                <a:ea typeface="Adobe Heiti Std R" pitchFamily="34" charset="-128"/>
                <a:cs typeface="Arial" pitchFamily="34" charset="0"/>
              </a:rPr>
              <a:t>Grant Management: Auditor’s </a:t>
            </a:r>
            <a:r>
              <a:rPr lang="en-US" sz="3200" dirty="0" smtClean="0">
                <a:solidFill>
                  <a:schemeClr val="accent2"/>
                </a:solidFill>
                <a:latin typeface="Arial" pitchFamily="34" charset="0"/>
                <a:ea typeface="Adobe Heiti Std R" pitchFamily="34" charset="-128"/>
                <a:cs typeface="Arial" pitchFamily="34" charset="0"/>
              </a:rPr>
              <a:t>Insight #5</a:t>
            </a:r>
            <a:endParaRPr lang="en-US" sz="3200" dirty="0"/>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56</a:t>
            </a:fld>
            <a:endParaRPr lang="en-US"/>
          </a:p>
        </p:txBody>
      </p:sp>
      <p:sp>
        <p:nvSpPr>
          <p:cNvPr id="4" name="Content Placeholder 3"/>
          <p:cNvSpPr>
            <a:spLocks noGrp="1"/>
          </p:cNvSpPr>
          <p:nvPr>
            <p:ph sz="quarter" idx="1"/>
          </p:nvPr>
        </p:nvSpPr>
        <p:spPr>
          <a:xfrm>
            <a:off x="0" y="1524000"/>
            <a:ext cx="9144000" cy="5181600"/>
          </a:xfrm>
        </p:spPr>
        <p:txBody>
          <a:bodyPr>
            <a:normAutofit lnSpcReduction="10000"/>
          </a:bodyPr>
          <a:lstStyle/>
          <a:p>
            <a:pPr marL="0" indent="0" algn="ctr">
              <a:buNone/>
            </a:pPr>
            <a:r>
              <a:rPr lang="en-US" sz="2400" b="1" dirty="0" smtClean="0">
                <a:latin typeface="Arial" pitchFamily="34" charset="0"/>
                <a:cs typeface="Arial" pitchFamily="34" charset="0"/>
              </a:rPr>
              <a:t>Conflict of Interest</a:t>
            </a:r>
          </a:p>
          <a:p>
            <a:pPr marL="0" indent="0" algn="ctr">
              <a:buNone/>
            </a:pPr>
            <a:endParaRPr lang="en-US" sz="2400" b="1"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Policies are an important framework; however they are just pieces of paper if there are no corresponding actions - such as a disclosure process.</a:t>
            </a:r>
          </a:p>
          <a:p>
            <a:pPr marL="0" indent="0">
              <a:buNone/>
            </a:pPr>
            <a:endParaRPr lang="en-US" sz="1600"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So, who should do it? </a:t>
            </a:r>
          </a:p>
          <a:p>
            <a:pPr lvl="1">
              <a:buFont typeface="Wingdings" pitchFamily="2" charset="2"/>
              <a:buChar char="v"/>
            </a:pPr>
            <a:r>
              <a:rPr lang="en-US" sz="1600" dirty="0" smtClean="0">
                <a:latin typeface="Arial" pitchFamily="34" charset="0"/>
                <a:cs typeface="Arial" pitchFamily="34" charset="0"/>
              </a:rPr>
              <a:t>Anybody with decision making duties</a:t>
            </a:r>
          </a:p>
          <a:p>
            <a:pPr lvl="1">
              <a:buFont typeface="Wingdings" pitchFamily="2" charset="2"/>
              <a:buChar char="v"/>
            </a:pPr>
            <a:endParaRPr lang="en-US" sz="1600" dirty="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It is important to remember that it doesn’t have to be an actual conflict. The state policy purposefully addresses conflicts that are “</a:t>
            </a:r>
            <a:r>
              <a:rPr lang="en-US" sz="1600" u="sng" dirty="0">
                <a:latin typeface="Arial" pitchFamily="34" charset="0"/>
                <a:cs typeface="Arial" pitchFamily="34" charset="0"/>
              </a:rPr>
              <a:t>actual or </a:t>
            </a:r>
            <a:r>
              <a:rPr lang="en-US" sz="1600" u="sng" dirty="0" smtClean="0">
                <a:latin typeface="Arial" pitchFamily="34" charset="0"/>
                <a:cs typeface="Arial" pitchFamily="34" charset="0"/>
              </a:rPr>
              <a:t>perceived”</a:t>
            </a:r>
            <a:r>
              <a:rPr lang="en-US" sz="1600" dirty="0" smtClean="0">
                <a:latin typeface="Arial" pitchFamily="34" charset="0"/>
                <a:cs typeface="Arial" pitchFamily="34" charset="0"/>
              </a:rPr>
              <a:t>.</a:t>
            </a:r>
          </a:p>
          <a:p>
            <a:pPr marL="0" indent="0">
              <a:buNone/>
            </a:pPr>
            <a:endParaRPr lang="en-US" sz="1600"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In the spirit of transparency, during the disclosure process document those relationships that may be benign from your perspective.</a:t>
            </a:r>
          </a:p>
          <a:p>
            <a:pPr marL="0" indent="0">
              <a:buNone/>
            </a:pPr>
            <a:endParaRPr lang="en-US" sz="1600"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Take the approach of “what would this relationship look like if I were an independent observer outside of my organization”.</a:t>
            </a:r>
          </a:p>
          <a:p>
            <a:pPr marL="0" indent="0">
              <a:buNone/>
            </a:pPr>
            <a:endParaRPr lang="en-US" sz="1700" dirty="0" smtClean="0">
              <a:latin typeface="Arial" pitchFamily="34" charset="0"/>
              <a:cs typeface="Arial" pitchFamily="34" charset="0"/>
            </a:endParaRPr>
          </a:p>
          <a:p>
            <a:pPr lvl="1">
              <a:buFont typeface="Wingdings" pitchFamily="2" charset="2"/>
              <a:buChar char="v"/>
            </a:pPr>
            <a:endParaRPr lang="en-US" sz="1400" dirty="0">
              <a:latin typeface="Arial" pitchFamily="34" charset="0"/>
              <a:cs typeface="Arial" pitchFamily="34" charset="0"/>
            </a:endParaRPr>
          </a:p>
          <a:p>
            <a:pPr marL="365760" lvl="1" indent="0">
              <a:buNone/>
            </a:pPr>
            <a:endParaRPr lang="en-US" sz="1400" dirty="0">
              <a:latin typeface="Arial" pitchFamily="34" charset="0"/>
              <a:cs typeface="Arial" pitchFamily="34" charset="0"/>
            </a:endParaRPr>
          </a:p>
        </p:txBody>
      </p:sp>
    </p:spTree>
    <p:extLst>
      <p:ext uri="{BB962C8B-B14F-4D97-AF65-F5344CB8AC3E}">
        <p14:creationId xmlns:p14="http://schemas.microsoft.com/office/powerpoint/2010/main" val="15781574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chemeClr val="accent2"/>
                </a:solidFill>
                <a:latin typeface="Arial" pitchFamily="34" charset="0"/>
                <a:ea typeface="Adobe Heiti Std R" pitchFamily="34" charset="-128"/>
                <a:cs typeface="Arial" pitchFamily="34" charset="0"/>
              </a:rPr>
              <a:t>Grant Management: Auditor’s </a:t>
            </a:r>
            <a:r>
              <a:rPr lang="en-US" sz="3200" dirty="0" smtClean="0">
                <a:solidFill>
                  <a:schemeClr val="accent2"/>
                </a:solidFill>
                <a:latin typeface="Arial" pitchFamily="34" charset="0"/>
                <a:ea typeface="Adobe Heiti Std R" pitchFamily="34" charset="-128"/>
                <a:cs typeface="Arial" pitchFamily="34" charset="0"/>
              </a:rPr>
              <a:t>Insight #6</a:t>
            </a:r>
            <a:endParaRPr lang="en-US" sz="3200" dirty="0">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57</a:t>
            </a:fld>
            <a:endParaRPr lang="en-US"/>
          </a:p>
        </p:txBody>
      </p:sp>
      <p:sp>
        <p:nvSpPr>
          <p:cNvPr id="4" name="Content Placeholder 3"/>
          <p:cNvSpPr>
            <a:spLocks noGrp="1"/>
          </p:cNvSpPr>
          <p:nvPr>
            <p:ph sz="quarter" idx="1"/>
          </p:nvPr>
        </p:nvSpPr>
        <p:spPr>
          <a:xfrm>
            <a:off x="0" y="1524000"/>
            <a:ext cx="9144000" cy="5334000"/>
          </a:xfrm>
        </p:spPr>
        <p:txBody>
          <a:bodyPr>
            <a:normAutofit/>
          </a:bodyPr>
          <a:lstStyle/>
          <a:p>
            <a:pPr marL="0" indent="0" algn="ctr">
              <a:buNone/>
            </a:pPr>
            <a:r>
              <a:rPr lang="en-US" sz="2400" b="1" dirty="0" smtClean="0">
                <a:latin typeface="Arial" pitchFamily="34" charset="0"/>
                <a:cs typeface="Arial" pitchFamily="34" charset="0"/>
              </a:rPr>
              <a:t>Conflict of Interest – Examples</a:t>
            </a:r>
          </a:p>
          <a:p>
            <a:pPr>
              <a:buFont typeface="Wingdings" pitchFamily="2" charset="2"/>
              <a:buChar char="v"/>
            </a:pPr>
            <a:r>
              <a:rPr lang="en-US" sz="1600" dirty="0" smtClean="0">
                <a:latin typeface="Arial" pitchFamily="34" charset="0"/>
                <a:cs typeface="Arial" pitchFamily="34" charset="0"/>
              </a:rPr>
              <a:t>Each situation is often unique, with lots of shades of grey. But, here are a few scenarios:</a:t>
            </a:r>
          </a:p>
          <a:p>
            <a:pPr>
              <a:buFont typeface="Wingdings" pitchFamily="2" charset="2"/>
              <a:buChar char="v"/>
            </a:pPr>
            <a:r>
              <a:rPr lang="en-US" sz="1600" dirty="0" smtClean="0">
                <a:latin typeface="Arial" pitchFamily="34" charset="0"/>
                <a:cs typeface="Arial" pitchFamily="34" charset="0"/>
              </a:rPr>
              <a:t>#1 - You used to work at a transportation company. You left there a year ago to work at your current organization. You have no personal or professional ties with the old employer. Your program will most likely need a transportation company to provide services and it is reasonably expected that your old company will bid for the subcontract.</a:t>
            </a:r>
          </a:p>
          <a:p>
            <a:pPr lvl="1">
              <a:buFont typeface="Wingdings" pitchFamily="2" charset="2"/>
              <a:buChar char="v"/>
            </a:pPr>
            <a:r>
              <a:rPr lang="en-US" sz="1400" dirty="0" smtClean="0">
                <a:latin typeface="Arial" pitchFamily="34" charset="0"/>
                <a:cs typeface="Arial" pitchFamily="34" charset="0"/>
              </a:rPr>
              <a:t>Resolution: This is most likely only a perceived conflict of interest. But, if you think like an independent observer outside of your organization, you realize that there is no way of knowing whether or not you still have ties. Best course of action is to discuss this relationship with your organization’s leadership. After details are discussed, document this relationship (disclosure) and the fact that you brought it to another person for review. That’s it. You’re done. </a:t>
            </a:r>
          </a:p>
          <a:p>
            <a:pPr marL="365760" lvl="1" indent="0">
              <a:buNone/>
            </a:pPr>
            <a:endParaRPr lang="en-US" sz="1400"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#2 – You are a decision maker for your organization. Your program will need an excavation company to do work. Your spouse owns an excavation company and is reasonably expected that the company will respond to the RFP.</a:t>
            </a:r>
          </a:p>
          <a:p>
            <a:pPr lvl="1">
              <a:buFont typeface="Wingdings" pitchFamily="2" charset="2"/>
              <a:buChar char="v"/>
            </a:pPr>
            <a:r>
              <a:rPr lang="en-US" sz="1400" dirty="0" smtClean="0">
                <a:latin typeface="Arial" pitchFamily="34" charset="0"/>
                <a:cs typeface="Arial" pitchFamily="34" charset="0"/>
              </a:rPr>
              <a:t>Resolution</a:t>
            </a:r>
            <a:r>
              <a:rPr lang="en-US" sz="1400" smtClean="0">
                <a:latin typeface="Arial" pitchFamily="34" charset="0"/>
                <a:cs typeface="Arial" pitchFamily="34" charset="0"/>
              </a:rPr>
              <a:t>: This appears </a:t>
            </a:r>
            <a:r>
              <a:rPr lang="en-US" sz="1400" dirty="0" smtClean="0">
                <a:latin typeface="Arial" pitchFamily="34" charset="0"/>
                <a:cs typeface="Arial" pitchFamily="34" charset="0"/>
              </a:rPr>
              <a:t>to be an actual conflict of interest. Best course of action is discuss this with your organization’s leadership. Document this relationship (disclosure) and the fact that you discussed it with another person. In this case you would remove yourself from the RFP ranking and selection process.</a:t>
            </a:r>
            <a:endParaRPr lang="en-US" sz="1900" dirty="0"/>
          </a:p>
        </p:txBody>
      </p:sp>
    </p:spTree>
    <p:extLst>
      <p:ext uri="{BB962C8B-B14F-4D97-AF65-F5344CB8AC3E}">
        <p14:creationId xmlns:p14="http://schemas.microsoft.com/office/powerpoint/2010/main" val="109070765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chemeClr val="accent2"/>
                </a:solidFill>
                <a:latin typeface="Arial" pitchFamily="34" charset="0"/>
                <a:ea typeface="Adobe Heiti Std R" pitchFamily="34" charset="-128"/>
                <a:cs typeface="Arial" pitchFamily="34" charset="0"/>
              </a:rPr>
              <a:t>Grant Management: Auditor’s </a:t>
            </a:r>
            <a:r>
              <a:rPr lang="en-US" sz="3200" dirty="0" smtClean="0">
                <a:solidFill>
                  <a:schemeClr val="accent2"/>
                </a:solidFill>
                <a:latin typeface="Arial" pitchFamily="34" charset="0"/>
                <a:ea typeface="Adobe Heiti Std R" pitchFamily="34" charset="-128"/>
                <a:cs typeface="Arial" pitchFamily="34" charset="0"/>
              </a:rPr>
              <a:t>Insight #7</a:t>
            </a:r>
            <a:endParaRPr lang="en-US" sz="3200" dirty="0"/>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58</a:t>
            </a:fld>
            <a:endParaRPr lang="en-US"/>
          </a:p>
        </p:txBody>
      </p:sp>
      <p:sp>
        <p:nvSpPr>
          <p:cNvPr id="4" name="Content Placeholder 3"/>
          <p:cNvSpPr>
            <a:spLocks noGrp="1"/>
          </p:cNvSpPr>
          <p:nvPr>
            <p:ph sz="quarter" idx="1"/>
          </p:nvPr>
        </p:nvSpPr>
        <p:spPr>
          <a:xfrm>
            <a:off x="0" y="1524000"/>
            <a:ext cx="9144000" cy="5334000"/>
          </a:xfrm>
        </p:spPr>
        <p:txBody>
          <a:bodyPr>
            <a:normAutofit/>
          </a:bodyPr>
          <a:lstStyle/>
          <a:p>
            <a:pPr marL="0" indent="0" algn="ctr">
              <a:buNone/>
            </a:pPr>
            <a:r>
              <a:rPr lang="en-US" sz="2400" b="1" dirty="0" smtClean="0">
                <a:latin typeface="Arial" pitchFamily="34" charset="0"/>
                <a:cs typeface="Arial" pitchFamily="34" charset="0"/>
              </a:rPr>
              <a:t>Subcontracting/Vendors: If I showed up, what would I want to see?</a:t>
            </a:r>
          </a:p>
          <a:p>
            <a:pPr>
              <a:buFont typeface="Wingdings" pitchFamily="2" charset="2"/>
              <a:buChar char="v"/>
            </a:pPr>
            <a:r>
              <a:rPr lang="en-US" sz="1600" dirty="0" smtClean="0">
                <a:latin typeface="Arial" pitchFamily="34" charset="0"/>
                <a:cs typeface="Arial" pitchFamily="34" charset="0"/>
              </a:rPr>
              <a:t>Documentation!</a:t>
            </a:r>
          </a:p>
          <a:p>
            <a:pPr lvl="1">
              <a:buFont typeface="Wingdings" pitchFamily="2" charset="2"/>
              <a:buChar char="v"/>
            </a:pPr>
            <a:r>
              <a:rPr lang="en-US" sz="1600" dirty="0" smtClean="0">
                <a:latin typeface="Arial" pitchFamily="34" charset="0"/>
                <a:cs typeface="Arial" pitchFamily="34" charset="0"/>
              </a:rPr>
              <a:t>Between $2,500 and $10,000: two or more written quotes on file.</a:t>
            </a:r>
          </a:p>
          <a:p>
            <a:pPr lvl="1">
              <a:buFont typeface="Wingdings" pitchFamily="2" charset="2"/>
              <a:buChar char="v"/>
            </a:pPr>
            <a:r>
              <a:rPr lang="en-US" sz="1600" dirty="0" smtClean="0">
                <a:latin typeface="Arial" pitchFamily="34" charset="0"/>
                <a:cs typeface="Arial" pitchFamily="34" charset="0"/>
              </a:rPr>
              <a:t>&gt; $10,000: bid tabulation and/or other rationale for selection on file.</a:t>
            </a:r>
          </a:p>
          <a:p>
            <a:pPr lvl="2">
              <a:buFont typeface="Wingdings" pitchFamily="2" charset="2"/>
              <a:buChar char="v"/>
            </a:pPr>
            <a:r>
              <a:rPr lang="en-US" sz="1600" dirty="0" smtClean="0">
                <a:latin typeface="Arial" pitchFamily="34" charset="0"/>
                <a:cs typeface="Arial" pitchFamily="34" charset="0"/>
              </a:rPr>
              <a:t>Current conflict of interest disclosures.</a:t>
            </a:r>
          </a:p>
          <a:p>
            <a:pPr lvl="2">
              <a:buFont typeface="Wingdings" pitchFamily="2" charset="2"/>
              <a:buChar char="v"/>
            </a:pPr>
            <a:r>
              <a:rPr lang="en-US" sz="1600" dirty="0" smtClean="0">
                <a:latin typeface="Arial" pitchFamily="34" charset="0"/>
                <a:cs typeface="Arial" pitchFamily="34" charset="0"/>
              </a:rPr>
              <a:t>We would establish who the decision makers were and determine if their was risk of impairment.</a:t>
            </a:r>
          </a:p>
          <a:p>
            <a:pPr lvl="1">
              <a:buFont typeface="Wingdings" pitchFamily="2" charset="2"/>
              <a:buChar char="v"/>
            </a:pPr>
            <a:r>
              <a:rPr lang="en-US" sz="1600" dirty="0" smtClean="0">
                <a:latin typeface="Arial" pitchFamily="34" charset="0"/>
                <a:cs typeface="Arial" pitchFamily="34" charset="0"/>
              </a:rPr>
              <a:t>Sole Source</a:t>
            </a:r>
          </a:p>
          <a:p>
            <a:pPr lvl="2">
              <a:buFont typeface="Wingdings" pitchFamily="2" charset="2"/>
              <a:buChar char="v"/>
            </a:pPr>
            <a:r>
              <a:rPr lang="en-US" sz="1600" dirty="0" smtClean="0">
                <a:latin typeface="Arial" pitchFamily="34" charset="0"/>
                <a:cs typeface="Arial" pitchFamily="34" charset="0"/>
              </a:rPr>
              <a:t>State’s Authorized Representative approval on file.</a:t>
            </a:r>
          </a:p>
          <a:p>
            <a:pPr lvl="3">
              <a:buFont typeface="Wingdings" pitchFamily="2" charset="2"/>
              <a:buChar char="v"/>
            </a:pPr>
            <a:r>
              <a:rPr lang="en-US" sz="1600" dirty="0" smtClean="0">
                <a:latin typeface="Arial" pitchFamily="34" charset="0"/>
                <a:cs typeface="Arial" pitchFamily="34" charset="0"/>
              </a:rPr>
              <a:t>We would review the rationale for reasonableness, and ensure authorized representative’s decision was prudent.</a:t>
            </a:r>
          </a:p>
          <a:p>
            <a:pPr>
              <a:buFont typeface="Wingdings" pitchFamily="2" charset="2"/>
              <a:buChar char="v"/>
            </a:pPr>
            <a:r>
              <a:rPr lang="en-US" sz="1600" dirty="0" smtClean="0">
                <a:latin typeface="Arial" pitchFamily="34" charset="0"/>
                <a:cs typeface="Arial" pitchFamily="34" charset="0"/>
              </a:rPr>
              <a:t>Knowing that your work is often times performed by a close-knit network in a relatively small professional community, documenting even the appearance of conflicts of interest is critical.</a:t>
            </a:r>
          </a:p>
          <a:p>
            <a:pPr>
              <a:buFont typeface="Wingdings" pitchFamily="2" charset="2"/>
              <a:buChar char="v"/>
            </a:pPr>
            <a:r>
              <a:rPr lang="en-US" sz="1600" dirty="0" smtClean="0">
                <a:latin typeface="Arial" pitchFamily="34" charset="0"/>
                <a:cs typeface="Arial" pitchFamily="34" charset="0"/>
              </a:rPr>
              <a:t>Appearance of conflicts of interest is not necessarily a bad thing - they just need to be documented to ensure transparency. </a:t>
            </a:r>
          </a:p>
          <a:p>
            <a:pPr lvl="1"/>
            <a:endParaRPr lang="en-US" sz="1900" dirty="0" smtClean="0">
              <a:latin typeface="Arial" pitchFamily="34" charset="0"/>
              <a:cs typeface="Arial" pitchFamily="34" charset="0"/>
            </a:endParaRPr>
          </a:p>
          <a:p>
            <a:pPr lvl="3"/>
            <a:endParaRPr lang="en-US" sz="1300" dirty="0" smtClean="0">
              <a:latin typeface="Arial" pitchFamily="34" charset="0"/>
              <a:cs typeface="Arial" pitchFamily="34" charset="0"/>
            </a:endParaRPr>
          </a:p>
          <a:p>
            <a:pPr lvl="1"/>
            <a:endParaRPr lang="en-US" sz="1900" dirty="0">
              <a:latin typeface="Arial" pitchFamily="34" charset="0"/>
              <a:cs typeface="Arial" pitchFamily="34" charset="0"/>
            </a:endParaRPr>
          </a:p>
        </p:txBody>
      </p:sp>
    </p:spTree>
    <p:extLst>
      <p:ext uri="{BB962C8B-B14F-4D97-AF65-F5344CB8AC3E}">
        <p14:creationId xmlns:p14="http://schemas.microsoft.com/office/powerpoint/2010/main" val="241676173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chemeClr val="accent2"/>
                </a:solidFill>
                <a:latin typeface="Arial" pitchFamily="34" charset="0"/>
                <a:ea typeface="Adobe Heiti Std R" pitchFamily="34" charset="-128"/>
                <a:cs typeface="Arial" pitchFamily="34" charset="0"/>
              </a:rPr>
              <a:t>Grant Management: Auditor’s </a:t>
            </a:r>
            <a:r>
              <a:rPr lang="en-US" sz="3200" dirty="0" smtClean="0">
                <a:solidFill>
                  <a:schemeClr val="accent2"/>
                </a:solidFill>
                <a:latin typeface="Arial" pitchFamily="34" charset="0"/>
                <a:ea typeface="Adobe Heiti Std R" pitchFamily="34" charset="-128"/>
                <a:cs typeface="Arial" pitchFamily="34" charset="0"/>
              </a:rPr>
              <a:t>Insight #8</a:t>
            </a:r>
            <a:endParaRPr lang="en-US" sz="3200" dirty="0">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59</a:t>
            </a:fld>
            <a:endParaRPr lang="en-US"/>
          </a:p>
        </p:txBody>
      </p:sp>
      <p:sp>
        <p:nvSpPr>
          <p:cNvPr id="4" name="Content Placeholder 3"/>
          <p:cNvSpPr>
            <a:spLocks noGrp="1"/>
          </p:cNvSpPr>
          <p:nvPr>
            <p:ph sz="quarter" idx="1"/>
          </p:nvPr>
        </p:nvSpPr>
        <p:spPr>
          <a:xfrm>
            <a:off x="0" y="1600200"/>
            <a:ext cx="9144000" cy="5257800"/>
          </a:xfrm>
        </p:spPr>
        <p:txBody>
          <a:bodyPr/>
          <a:lstStyle/>
          <a:p>
            <a:pPr marL="0" indent="0" algn="ctr">
              <a:buNone/>
            </a:pPr>
            <a:r>
              <a:rPr lang="en-US" sz="2400" b="1" dirty="0" smtClean="0">
                <a:latin typeface="Arial" pitchFamily="34" charset="0"/>
                <a:cs typeface="Arial" pitchFamily="34" charset="0"/>
              </a:rPr>
              <a:t>Reimbursements: If I showed up, what would I want to see?</a:t>
            </a:r>
          </a:p>
          <a:p>
            <a:pPr>
              <a:buFont typeface="Wingdings" pitchFamily="2" charset="2"/>
              <a:buChar char="v"/>
            </a:pPr>
            <a:r>
              <a:rPr lang="en-US" sz="1600" dirty="0" smtClean="0">
                <a:latin typeface="Arial" pitchFamily="34" charset="0"/>
                <a:cs typeface="Arial" pitchFamily="34" charset="0"/>
              </a:rPr>
              <a:t>Pass-thru grants are structured to reimburse for expenditures </a:t>
            </a:r>
            <a:r>
              <a:rPr lang="en-US" sz="1600" b="1" dirty="0" smtClean="0">
                <a:latin typeface="Arial" pitchFamily="34" charset="0"/>
                <a:cs typeface="Arial" pitchFamily="34" charset="0"/>
              </a:rPr>
              <a:t>previously</a:t>
            </a:r>
            <a:r>
              <a:rPr lang="en-US" sz="1600" dirty="0" smtClean="0">
                <a:latin typeface="Arial" pitchFamily="34" charset="0"/>
                <a:cs typeface="Arial" pitchFamily="34" charset="0"/>
              </a:rPr>
              <a:t> made, for eligible costs incurred in the timeframe stipulated by the grant agreement.</a:t>
            </a:r>
          </a:p>
          <a:p>
            <a:pPr marL="0" indent="0">
              <a:buNone/>
            </a:pPr>
            <a:endParaRPr lang="en-US" sz="1600"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Eligibility of cost:</a:t>
            </a:r>
          </a:p>
          <a:p>
            <a:pPr lvl="1">
              <a:buFont typeface="Wingdings" pitchFamily="2" charset="2"/>
              <a:buChar char="v"/>
            </a:pPr>
            <a:r>
              <a:rPr lang="en-US" sz="1600" dirty="0" smtClean="0">
                <a:latin typeface="Arial" pitchFamily="34" charset="0"/>
                <a:cs typeface="Arial" pitchFamily="34" charset="0"/>
              </a:rPr>
              <a:t>Determine if it represents activity that ties out to a workplan budgetary item.</a:t>
            </a:r>
          </a:p>
          <a:p>
            <a:pPr lvl="1">
              <a:buFont typeface="Wingdings" pitchFamily="2" charset="2"/>
              <a:buChar char="v"/>
            </a:pPr>
            <a:r>
              <a:rPr lang="en-US" sz="1600" dirty="0" smtClean="0">
                <a:latin typeface="Arial" pitchFamily="34" charset="0"/>
                <a:cs typeface="Arial" pitchFamily="34" charset="0"/>
              </a:rPr>
              <a:t>Determine if the specific costs were “direct and necessary”.</a:t>
            </a:r>
          </a:p>
          <a:p>
            <a:pPr lvl="1">
              <a:buFont typeface="Wingdings" pitchFamily="2" charset="2"/>
              <a:buChar char="v"/>
            </a:pPr>
            <a:r>
              <a:rPr lang="en-US" sz="1600" dirty="0" smtClean="0">
                <a:latin typeface="Arial" pitchFamily="34" charset="0"/>
                <a:cs typeface="Arial" pitchFamily="34" charset="0"/>
              </a:rPr>
              <a:t>For payroll, we would look for timesheets or other payroll related documentation to ensure time accurately tied to project outcomes.</a:t>
            </a:r>
          </a:p>
          <a:p>
            <a:pPr marL="365760" lvl="1" indent="0">
              <a:buNone/>
            </a:pPr>
            <a:endParaRPr lang="en-US" sz="1600"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Period of availability:</a:t>
            </a:r>
          </a:p>
          <a:p>
            <a:pPr lvl="1">
              <a:buFont typeface="Wingdings" pitchFamily="2" charset="2"/>
              <a:buChar char="v"/>
            </a:pPr>
            <a:r>
              <a:rPr lang="en-US" sz="1600" dirty="0" smtClean="0">
                <a:latin typeface="Arial" pitchFamily="34" charset="0"/>
                <a:cs typeface="Arial" pitchFamily="34" charset="0"/>
              </a:rPr>
              <a:t>Determine if the costs were incurred during timeframe stipulated in agreement.</a:t>
            </a:r>
          </a:p>
          <a:p>
            <a:pPr marL="365760" lvl="1" indent="0">
              <a:buNone/>
            </a:pPr>
            <a:endParaRPr lang="en-US" sz="1600"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Determination that costs were previously incurred </a:t>
            </a:r>
            <a:r>
              <a:rPr lang="en-US" sz="1600" b="1" dirty="0" smtClean="0">
                <a:latin typeface="Arial" pitchFamily="34" charset="0"/>
                <a:cs typeface="Arial" pitchFamily="34" charset="0"/>
              </a:rPr>
              <a:t>before</a:t>
            </a:r>
            <a:r>
              <a:rPr lang="en-US" sz="1600" dirty="0" smtClean="0">
                <a:latin typeface="Arial" pitchFamily="34" charset="0"/>
                <a:cs typeface="Arial" pitchFamily="34" charset="0"/>
              </a:rPr>
              <a:t> reimbursement request:</a:t>
            </a:r>
          </a:p>
          <a:p>
            <a:pPr lvl="1">
              <a:buFont typeface="Wingdings" pitchFamily="2" charset="2"/>
              <a:buChar char="v"/>
            </a:pPr>
            <a:r>
              <a:rPr lang="en-US" sz="1600" dirty="0" smtClean="0">
                <a:latin typeface="Arial" pitchFamily="34" charset="0"/>
                <a:cs typeface="Arial" pitchFamily="34" charset="0"/>
              </a:rPr>
              <a:t>Proof of payment</a:t>
            </a:r>
          </a:p>
          <a:p>
            <a:pPr lvl="2">
              <a:buFont typeface="Wingdings" pitchFamily="2" charset="2"/>
              <a:buChar char="v"/>
            </a:pPr>
            <a:r>
              <a:rPr lang="en-US" sz="1600" dirty="0" smtClean="0">
                <a:latin typeface="Arial" pitchFamily="34" charset="0"/>
                <a:cs typeface="Arial" pitchFamily="34" charset="0"/>
              </a:rPr>
              <a:t>Cancelled checks, bank statement, etc. </a:t>
            </a:r>
          </a:p>
          <a:p>
            <a:pPr marL="365760" lvl="1" indent="0">
              <a:buNone/>
            </a:pPr>
            <a:endParaRPr lang="en-US" sz="1600" dirty="0">
              <a:latin typeface="Arial" pitchFamily="34" charset="0"/>
              <a:cs typeface="Arial" pitchFamily="34" charset="0"/>
            </a:endParaRPr>
          </a:p>
        </p:txBody>
      </p:sp>
    </p:spTree>
    <p:extLst>
      <p:ext uri="{BB962C8B-B14F-4D97-AF65-F5344CB8AC3E}">
        <p14:creationId xmlns:p14="http://schemas.microsoft.com/office/powerpoint/2010/main" val="1085729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Electronic Funds Transfer</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457200" y="1600200"/>
            <a:ext cx="8308848" cy="4495800"/>
          </a:xfrm>
        </p:spPr>
        <p:txBody>
          <a:bodyPr>
            <a:normAutofit fontScale="92500" lnSpcReduction="10000"/>
          </a:bodyPr>
          <a:lstStyle/>
          <a:p>
            <a:pPr>
              <a:lnSpc>
                <a:spcPct val="150000"/>
              </a:lnSpc>
              <a:buClr>
                <a:schemeClr val="accent1"/>
              </a:buClr>
              <a:buSzPct val="70000"/>
              <a:buFont typeface="Wingdings" pitchFamily="2" charset="2"/>
              <a:buChar char="v"/>
            </a:pPr>
            <a:r>
              <a:rPr lang="en-US" sz="2400" dirty="0" smtClean="0">
                <a:latin typeface="Arial" pitchFamily="34" charset="0"/>
                <a:ea typeface="Adobe Heiti Std R" pitchFamily="34" charset="-128"/>
                <a:cs typeface="Arial" pitchFamily="34" charset="0"/>
              </a:rPr>
              <a:t>The preferred and most efficient method of payment is an electronic funds transfer (EFT) directly into the grantee’s designated bank account. Once a payment is made to the grantee, it generally takes </a:t>
            </a:r>
            <a:r>
              <a:rPr lang="en-US" sz="2400" u="sng" dirty="0" smtClean="0">
                <a:latin typeface="Arial" pitchFamily="34" charset="0"/>
                <a:ea typeface="Adobe Heiti Std R" pitchFamily="34" charset="-128"/>
                <a:cs typeface="Arial" pitchFamily="34" charset="0"/>
              </a:rPr>
              <a:t>2-3 business days </a:t>
            </a:r>
            <a:r>
              <a:rPr lang="en-US" sz="2400" dirty="0" smtClean="0">
                <a:latin typeface="Arial" pitchFamily="34" charset="0"/>
                <a:ea typeface="Adobe Heiti Std R" pitchFamily="34" charset="-128"/>
                <a:cs typeface="Arial" pitchFamily="34" charset="0"/>
              </a:rPr>
              <a:t>for the funds to appear in the grantee’s account.</a:t>
            </a:r>
          </a:p>
          <a:p>
            <a:pPr>
              <a:lnSpc>
                <a:spcPct val="150000"/>
              </a:lnSpc>
              <a:buSzPct val="70000"/>
              <a:buFont typeface="Wingdings" pitchFamily="2" charset="2"/>
              <a:buChar char="v"/>
            </a:pPr>
            <a:endParaRPr lang="en-US" sz="900" dirty="0" smtClean="0">
              <a:latin typeface="Arial" pitchFamily="34" charset="0"/>
              <a:ea typeface="Adobe Heiti Std R" pitchFamily="34" charset="-128"/>
              <a:cs typeface="Arial" pitchFamily="34" charset="0"/>
            </a:endParaRPr>
          </a:p>
          <a:p>
            <a:pPr>
              <a:lnSpc>
                <a:spcPct val="150000"/>
              </a:lnSpc>
              <a:buClr>
                <a:schemeClr val="accent1"/>
              </a:buClr>
              <a:buSzPct val="70000"/>
              <a:buFont typeface="Wingdings" pitchFamily="2" charset="2"/>
              <a:buChar char="v"/>
            </a:pPr>
            <a:r>
              <a:rPr lang="en-US" sz="2400" dirty="0" smtClean="0">
                <a:latin typeface="Arial" pitchFamily="34" charset="0"/>
                <a:ea typeface="Adobe Heiti Std R" pitchFamily="34" charset="-128"/>
                <a:cs typeface="Arial" pitchFamily="34" charset="0"/>
              </a:rPr>
              <a:t>To set up the EFT payment process, contact the</a:t>
            </a:r>
          </a:p>
          <a:p>
            <a:pPr>
              <a:lnSpc>
                <a:spcPct val="150000"/>
              </a:lnSpc>
              <a:buSzPct val="70000"/>
              <a:buNone/>
            </a:pPr>
            <a:r>
              <a:rPr lang="en-US" sz="2400" dirty="0" smtClean="0">
                <a:latin typeface="Arial" pitchFamily="34" charset="0"/>
                <a:ea typeface="Adobe Heiti Std R" pitchFamily="34" charset="-128"/>
                <a:cs typeface="Arial" pitchFamily="34" charset="0"/>
              </a:rPr>
              <a:t>	Minnesota Management and Budget (MMB) EFT Hotline at</a:t>
            </a:r>
          </a:p>
          <a:p>
            <a:pPr>
              <a:lnSpc>
                <a:spcPct val="150000"/>
              </a:lnSpc>
              <a:buSzPct val="70000"/>
              <a:buNone/>
            </a:pPr>
            <a:r>
              <a:rPr lang="en-US" sz="2400" dirty="0" smtClean="0">
                <a:latin typeface="Arial" pitchFamily="34" charset="0"/>
                <a:ea typeface="Adobe Heiti Std R" pitchFamily="34" charset="-128"/>
                <a:cs typeface="Arial" pitchFamily="34" charset="0"/>
              </a:rPr>
              <a:t>	651-201-8106</a:t>
            </a:r>
            <a:endParaRPr lang="en-US" sz="2400"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solidFill>
                  <a:schemeClr val="accent2"/>
                </a:solidFill>
                <a:latin typeface="Arial" pitchFamily="34" charset="0"/>
                <a:ea typeface="Adobe Heiti Std R" pitchFamily="34" charset="-128"/>
                <a:cs typeface="Arial" pitchFamily="34" charset="0"/>
              </a:rPr>
              <a:t>Grant Management: Auditor’s </a:t>
            </a:r>
            <a:r>
              <a:rPr lang="en-US" sz="3200" dirty="0" smtClean="0">
                <a:solidFill>
                  <a:schemeClr val="accent2"/>
                </a:solidFill>
                <a:latin typeface="Arial" pitchFamily="34" charset="0"/>
                <a:ea typeface="Adobe Heiti Std R" pitchFamily="34" charset="-128"/>
                <a:cs typeface="Arial" pitchFamily="34" charset="0"/>
              </a:rPr>
              <a:t>Insight #9</a:t>
            </a:r>
            <a:endParaRPr lang="en-US" sz="3200" dirty="0"/>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pPr/>
              <a:t>60</a:t>
            </a:fld>
            <a:endParaRPr lang="en-US"/>
          </a:p>
        </p:txBody>
      </p:sp>
      <p:sp>
        <p:nvSpPr>
          <p:cNvPr id="4" name="Content Placeholder 3"/>
          <p:cNvSpPr>
            <a:spLocks noGrp="1"/>
          </p:cNvSpPr>
          <p:nvPr>
            <p:ph sz="quarter" idx="1"/>
          </p:nvPr>
        </p:nvSpPr>
        <p:spPr>
          <a:xfrm>
            <a:off x="0" y="1600200"/>
            <a:ext cx="9144000" cy="5257800"/>
          </a:xfrm>
        </p:spPr>
        <p:txBody>
          <a:bodyPr>
            <a:normAutofit lnSpcReduction="10000"/>
          </a:bodyPr>
          <a:lstStyle/>
          <a:p>
            <a:pPr marL="0" indent="0" algn="ctr">
              <a:buNone/>
            </a:pPr>
            <a:r>
              <a:rPr lang="en-US" sz="2400" b="1" dirty="0" smtClean="0">
                <a:latin typeface="Arial" pitchFamily="34" charset="0"/>
                <a:cs typeface="Arial" pitchFamily="34" charset="0"/>
              </a:rPr>
              <a:t>Monitoring</a:t>
            </a:r>
          </a:p>
          <a:p>
            <a:pPr marL="0" indent="0" algn="ctr">
              <a:buNone/>
            </a:pPr>
            <a:endParaRPr lang="en-US" sz="2400" b="1"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Grants unit will monitor activity in a variety of ways:</a:t>
            </a:r>
          </a:p>
          <a:p>
            <a:pPr lvl="1">
              <a:buFont typeface="Wingdings" pitchFamily="2" charset="2"/>
              <a:buChar char="v"/>
            </a:pPr>
            <a:r>
              <a:rPr lang="en-US" sz="1600" dirty="0" smtClean="0">
                <a:latin typeface="Arial" pitchFamily="34" charset="0"/>
                <a:cs typeface="Arial" pitchFamily="34" charset="0"/>
              </a:rPr>
              <a:t>Remotely by performing desk review.</a:t>
            </a:r>
          </a:p>
          <a:p>
            <a:pPr lvl="1">
              <a:buFont typeface="Wingdings" pitchFamily="2" charset="2"/>
              <a:buChar char="v"/>
            </a:pPr>
            <a:r>
              <a:rPr lang="en-US" sz="1600" dirty="0" smtClean="0">
                <a:latin typeface="Arial" pitchFamily="34" charset="0"/>
                <a:cs typeface="Arial" pitchFamily="34" charset="0"/>
              </a:rPr>
              <a:t>On site visits.</a:t>
            </a:r>
          </a:p>
          <a:p>
            <a:pPr lvl="2">
              <a:buFont typeface="Wingdings" pitchFamily="2" charset="2"/>
              <a:buChar char="v"/>
            </a:pPr>
            <a:r>
              <a:rPr lang="en-US" sz="1600" dirty="0" smtClean="0">
                <a:latin typeface="Arial" pitchFamily="34" charset="0"/>
                <a:cs typeface="Arial" pitchFamily="34" charset="0"/>
              </a:rPr>
              <a:t>Either method requires the same documentation.</a:t>
            </a:r>
          </a:p>
          <a:p>
            <a:pPr marL="685800" lvl="2" indent="0">
              <a:buNone/>
            </a:pPr>
            <a:endParaRPr lang="en-US" sz="1600"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As you compile your reimbursement requests, assume that they will be selected for review.</a:t>
            </a:r>
          </a:p>
          <a:p>
            <a:pPr lvl="1">
              <a:buFont typeface="Wingdings" pitchFamily="2" charset="2"/>
              <a:buChar char="v"/>
            </a:pPr>
            <a:r>
              <a:rPr lang="en-US" sz="1600" dirty="0" smtClean="0">
                <a:latin typeface="Arial" pitchFamily="34" charset="0"/>
                <a:cs typeface="Arial" pitchFamily="34" charset="0"/>
              </a:rPr>
              <a:t>This will be a time saver in the event that grants staff, internal audit, or the OLA wants to review the grant files.</a:t>
            </a:r>
          </a:p>
          <a:p>
            <a:pPr marL="685800" lvl="2" indent="0">
              <a:buNone/>
            </a:pPr>
            <a:endParaRPr lang="en-US" sz="1600"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DNR Internal Audit will monitor the grants unit’s monitoring (hows that for a brain twister!)</a:t>
            </a:r>
          </a:p>
          <a:p>
            <a:pPr marL="0" indent="0">
              <a:buNone/>
            </a:pPr>
            <a:endParaRPr lang="en-US" sz="1600" dirty="0" smtClean="0">
              <a:latin typeface="Arial" pitchFamily="34" charset="0"/>
              <a:cs typeface="Arial" pitchFamily="34" charset="0"/>
            </a:endParaRPr>
          </a:p>
          <a:p>
            <a:pPr>
              <a:buFont typeface="Wingdings" pitchFamily="2" charset="2"/>
              <a:buChar char="v"/>
            </a:pPr>
            <a:r>
              <a:rPr lang="en-US" sz="1600" dirty="0" smtClean="0">
                <a:latin typeface="Arial" pitchFamily="34" charset="0"/>
                <a:cs typeface="Arial" pitchFamily="34" charset="0"/>
              </a:rPr>
              <a:t>OLA most likely will not rely on any of DNR’s monitoring activity to gain assurances that controls are in place</a:t>
            </a:r>
          </a:p>
          <a:p>
            <a:pPr lvl="1">
              <a:buFont typeface="Wingdings" pitchFamily="2" charset="2"/>
              <a:buChar char="v"/>
            </a:pPr>
            <a:r>
              <a:rPr lang="en-US" sz="1600" dirty="0" smtClean="0">
                <a:latin typeface="Arial" pitchFamily="34" charset="0"/>
                <a:cs typeface="Arial" pitchFamily="34" charset="0"/>
              </a:rPr>
              <a:t>However, they will review using the criteria and approach mentioned in the previous slides</a:t>
            </a:r>
          </a:p>
          <a:p>
            <a:pPr marL="0" indent="0">
              <a:buNone/>
            </a:pPr>
            <a:endParaRPr lang="en-US" sz="2400" dirty="0" smtClean="0">
              <a:latin typeface="Arial" pitchFamily="34" charset="0"/>
              <a:cs typeface="Arial" pitchFamily="34" charset="0"/>
            </a:endParaRPr>
          </a:p>
          <a:p>
            <a:pPr marL="0" indent="0" algn="ctr">
              <a:buNone/>
            </a:pPr>
            <a:endParaRPr lang="en-US" dirty="0"/>
          </a:p>
        </p:txBody>
      </p:sp>
    </p:spTree>
    <p:extLst>
      <p:ext uri="{BB962C8B-B14F-4D97-AF65-F5344CB8AC3E}">
        <p14:creationId xmlns:p14="http://schemas.microsoft.com/office/powerpoint/2010/main" val="384554084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chemeClr val="accent2"/>
                </a:solidFill>
                <a:latin typeface="Arial" pitchFamily="34" charset="0"/>
                <a:ea typeface="Adobe Heiti Std R" pitchFamily="34" charset="-128"/>
                <a:cs typeface="Arial" pitchFamily="34" charset="0"/>
              </a:rPr>
              <a:t>In Conclusion - Points </a:t>
            </a:r>
            <a:r>
              <a:rPr lang="en-US" sz="3600" dirty="0">
                <a:solidFill>
                  <a:schemeClr val="accent2"/>
                </a:solidFill>
                <a:latin typeface="Arial" pitchFamily="34" charset="0"/>
                <a:ea typeface="Adobe Heiti Std R" pitchFamily="34" charset="-128"/>
                <a:cs typeface="Arial" pitchFamily="34" charset="0"/>
              </a:rPr>
              <a:t>to </a:t>
            </a:r>
            <a:r>
              <a:rPr lang="en-US" sz="3600" dirty="0" smtClean="0">
                <a:solidFill>
                  <a:schemeClr val="accent2"/>
                </a:solidFill>
                <a:latin typeface="Arial" pitchFamily="34" charset="0"/>
                <a:ea typeface="Adobe Heiti Std R" pitchFamily="34" charset="-128"/>
                <a:cs typeface="Arial" pitchFamily="34" charset="0"/>
              </a:rPr>
              <a:t>Remember #1</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152400" y="1600200"/>
            <a:ext cx="8915400" cy="4953000"/>
          </a:xfrm>
        </p:spPr>
        <p:txBody>
          <a:bodyPr>
            <a:normAutofit/>
          </a:bodyPr>
          <a:lstStyle/>
          <a:p>
            <a:pPr lvl="0">
              <a:buClr>
                <a:schemeClr val="accent1"/>
              </a:buClr>
              <a:buSzPct val="80000"/>
              <a:buFont typeface="Wingdings" pitchFamily="2" charset="2"/>
              <a:buChar char=""/>
            </a:pPr>
            <a:r>
              <a:rPr lang="en-US" sz="2600" dirty="0">
                <a:latin typeface="Arial" pitchFamily="34" charset="0"/>
                <a:ea typeface="Adobe Heiti Std R" pitchFamily="34" charset="-128"/>
                <a:cs typeface="Arial" pitchFamily="34" charset="0"/>
              </a:rPr>
              <a:t>Reimbursement </a:t>
            </a:r>
            <a:r>
              <a:rPr lang="en-US" sz="2600" dirty="0" smtClean="0">
                <a:latin typeface="Arial" pitchFamily="34" charset="0"/>
                <a:ea typeface="Adobe Heiti Std R" pitchFamily="34" charset="-128"/>
                <a:cs typeface="Arial" pitchFamily="34" charset="0"/>
              </a:rPr>
              <a:t>Requests </a:t>
            </a:r>
            <a:r>
              <a:rPr lang="en-US" sz="2600" dirty="0">
                <a:latin typeface="Arial" pitchFamily="34" charset="0"/>
                <a:ea typeface="Adobe Heiti Std R" pitchFamily="34" charset="-128"/>
                <a:cs typeface="Arial" pitchFamily="34" charset="0"/>
              </a:rPr>
              <a:t>should be submitted </a:t>
            </a:r>
            <a:r>
              <a:rPr lang="en-US" sz="2600" dirty="0" smtClean="0">
                <a:latin typeface="Arial" pitchFamily="34" charset="0"/>
                <a:ea typeface="Adobe Heiti Std R" pitchFamily="34" charset="-128"/>
                <a:cs typeface="Arial" pitchFamily="34" charset="0"/>
              </a:rPr>
              <a:t>every three (3) months.</a:t>
            </a:r>
          </a:p>
          <a:p>
            <a:pPr lvl="0">
              <a:buClr>
                <a:schemeClr val="accent1"/>
              </a:buClr>
              <a:buSzPct val="80000"/>
              <a:buFont typeface="Wingdings" pitchFamily="2" charset="2"/>
              <a:buChar char=""/>
            </a:pPr>
            <a:endParaRPr lang="en-US" sz="800" dirty="0" smtClean="0">
              <a:latin typeface="Arial" pitchFamily="34" charset="0"/>
              <a:ea typeface="Adobe Heiti Std R" pitchFamily="34" charset="-128"/>
              <a:cs typeface="Arial" pitchFamily="34" charset="0"/>
            </a:endParaRPr>
          </a:p>
          <a:p>
            <a:pPr lvl="0">
              <a:buClr>
                <a:schemeClr val="accent1"/>
              </a:buClr>
              <a:buSzPct val="80000"/>
              <a:buFont typeface="Wingdings" pitchFamily="2" charset="2"/>
              <a:buChar char=""/>
            </a:pPr>
            <a:r>
              <a:rPr lang="en-US" sz="2600" dirty="0" smtClean="0">
                <a:latin typeface="Arial" pitchFamily="34" charset="0"/>
                <a:ea typeface="Adobe Heiti Std R" pitchFamily="34" charset="-128"/>
                <a:cs typeface="Arial" pitchFamily="34" charset="0"/>
              </a:rPr>
              <a:t>Spreadsheet - Beginning balances must equal ending balances from previous Reimbursement Payment Request.</a:t>
            </a:r>
          </a:p>
          <a:p>
            <a:pPr lvl="0">
              <a:buClr>
                <a:schemeClr val="accent1"/>
              </a:buClr>
              <a:buSzPct val="80000"/>
              <a:buFont typeface="Wingdings" pitchFamily="2" charset="2"/>
              <a:buChar char=""/>
            </a:pPr>
            <a:endParaRPr lang="en-US" sz="800" dirty="0">
              <a:latin typeface="Arial" pitchFamily="34" charset="0"/>
              <a:ea typeface="Adobe Heiti Std R" pitchFamily="34" charset="-128"/>
              <a:cs typeface="Arial" pitchFamily="34" charset="0"/>
            </a:endParaRPr>
          </a:p>
          <a:p>
            <a:pPr lvl="0">
              <a:buClr>
                <a:schemeClr val="accent1"/>
              </a:buClr>
              <a:buSzPct val="80000"/>
              <a:buFont typeface="Wingdings" pitchFamily="2" charset="2"/>
              <a:buChar char=""/>
            </a:pPr>
            <a:r>
              <a:rPr lang="en-US" sz="2600" dirty="0" smtClean="0">
                <a:latin typeface="Arial" pitchFamily="34" charset="0"/>
                <a:ea typeface="Adobe Heiti Std R" pitchFamily="34" charset="-128"/>
                <a:cs typeface="Arial" pitchFamily="34" charset="0"/>
              </a:rPr>
              <a:t>Budget – Must match amounts in latest, </a:t>
            </a:r>
            <a:r>
              <a:rPr lang="en-US" sz="2600" i="1" dirty="0" smtClean="0">
                <a:latin typeface="Arial" pitchFamily="34" charset="0"/>
                <a:ea typeface="Adobe Heiti Std R" pitchFamily="34" charset="-128"/>
                <a:cs typeface="Arial" pitchFamily="34" charset="0"/>
              </a:rPr>
              <a:t>approved</a:t>
            </a:r>
            <a:r>
              <a:rPr lang="en-US" sz="2600" dirty="0" smtClean="0">
                <a:latin typeface="Arial" pitchFamily="34" charset="0"/>
                <a:ea typeface="Adobe Heiti Std R" pitchFamily="34" charset="-128"/>
                <a:cs typeface="Arial" pitchFamily="34" charset="0"/>
              </a:rPr>
              <a:t> Work/Accomplishment Plan.</a:t>
            </a:r>
            <a:endParaRPr lang="en-US" sz="2300" dirty="0" smtClean="0">
              <a:latin typeface="Arial" pitchFamily="34" charset="0"/>
              <a:ea typeface="Adobe Heiti Std R" pitchFamily="34" charset="-128"/>
              <a:cs typeface="Arial" pitchFamily="34" charset="0"/>
            </a:endParaRPr>
          </a:p>
          <a:p>
            <a:pPr lvl="0">
              <a:buClr>
                <a:schemeClr val="accent1"/>
              </a:buClr>
              <a:buSzPct val="80000"/>
              <a:buFont typeface="Wingdings" pitchFamily="2" charset="2"/>
              <a:buChar char=""/>
            </a:pPr>
            <a:endParaRPr lang="en-US" sz="800" dirty="0">
              <a:latin typeface="Arial" pitchFamily="34" charset="0"/>
              <a:ea typeface="Adobe Heiti Std R" pitchFamily="34" charset="-128"/>
              <a:cs typeface="Arial" pitchFamily="34" charset="0"/>
            </a:endParaRPr>
          </a:p>
          <a:p>
            <a:pPr lvl="0">
              <a:buClr>
                <a:schemeClr val="accent1"/>
              </a:buClr>
              <a:buSzPct val="80000"/>
              <a:buFont typeface="Wingdings" pitchFamily="2" charset="2"/>
              <a:buChar char=""/>
            </a:pPr>
            <a:r>
              <a:rPr lang="en-US" sz="2600" dirty="0" smtClean="0">
                <a:latin typeface="Arial" pitchFamily="34" charset="0"/>
                <a:ea typeface="Adobe Heiti Std R" pitchFamily="34" charset="-128"/>
                <a:cs typeface="Arial" pitchFamily="34" charset="0"/>
              </a:rPr>
              <a:t>Expenses – Submitted for reimbursement must be </a:t>
            </a:r>
            <a:r>
              <a:rPr lang="en-US" sz="2600" u="sng" dirty="0" smtClean="0">
                <a:latin typeface="Arial" pitchFamily="34" charset="0"/>
                <a:ea typeface="Adobe Heiti Std R" pitchFamily="34" charset="-128"/>
                <a:cs typeface="Arial" pitchFamily="34" charset="0"/>
              </a:rPr>
              <a:t>eligible</a:t>
            </a:r>
            <a:r>
              <a:rPr lang="en-US" sz="2600" dirty="0" smtClean="0">
                <a:latin typeface="Arial" pitchFamily="34" charset="0"/>
                <a:ea typeface="Adobe Heiti Std R" pitchFamily="34" charset="-128"/>
                <a:cs typeface="Arial" pitchFamily="34" charset="0"/>
              </a:rPr>
              <a:t> expenses in </a:t>
            </a:r>
            <a:r>
              <a:rPr lang="en-US" sz="2600" dirty="0">
                <a:latin typeface="Arial" pitchFamily="34" charset="0"/>
                <a:ea typeface="Adobe Heiti Std R" pitchFamily="34" charset="-128"/>
                <a:cs typeface="Arial" pitchFamily="34" charset="0"/>
              </a:rPr>
              <a:t>latest, </a:t>
            </a:r>
            <a:r>
              <a:rPr lang="en-US" sz="2600" i="1" dirty="0">
                <a:latin typeface="Arial" pitchFamily="34" charset="0"/>
                <a:ea typeface="Adobe Heiti Std R" pitchFamily="34" charset="-128"/>
                <a:cs typeface="Arial" pitchFamily="34" charset="0"/>
              </a:rPr>
              <a:t>approved</a:t>
            </a:r>
            <a:r>
              <a:rPr lang="en-US" sz="2600" dirty="0">
                <a:latin typeface="Arial" pitchFamily="34" charset="0"/>
                <a:ea typeface="Adobe Heiti Std R" pitchFamily="34" charset="-128"/>
                <a:cs typeface="Arial" pitchFamily="34" charset="0"/>
              </a:rPr>
              <a:t> </a:t>
            </a:r>
            <a:r>
              <a:rPr lang="en-US" sz="2600" dirty="0" smtClean="0">
                <a:latin typeface="Arial" pitchFamily="34" charset="0"/>
                <a:ea typeface="Adobe Heiti Std R" pitchFamily="34" charset="-128"/>
                <a:cs typeface="Arial" pitchFamily="34" charset="0"/>
              </a:rPr>
              <a:t>Work/Accomplishment Plan.</a:t>
            </a:r>
            <a:endParaRPr lang="en-US" sz="2600" dirty="0">
              <a:latin typeface="Arial" pitchFamily="34" charset="0"/>
              <a:ea typeface="Adobe Heiti Std R" pitchFamily="34" charset="-128"/>
              <a:cs typeface="Arial" pitchFamily="34" charset="0"/>
            </a:endParaRPr>
          </a:p>
          <a:p>
            <a:pPr marL="514350" indent="-514350">
              <a:buClr>
                <a:schemeClr val="accent1"/>
              </a:buClr>
              <a:buFont typeface="+mj-lt"/>
              <a:buAutoNum type="arabicPeriod"/>
            </a:pP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61</a:t>
            </a:fld>
            <a:endParaRPr lang="en-US" dirty="0">
              <a:latin typeface="Arial" pitchFamily="34" charset="0"/>
              <a:cs typeface="Arial" pitchFamily="34" charset="0"/>
            </a:endParaRPr>
          </a:p>
        </p:txBody>
      </p:sp>
    </p:spTree>
    <p:extLst>
      <p:ext uri="{BB962C8B-B14F-4D97-AF65-F5344CB8AC3E}">
        <p14:creationId xmlns:p14="http://schemas.microsoft.com/office/powerpoint/2010/main" val="84594330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accent2"/>
                </a:solidFill>
                <a:latin typeface="Arial" pitchFamily="34" charset="0"/>
                <a:ea typeface="Adobe Heiti Std R" pitchFamily="34" charset="-128"/>
                <a:cs typeface="Arial" pitchFamily="34" charset="0"/>
              </a:rPr>
              <a:t>In Conclusion - Points to </a:t>
            </a:r>
            <a:r>
              <a:rPr lang="en-US" sz="3600" dirty="0" smtClean="0">
                <a:solidFill>
                  <a:schemeClr val="accent2"/>
                </a:solidFill>
                <a:latin typeface="Arial" pitchFamily="34" charset="0"/>
                <a:ea typeface="Adobe Heiti Std R" pitchFamily="34" charset="-128"/>
                <a:cs typeface="Arial" pitchFamily="34" charset="0"/>
              </a:rPr>
              <a:t>Remember #2</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152400" y="1600200"/>
            <a:ext cx="8915400" cy="5257800"/>
          </a:xfrm>
        </p:spPr>
        <p:txBody>
          <a:bodyPr>
            <a:normAutofit/>
          </a:bodyPr>
          <a:lstStyle/>
          <a:p>
            <a:pPr lvl="0">
              <a:buClr>
                <a:schemeClr val="accent1"/>
              </a:buClr>
              <a:buSzPct val="80000"/>
              <a:buFont typeface="Wingdings" pitchFamily="2" charset="2"/>
              <a:buChar char=""/>
            </a:pPr>
            <a:endParaRPr lang="en-US" sz="800" dirty="0" smtClean="0">
              <a:latin typeface="Adobe Heiti Std R" pitchFamily="34" charset="-128"/>
              <a:ea typeface="Adobe Heiti Std R" pitchFamily="34" charset="-128"/>
            </a:endParaRPr>
          </a:p>
          <a:p>
            <a:pPr>
              <a:buClr>
                <a:schemeClr val="accent1"/>
              </a:buClr>
              <a:buSzPct val="80000"/>
              <a:buFont typeface="Wingdings" pitchFamily="2" charset="2"/>
              <a:buChar char=""/>
            </a:pPr>
            <a:r>
              <a:rPr lang="en-US" sz="2600" dirty="0" smtClean="0">
                <a:latin typeface="Arial" pitchFamily="34" charset="0"/>
                <a:ea typeface="Adobe Heiti Std R" pitchFamily="34" charset="-128"/>
                <a:cs typeface="Arial" pitchFamily="34" charset="0"/>
              </a:rPr>
              <a:t>Project expenses for </a:t>
            </a:r>
            <a:r>
              <a:rPr lang="en-US" sz="2600" dirty="0">
                <a:latin typeface="Arial" pitchFamily="34" charset="0"/>
                <a:ea typeface="Adobe Heiti Std R" pitchFamily="34" charset="-128"/>
                <a:cs typeface="Arial" pitchFamily="34" charset="0"/>
              </a:rPr>
              <a:t>reimbursement must be documented with:</a:t>
            </a:r>
          </a:p>
          <a:p>
            <a:pPr lvl="1">
              <a:buClr>
                <a:schemeClr val="accent2"/>
              </a:buClr>
              <a:buSzPct val="80000"/>
              <a:buFont typeface="Wingdings" pitchFamily="2" charset="2"/>
              <a:buChar char=""/>
            </a:pPr>
            <a:endParaRPr lang="en-US" sz="800" dirty="0">
              <a:latin typeface="Arial" pitchFamily="34" charset="0"/>
              <a:ea typeface="Adobe Heiti Std R" pitchFamily="34" charset="-128"/>
              <a:cs typeface="Arial" pitchFamily="34" charset="0"/>
            </a:endParaRPr>
          </a:p>
          <a:p>
            <a:pPr marL="822960" lvl="1" indent="-457200">
              <a:buFont typeface="+mj-lt"/>
              <a:buAutoNum type="arabicParenR"/>
            </a:pPr>
            <a:r>
              <a:rPr lang="en-US" sz="2200" dirty="0">
                <a:latin typeface="Arial" pitchFamily="34" charset="0"/>
                <a:ea typeface="Adobe Heiti Std R" pitchFamily="34" charset="-128"/>
                <a:cs typeface="Arial" pitchFamily="34" charset="0"/>
              </a:rPr>
              <a:t>Receipts</a:t>
            </a:r>
          </a:p>
          <a:p>
            <a:pPr marL="822960" lvl="1" indent="-457200">
              <a:buFont typeface="+mj-lt"/>
              <a:buAutoNum type="arabicParenR"/>
            </a:pPr>
            <a:r>
              <a:rPr lang="en-US" sz="2200" dirty="0">
                <a:latin typeface="Arial" pitchFamily="34" charset="0"/>
                <a:ea typeface="Adobe Heiti Std R" pitchFamily="34" charset="-128"/>
                <a:cs typeface="Arial" pitchFamily="34" charset="0"/>
              </a:rPr>
              <a:t>Invoices</a:t>
            </a:r>
          </a:p>
          <a:p>
            <a:pPr marL="822960" lvl="1" indent="-457200">
              <a:buFont typeface="+mj-lt"/>
              <a:buAutoNum type="arabicParenR"/>
            </a:pPr>
            <a:r>
              <a:rPr lang="en-US" sz="2200" dirty="0">
                <a:latin typeface="Arial" pitchFamily="34" charset="0"/>
                <a:ea typeface="Adobe Heiti Std R" pitchFamily="34" charset="-128"/>
                <a:cs typeface="Arial" pitchFamily="34" charset="0"/>
              </a:rPr>
              <a:t>Time (payroll) records </a:t>
            </a:r>
          </a:p>
          <a:p>
            <a:pPr marL="822960" lvl="1" indent="-457200">
              <a:buFont typeface="+mj-lt"/>
              <a:buAutoNum type="arabicParenR"/>
            </a:pPr>
            <a:r>
              <a:rPr lang="en-US" sz="2200" dirty="0">
                <a:latin typeface="Arial" pitchFamily="34" charset="0"/>
                <a:ea typeface="Adobe Heiti Std R" pitchFamily="34" charset="-128"/>
                <a:cs typeface="Arial" pitchFamily="34" charset="0"/>
              </a:rPr>
              <a:t>Proof of purchase or </a:t>
            </a:r>
            <a:r>
              <a:rPr lang="en-US" sz="2200" dirty="0" smtClean="0">
                <a:latin typeface="Arial" pitchFamily="34" charset="0"/>
                <a:ea typeface="Adobe Heiti Std R" pitchFamily="34" charset="-128"/>
                <a:cs typeface="Arial" pitchFamily="34" charset="0"/>
              </a:rPr>
              <a:t>payment</a:t>
            </a:r>
          </a:p>
          <a:p>
            <a:pPr marL="822960" lvl="1" indent="-457200">
              <a:buFont typeface="+mj-lt"/>
              <a:buAutoNum type="arabicParenR"/>
            </a:pPr>
            <a:endParaRPr lang="en-US" sz="800" dirty="0">
              <a:latin typeface="Arial" pitchFamily="34" charset="0"/>
              <a:ea typeface="Adobe Heiti Std R" pitchFamily="34" charset="-128"/>
              <a:cs typeface="Arial" pitchFamily="34" charset="0"/>
            </a:endParaRPr>
          </a:p>
          <a:p>
            <a:pPr>
              <a:buClr>
                <a:schemeClr val="accent1"/>
              </a:buClr>
              <a:buSzPct val="80000"/>
              <a:buFont typeface="Wingdings" pitchFamily="2" charset="2"/>
              <a:buChar char=""/>
            </a:pPr>
            <a:r>
              <a:rPr lang="en-US" sz="2600" dirty="0">
                <a:latin typeface="Arial" pitchFamily="34" charset="0"/>
                <a:ea typeface="Adobe Heiti Std R" pitchFamily="34" charset="-128"/>
                <a:cs typeface="Arial" pitchFamily="34" charset="0"/>
              </a:rPr>
              <a:t>The Date Range on the Reimbursement Payment Request Form represents the first and last date of </a:t>
            </a:r>
            <a:r>
              <a:rPr lang="en-US" sz="2600" u="sng" dirty="0">
                <a:latin typeface="Arial" pitchFamily="34" charset="0"/>
                <a:ea typeface="Adobe Heiti Std R" pitchFamily="34" charset="-128"/>
                <a:cs typeface="Arial" pitchFamily="34" charset="0"/>
              </a:rPr>
              <a:t>costs incurred.</a:t>
            </a:r>
          </a:p>
          <a:p>
            <a:pPr lvl="0">
              <a:buClr>
                <a:schemeClr val="accent1"/>
              </a:buClr>
              <a:buSzPct val="80000"/>
              <a:buFont typeface="Wingdings" pitchFamily="2" charset="2"/>
              <a:buChar char=""/>
            </a:pPr>
            <a:endParaRPr lang="en-US" sz="800" dirty="0" smtClean="0">
              <a:latin typeface="Arial" pitchFamily="34" charset="0"/>
              <a:ea typeface="Adobe Heiti Std R" pitchFamily="34" charset="-128"/>
              <a:cs typeface="Arial" pitchFamily="34" charset="0"/>
            </a:endParaRPr>
          </a:p>
          <a:p>
            <a:pPr lvl="0">
              <a:buClr>
                <a:schemeClr val="accent1"/>
              </a:buClr>
              <a:buSzPct val="80000"/>
              <a:buFont typeface="Wingdings" pitchFamily="2" charset="2"/>
              <a:buChar char=""/>
            </a:pPr>
            <a:r>
              <a:rPr lang="en-US" sz="2600" dirty="0" smtClean="0">
                <a:latin typeface="Arial" pitchFamily="34" charset="0"/>
                <a:ea typeface="Adobe Heiti Std R" pitchFamily="34" charset="-128"/>
                <a:cs typeface="Arial" pitchFamily="34" charset="0"/>
              </a:rPr>
              <a:t>All costs must be incurred prior to the grant end date.</a:t>
            </a:r>
          </a:p>
          <a:p>
            <a:pPr lvl="0">
              <a:buClr>
                <a:schemeClr val="accent1"/>
              </a:buClr>
              <a:buSzPct val="80000"/>
              <a:buFont typeface="Wingdings" pitchFamily="2" charset="2"/>
              <a:buChar char=""/>
            </a:pPr>
            <a:endParaRPr lang="en-US" sz="800" dirty="0" smtClean="0">
              <a:latin typeface="Adobe Heiti Std R" pitchFamily="34" charset="-128"/>
              <a:ea typeface="Adobe Heiti Std R" pitchFamily="34" charset="-128"/>
            </a:endParaRPr>
          </a:p>
          <a:p>
            <a:pPr lvl="0">
              <a:buClr>
                <a:schemeClr val="accent1"/>
              </a:buClr>
              <a:buSzPct val="80000"/>
              <a:buFont typeface="Wingdings" pitchFamily="2" charset="2"/>
              <a:buChar char=""/>
            </a:pPr>
            <a:endParaRPr lang="en-US" sz="800" dirty="0" smtClean="0">
              <a:latin typeface="Adobe Heiti Std R" pitchFamily="34" charset="-128"/>
              <a:ea typeface="Adobe Heiti Std R" pitchFamily="34" charset="-128"/>
            </a:endParaRPr>
          </a:p>
          <a:p>
            <a:pPr lvl="0">
              <a:buClr>
                <a:schemeClr val="accent1"/>
              </a:buClr>
              <a:buSzPct val="80000"/>
              <a:buFont typeface="Wingdings" pitchFamily="2" charset="2"/>
              <a:buChar char=""/>
            </a:pPr>
            <a:endParaRPr lang="en-US" sz="800" dirty="0" smtClean="0">
              <a:latin typeface="Adobe Heiti Std R" pitchFamily="34" charset="-128"/>
              <a:ea typeface="Adobe Heiti Std R" pitchFamily="34" charset="-128"/>
            </a:endParaRPr>
          </a:p>
          <a:p>
            <a:pPr lvl="1">
              <a:buClr>
                <a:schemeClr val="accent2"/>
              </a:buClr>
              <a:buSzPct val="80000"/>
              <a:buFont typeface="Wingdings" pitchFamily="2" charset="2"/>
              <a:buChar char=""/>
            </a:pPr>
            <a:endParaRPr lang="en-US" sz="900" dirty="0">
              <a:latin typeface="Adobe Heiti Std R" pitchFamily="34" charset="-128"/>
              <a:ea typeface="Adobe Heiti Std R" pitchFamily="34" charset="-128"/>
            </a:endParaRPr>
          </a:p>
          <a:p>
            <a:pPr>
              <a:buClr>
                <a:schemeClr val="accent1"/>
              </a:buClr>
              <a:buSzPct val="80000"/>
              <a:buFont typeface="Wingdings" pitchFamily="2" charset="2"/>
              <a:buChar char=""/>
            </a:pPr>
            <a:endParaRPr lang="en-US" sz="900" dirty="0">
              <a:latin typeface="Adobe Heiti Std R" pitchFamily="34" charset="-128"/>
              <a:ea typeface="Adobe Heiti Std R" pitchFamily="34" charset="-128"/>
            </a:endParaRPr>
          </a:p>
          <a:p>
            <a:pPr lvl="0">
              <a:buClr>
                <a:schemeClr val="accent1"/>
              </a:buClr>
              <a:buSzPct val="80000"/>
              <a:buFont typeface="Wingdings" pitchFamily="2" charset="2"/>
              <a:buChar char=""/>
            </a:pPr>
            <a:endParaRPr lang="en-US" sz="900" dirty="0">
              <a:latin typeface="Adobe Heiti Std R" pitchFamily="34" charset="-128"/>
              <a:ea typeface="Adobe Heiti Std R" pitchFamily="34" charset="-128"/>
            </a:endParaRPr>
          </a:p>
          <a:p>
            <a:pPr lvl="1">
              <a:buClr>
                <a:schemeClr val="accent2"/>
              </a:buClr>
              <a:buSzPct val="80000"/>
              <a:buFont typeface="Wingdings" pitchFamily="2" charset="2"/>
              <a:buChar char=""/>
            </a:pPr>
            <a:endParaRPr lang="en-US" sz="900" dirty="0">
              <a:latin typeface="Adobe Heiti Std R" pitchFamily="34" charset="-128"/>
              <a:ea typeface="Adobe Heiti Std R" pitchFamily="34" charset="-128"/>
            </a:endParaRPr>
          </a:p>
          <a:p>
            <a:pPr marL="514350" indent="-514350">
              <a:buClr>
                <a:schemeClr val="accent1"/>
              </a:buClr>
              <a:buFont typeface="+mj-lt"/>
              <a:buAutoNum type="arabicPeriod"/>
            </a:pP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62</a:t>
            </a:fld>
            <a:endParaRPr lang="en-US" dirty="0">
              <a:latin typeface="Arial" pitchFamily="34" charset="0"/>
              <a:cs typeface="Arial" pitchFamily="34" charset="0"/>
            </a:endParaRPr>
          </a:p>
        </p:txBody>
      </p:sp>
    </p:spTree>
    <p:extLst>
      <p:ext uri="{BB962C8B-B14F-4D97-AF65-F5344CB8AC3E}">
        <p14:creationId xmlns:p14="http://schemas.microsoft.com/office/powerpoint/2010/main" val="200655652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schemeClr val="accent2"/>
                </a:solidFill>
                <a:latin typeface="Arial" pitchFamily="34" charset="0"/>
                <a:ea typeface="Adobe Heiti Std R" pitchFamily="34" charset="-128"/>
                <a:cs typeface="Arial" pitchFamily="34" charset="0"/>
              </a:rPr>
              <a:t>In Conclusion - Points to </a:t>
            </a:r>
            <a:r>
              <a:rPr lang="en-US" sz="3600" dirty="0" smtClean="0">
                <a:solidFill>
                  <a:schemeClr val="accent2"/>
                </a:solidFill>
                <a:latin typeface="Arial" pitchFamily="34" charset="0"/>
                <a:ea typeface="Adobe Heiti Std R" pitchFamily="34" charset="-128"/>
                <a:cs typeface="Arial" pitchFamily="34" charset="0"/>
              </a:rPr>
              <a:t>Remember #3</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152400" y="1600200"/>
            <a:ext cx="8915400" cy="5257800"/>
          </a:xfrm>
        </p:spPr>
        <p:txBody>
          <a:bodyPr>
            <a:normAutofit/>
          </a:bodyPr>
          <a:lstStyle/>
          <a:p>
            <a:pPr marL="0" indent="0">
              <a:buClr>
                <a:schemeClr val="accent1"/>
              </a:buClr>
              <a:buSzPct val="80000"/>
              <a:buNone/>
            </a:pPr>
            <a:endParaRPr lang="en-US" sz="800" dirty="0">
              <a:latin typeface="Arial" pitchFamily="34" charset="0"/>
              <a:ea typeface="Adobe Heiti Std R" pitchFamily="34" charset="-128"/>
              <a:cs typeface="Arial" pitchFamily="34" charset="0"/>
            </a:endParaRPr>
          </a:p>
          <a:p>
            <a:pPr lvl="0">
              <a:buClr>
                <a:schemeClr val="accent1"/>
              </a:buClr>
              <a:buSzPct val="80000"/>
              <a:buFont typeface="Wingdings" pitchFamily="2" charset="2"/>
              <a:buChar char=""/>
            </a:pPr>
            <a:r>
              <a:rPr lang="en-US" sz="2600" dirty="0" smtClean="0">
                <a:latin typeface="Arial" pitchFamily="34" charset="0"/>
                <a:ea typeface="Adobe Heiti Std R" pitchFamily="34" charset="-128"/>
                <a:cs typeface="Arial" pitchFamily="34" charset="0"/>
              </a:rPr>
              <a:t>The final reimbursement payment request will be paid when the Final Report has been submitted and </a:t>
            </a:r>
            <a:r>
              <a:rPr lang="en-US" sz="2600" i="1" dirty="0" smtClean="0">
                <a:latin typeface="Arial" pitchFamily="34" charset="0"/>
                <a:ea typeface="Adobe Heiti Std R" pitchFamily="34" charset="-128"/>
                <a:cs typeface="Arial" pitchFamily="34" charset="0"/>
              </a:rPr>
              <a:t>approved</a:t>
            </a:r>
            <a:r>
              <a:rPr lang="en-US" sz="2600" dirty="0" smtClean="0">
                <a:latin typeface="Arial" pitchFamily="34" charset="0"/>
                <a:ea typeface="Adobe Heiti Std R" pitchFamily="34" charset="-128"/>
                <a:cs typeface="Arial" pitchFamily="34" charset="0"/>
              </a:rPr>
              <a:t> by either board.</a:t>
            </a:r>
          </a:p>
          <a:p>
            <a:pPr lvl="0">
              <a:buClr>
                <a:schemeClr val="accent1"/>
              </a:buClr>
              <a:buSzPct val="80000"/>
              <a:buFont typeface="Wingdings" pitchFamily="2" charset="2"/>
              <a:buChar char=""/>
            </a:pPr>
            <a:endParaRPr lang="en-US" sz="800" dirty="0" smtClean="0">
              <a:latin typeface="Arial" pitchFamily="34" charset="0"/>
              <a:ea typeface="Adobe Heiti Std R" pitchFamily="34" charset="-128"/>
              <a:cs typeface="Arial" pitchFamily="34" charset="0"/>
            </a:endParaRPr>
          </a:p>
          <a:p>
            <a:pPr lvl="0">
              <a:buClr>
                <a:schemeClr val="accent1"/>
              </a:buClr>
              <a:buSzPct val="80000"/>
              <a:buFont typeface="Wingdings" pitchFamily="2" charset="2"/>
              <a:buChar char=""/>
            </a:pPr>
            <a:endParaRPr lang="en-US" sz="800" dirty="0" smtClean="0">
              <a:latin typeface="Arial" pitchFamily="34" charset="0"/>
              <a:ea typeface="Adobe Heiti Std R" pitchFamily="34" charset="-128"/>
              <a:cs typeface="Arial" pitchFamily="34" charset="0"/>
            </a:endParaRPr>
          </a:p>
          <a:p>
            <a:pPr marL="0" indent="0">
              <a:buSzPct val="80000"/>
              <a:buNone/>
            </a:pPr>
            <a:r>
              <a:rPr lang="en-US" dirty="0">
                <a:solidFill>
                  <a:srgbClr val="FF0000"/>
                </a:solidFill>
                <a:latin typeface="Arial" pitchFamily="34" charset="0"/>
                <a:ea typeface="Adobe Heiti Std R" pitchFamily="34" charset="-128"/>
                <a:cs typeface="Arial" pitchFamily="34" charset="0"/>
              </a:rPr>
              <a:t>For questions regarding the eligibility of certain expenses, please contact your Grant Specialist.</a:t>
            </a:r>
          </a:p>
          <a:p>
            <a:pPr lvl="0">
              <a:buClr>
                <a:schemeClr val="accent1"/>
              </a:buClr>
              <a:buSzPct val="80000"/>
              <a:buFont typeface="Wingdings" pitchFamily="2" charset="2"/>
              <a:buChar char=""/>
            </a:pPr>
            <a:endParaRPr lang="en-US" sz="800" dirty="0" smtClean="0">
              <a:latin typeface="Adobe Heiti Std R" pitchFamily="34" charset="-128"/>
              <a:ea typeface="Adobe Heiti Std R" pitchFamily="34" charset="-128"/>
            </a:endParaRPr>
          </a:p>
          <a:p>
            <a:pPr lvl="1">
              <a:buClr>
                <a:schemeClr val="accent2"/>
              </a:buClr>
              <a:buSzPct val="80000"/>
              <a:buFont typeface="Wingdings" pitchFamily="2" charset="2"/>
              <a:buChar char=""/>
            </a:pPr>
            <a:endParaRPr lang="en-US" sz="900" dirty="0">
              <a:latin typeface="Adobe Heiti Std R" pitchFamily="34" charset="-128"/>
              <a:ea typeface="Adobe Heiti Std R" pitchFamily="34" charset="-128"/>
            </a:endParaRPr>
          </a:p>
          <a:p>
            <a:pPr>
              <a:buClr>
                <a:schemeClr val="accent1"/>
              </a:buClr>
              <a:buSzPct val="80000"/>
              <a:buFont typeface="Wingdings" pitchFamily="2" charset="2"/>
              <a:buChar char=""/>
            </a:pPr>
            <a:endParaRPr lang="en-US" sz="900" dirty="0">
              <a:latin typeface="Adobe Heiti Std R" pitchFamily="34" charset="-128"/>
              <a:ea typeface="Adobe Heiti Std R" pitchFamily="34" charset="-128"/>
            </a:endParaRPr>
          </a:p>
          <a:p>
            <a:pPr lvl="0">
              <a:buClr>
                <a:schemeClr val="accent1"/>
              </a:buClr>
              <a:buSzPct val="80000"/>
              <a:buFont typeface="Wingdings" pitchFamily="2" charset="2"/>
              <a:buChar char=""/>
            </a:pPr>
            <a:endParaRPr lang="en-US" sz="900" dirty="0">
              <a:latin typeface="Adobe Heiti Std R" pitchFamily="34" charset="-128"/>
              <a:ea typeface="Adobe Heiti Std R" pitchFamily="34" charset="-128"/>
            </a:endParaRPr>
          </a:p>
          <a:p>
            <a:pPr lvl="1">
              <a:buClr>
                <a:schemeClr val="accent2"/>
              </a:buClr>
              <a:buSzPct val="80000"/>
              <a:buFont typeface="Wingdings" pitchFamily="2" charset="2"/>
              <a:buChar char=""/>
            </a:pPr>
            <a:endParaRPr lang="en-US" sz="900" dirty="0">
              <a:latin typeface="Adobe Heiti Std R" pitchFamily="34" charset="-128"/>
              <a:ea typeface="Adobe Heiti Std R" pitchFamily="34" charset="-128"/>
            </a:endParaRPr>
          </a:p>
          <a:p>
            <a:pPr marL="514350" indent="-514350">
              <a:buClr>
                <a:schemeClr val="accent1"/>
              </a:buClr>
              <a:buFont typeface="+mj-lt"/>
              <a:buAutoNum type="arabicPeriod"/>
            </a:pP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63</a:t>
            </a:fld>
            <a:endParaRPr lang="en-US" dirty="0">
              <a:latin typeface="Arial" pitchFamily="34" charset="0"/>
              <a:cs typeface="Arial" pitchFamily="34" charset="0"/>
            </a:endParaRPr>
          </a:p>
        </p:txBody>
      </p:sp>
    </p:spTree>
    <p:extLst>
      <p:ext uri="{BB962C8B-B14F-4D97-AF65-F5344CB8AC3E}">
        <p14:creationId xmlns:p14="http://schemas.microsoft.com/office/powerpoint/2010/main" val="405952846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Contacts</a:t>
            </a:r>
            <a:endParaRPr lang="en-US" sz="3600" dirty="0">
              <a:solidFill>
                <a:schemeClr val="accent2"/>
              </a:solidFill>
              <a:latin typeface="Arial" pitchFamily="34" charset="0"/>
              <a:ea typeface="Adobe Heiti Std R" pitchFamily="34" charset="-128"/>
              <a:cs typeface="Arial" pitchFamily="34" charset="0"/>
            </a:endParaRPr>
          </a:p>
        </p:txBody>
      </p:sp>
      <p:sp>
        <p:nvSpPr>
          <p:cNvPr id="3" name="Content Placeholder 2"/>
          <p:cNvSpPr>
            <a:spLocks noGrp="1"/>
          </p:cNvSpPr>
          <p:nvPr>
            <p:ph sz="quarter" idx="1"/>
          </p:nvPr>
        </p:nvSpPr>
        <p:spPr>
          <a:xfrm>
            <a:off x="612648" y="1600200"/>
            <a:ext cx="8153400" cy="4724400"/>
          </a:xfrm>
        </p:spPr>
        <p:txBody>
          <a:bodyPr>
            <a:normAutofit/>
          </a:bodyPr>
          <a:lstStyle/>
          <a:p>
            <a:pPr marL="0" indent="0" algn="ctr">
              <a:buNone/>
            </a:pPr>
            <a:r>
              <a:rPr lang="en-US" sz="1800" b="1" u="sng" dirty="0" smtClean="0">
                <a:latin typeface="Arial" pitchFamily="34" charset="0"/>
                <a:ea typeface="Adobe Heiti Std R" pitchFamily="34" charset="-128"/>
                <a:cs typeface="Arial" pitchFamily="34" charset="0"/>
              </a:rPr>
              <a:t>Amanda Graeber - Grants Manager</a:t>
            </a:r>
          </a:p>
          <a:p>
            <a:pPr marL="0" indent="0" algn="ctr">
              <a:buNone/>
            </a:pPr>
            <a:r>
              <a:rPr lang="en-US" sz="1600" dirty="0" smtClean="0">
                <a:latin typeface="Arial" pitchFamily="34" charset="0"/>
                <a:ea typeface="Adobe Heiti Std R" pitchFamily="34" charset="-128"/>
                <a:cs typeface="Arial" pitchFamily="34" charset="0"/>
              </a:rPr>
              <a:t>651-259-5533</a:t>
            </a:r>
          </a:p>
          <a:p>
            <a:pPr marL="0" indent="0" algn="ctr">
              <a:buNone/>
            </a:pPr>
            <a:r>
              <a:rPr lang="en-US" sz="1600" dirty="0">
                <a:latin typeface="Arial" pitchFamily="34" charset="0"/>
                <a:ea typeface="Adobe Heiti Std R" pitchFamily="34" charset="-128"/>
                <a:cs typeface="Arial" pitchFamily="34" charset="0"/>
                <a:hlinkClick r:id="rId2"/>
              </a:rPr>
              <a:t>a</a:t>
            </a:r>
            <a:r>
              <a:rPr lang="en-US" sz="1600" dirty="0" smtClean="0">
                <a:latin typeface="Arial" pitchFamily="34" charset="0"/>
                <a:ea typeface="Adobe Heiti Std R" pitchFamily="34" charset="-128"/>
                <a:cs typeface="Arial" pitchFamily="34" charset="0"/>
                <a:hlinkClick r:id="rId2"/>
              </a:rPr>
              <a:t>manda.graeber@state.mn.us</a:t>
            </a:r>
            <a:endParaRPr lang="en-US" sz="1600" dirty="0" smtClean="0">
              <a:latin typeface="Arial" pitchFamily="34" charset="0"/>
              <a:ea typeface="Adobe Heiti Std R" pitchFamily="34" charset="-128"/>
              <a:cs typeface="Arial" pitchFamily="34" charset="0"/>
            </a:endParaRPr>
          </a:p>
          <a:p>
            <a:pPr marL="0" indent="0" algn="ctr">
              <a:buNone/>
            </a:pPr>
            <a:r>
              <a:rPr lang="en-US" sz="3600" dirty="0" smtClean="0">
                <a:latin typeface="Arial" pitchFamily="34" charset="0"/>
                <a:ea typeface="Adobe Heiti Std R" pitchFamily="34" charset="-128"/>
                <a:cs typeface="Arial" pitchFamily="34" charset="0"/>
              </a:rPr>
              <a:t>*</a:t>
            </a:r>
            <a:endParaRPr lang="en-US" sz="3600" dirty="0">
              <a:latin typeface="Arial" pitchFamily="34" charset="0"/>
              <a:ea typeface="Adobe Heiti Std R" pitchFamily="34" charset="-128"/>
              <a:cs typeface="Arial" pitchFamily="34" charset="0"/>
            </a:endParaRPr>
          </a:p>
          <a:p>
            <a:pPr marL="0" indent="0" algn="ctr">
              <a:buNone/>
            </a:pPr>
            <a:r>
              <a:rPr lang="en-US" sz="1800" b="1" u="sng" dirty="0">
                <a:latin typeface="Arial" pitchFamily="34" charset="0"/>
                <a:ea typeface="Adobe Heiti Std R" pitchFamily="34" charset="-128"/>
                <a:cs typeface="Arial" pitchFamily="34" charset="0"/>
              </a:rPr>
              <a:t>Patrick Donnell - Grants Specialist Sr.</a:t>
            </a:r>
          </a:p>
          <a:p>
            <a:pPr marL="0" indent="0" algn="ctr">
              <a:buNone/>
            </a:pPr>
            <a:r>
              <a:rPr lang="en-US" sz="1600" dirty="0" smtClean="0">
                <a:latin typeface="Arial" pitchFamily="34" charset="0"/>
                <a:ea typeface="Adobe Heiti Std R" pitchFamily="34" charset="-128"/>
                <a:cs typeface="Arial" pitchFamily="34" charset="0"/>
              </a:rPr>
              <a:t>651-259-5543</a:t>
            </a:r>
          </a:p>
          <a:p>
            <a:pPr marL="0" indent="0" algn="ctr">
              <a:buNone/>
            </a:pPr>
            <a:r>
              <a:rPr lang="en-US" sz="1600" dirty="0" smtClean="0">
                <a:latin typeface="Arial" pitchFamily="34" charset="0"/>
                <a:ea typeface="Adobe Heiti Std R" pitchFamily="34" charset="-128"/>
                <a:cs typeface="Arial" pitchFamily="34" charset="0"/>
                <a:hlinkClick r:id="rId3"/>
              </a:rPr>
              <a:t>patrick.donnell@state.mn.us</a:t>
            </a:r>
            <a:endParaRPr lang="en-US" sz="1600" dirty="0" smtClean="0">
              <a:latin typeface="Arial" pitchFamily="34" charset="0"/>
              <a:ea typeface="Adobe Heiti Std R" pitchFamily="34" charset="-128"/>
              <a:cs typeface="Arial" pitchFamily="34" charset="0"/>
            </a:endParaRPr>
          </a:p>
          <a:p>
            <a:pPr marL="0" indent="0" algn="ctr">
              <a:buNone/>
            </a:pPr>
            <a:r>
              <a:rPr lang="en-US" sz="3600" dirty="0">
                <a:latin typeface="Arial" pitchFamily="34" charset="0"/>
                <a:ea typeface="Adobe Heiti Std R" pitchFamily="34" charset="-128"/>
                <a:cs typeface="Arial" pitchFamily="34" charset="0"/>
              </a:rPr>
              <a:t>*</a:t>
            </a:r>
          </a:p>
          <a:p>
            <a:pPr marL="0" indent="0" algn="ctr">
              <a:buNone/>
            </a:pPr>
            <a:r>
              <a:rPr lang="en-US" sz="1800" b="1" u="sng" dirty="0" smtClean="0">
                <a:latin typeface="Arial" pitchFamily="34" charset="0"/>
                <a:ea typeface="Adobe Heiti Std R" pitchFamily="34" charset="-128"/>
                <a:cs typeface="Arial" pitchFamily="34" charset="0"/>
              </a:rPr>
              <a:t>Jason </a:t>
            </a:r>
            <a:r>
              <a:rPr lang="en-US" sz="1800" b="1" u="sng" dirty="0">
                <a:latin typeface="Arial" pitchFamily="34" charset="0"/>
                <a:ea typeface="Adobe Heiti Std R" pitchFamily="34" charset="-128"/>
                <a:cs typeface="Arial" pitchFamily="34" charset="0"/>
              </a:rPr>
              <a:t>Tidemann - Grants Specialist Sr.</a:t>
            </a:r>
          </a:p>
          <a:p>
            <a:pPr marL="0" indent="0" algn="ctr">
              <a:buNone/>
            </a:pPr>
            <a:r>
              <a:rPr lang="en-US" sz="1600" dirty="0">
                <a:latin typeface="Arial" pitchFamily="34" charset="0"/>
                <a:ea typeface="Adobe Heiti Std R" pitchFamily="34" charset="-128"/>
                <a:cs typeface="Arial" pitchFamily="34" charset="0"/>
              </a:rPr>
              <a:t>651-259-5534</a:t>
            </a:r>
          </a:p>
          <a:p>
            <a:pPr marL="0" indent="0" algn="ctr">
              <a:buNone/>
            </a:pPr>
            <a:r>
              <a:rPr lang="en-US" sz="1600" dirty="0">
                <a:latin typeface="Arial" pitchFamily="34" charset="0"/>
                <a:ea typeface="Adobe Heiti Std R" pitchFamily="34" charset="-128"/>
                <a:cs typeface="Arial" pitchFamily="34" charset="0"/>
                <a:hlinkClick r:id="rId4"/>
              </a:rPr>
              <a:t>jason.tidemann@state.mn.us</a:t>
            </a:r>
            <a:endParaRPr lang="en-US" sz="1600" dirty="0">
              <a:latin typeface="Arial" pitchFamily="34" charset="0"/>
              <a:ea typeface="Adobe Heiti Std R" pitchFamily="34" charset="-128"/>
              <a:cs typeface="Arial" pitchFamily="34" charset="0"/>
            </a:endParaRPr>
          </a:p>
          <a:p>
            <a:pPr marL="0" indent="0">
              <a:buNone/>
            </a:pPr>
            <a:endParaRPr lang="en-US" dirty="0">
              <a:latin typeface="Arial" pitchFamily="34" charset="0"/>
              <a:ea typeface="Adobe Heiti Std R" pitchFamily="34" charset="-128"/>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64</a:t>
            </a:fld>
            <a:endParaRPr lang="en-US" dirty="0">
              <a:latin typeface="Arial" pitchFamily="34" charset="0"/>
              <a:cs typeface="Arial" pitchFamily="34" charset="0"/>
            </a:endParaRPr>
          </a:p>
        </p:txBody>
      </p:sp>
    </p:spTree>
    <p:extLst>
      <p:ext uri="{BB962C8B-B14F-4D97-AF65-F5344CB8AC3E}">
        <p14:creationId xmlns:p14="http://schemas.microsoft.com/office/powerpoint/2010/main" val="48211711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Documentation Reconciliation Q &amp; A</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65</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0" indent="0" algn="ctr">
              <a:buNone/>
            </a:pPr>
            <a:r>
              <a:rPr lang="en-US" sz="11000" dirty="0" smtClean="0">
                <a:solidFill>
                  <a:schemeClr val="accent2">
                    <a:lumMod val="75000"/>
                  </a:schemeClr>
                </a:solidFill>
                <a:latin typeface="Arial" pitchFamily="34" charset="0"/>
                <a:cs typeface="Arial" pitchFamily="34" charset="0"/>
              </a:rPr>
              <a:t>Questions</a:t>
            </a:r>
            <a:endParaRPr lang="en-US" sz="11000" dirty="0">
              <a:solidFill>
                <a:schemeClr val="accent2">
                  <a:lumMod val="75000"/>
                </a:schemeClr>
              </a:solidFill>
              <a:latin typeface="Arial" pitchFamily="34" charset="0"/>
              <a:cs typeface="Arial" pitchFamily="34" charset="0"/>
            </a:endParaRPr>
          </a:p>
        </p:txBody>
      </p:sp>
    </p:spTree>
    <p:extLst>
      <p:ext uri="{BB962C8B-B14F-4D97-AF65-F5344CB8AC3E}">
        <p14:creationId xmlns:p14="http://schemas.microsoft.com/office/powerpoint/2010/main" val="10081407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SWIFT Supplier Portal</a:t>
            </a:r>
            <a:endParaRPr lang="en-US" sz="3600" dirty="0">
              <a:solidFill>
                <a:schemeClr val="accent2"/>
              </a:solidFill>
              <a:latin typeface="Arial" pitchFamily="34" charset="0"/>
              <a:cs typeface="Arial" pitchFamily="34" charset="0"/>
            </a:endParaRPr>
          </a:p>
        </p:txBody>
      </p:sp>
      <p:sp>
        <p:nvSpPr>
          <p:cNvPr id="3" name="Content Placeholder 2"/>
          <p:cNvSpPr>
            <a:spLocks noGrp="1"/>
          </p:cNvSpPr>
          <p:nvPr>
            <p:ph sz="quarter" idx="1"/>
          </p:nvPr>
        </p:nvSpPr>
        <p:spPr>
          <a:xfrm>
            <a:off x="304800" y="1600200"/>
            <a:ext cx="8610600" cy="5105400"/>
          </a:xfrm>
        </p:spPr>
        <p:txBody>
          <a:bodyPr>
            <a:normAutofit lnSpcReduction="10000"/>
          </a:bodyPr>
          <a:lstStyle/>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Every company and organization doing business with the state is considered a vendor.</a:t>
            </a:r>
          </a:p>
          <a:p>
            <a:pPr lvl="1">
              <a:buFont typeface="Wingdings" pitchFamily="2" charset="2"/>
              <a:buChar char="v"/>
            </a:pPr>
            <a:endParaRPr lang="en-US" sz="1050" dirty="0" smtClean="0">
              <a:latin typeface="Arial" pitchFamily="34" charset="0"/>
              <a:ea typeface="Adobe Heiti Std R" pitchFamily="34" charset="-128"/>
              <a:cs typeface="Arial" pitchFamily="34" charset="0"/>
            </a:endParaRPr>
          </a:p>
          <a:p>
            <a:pPr lvl="1">
              <a:buFont typeface="Wingdings" pitchFamily="2" charset="2"/>
              <a:buChar char="v"/>
            </a:pPr>
            <a:r>
              <a:rPr lang="en-US" sz="2200" dirty="0" smtClean="0">
                <a:latin typeface="Arial" pitchFamily="34" charset="0"/>
                <a:ea typeface="Adobe Heiti Std R" pitchFamily="34" charset="-128"/>
                <a:cs typeface="Arial" pitchFamily="34" charset="0"/>
              </a:rPr>
              <a:t>In order to receive or view payments or invoices, every vendor, whether current, new or prospective, will need to register online with MMB</a:t>
            </a:r>
          </a:p>
          <a:p>
            <a:pPr>
              <a:buFont typeface="Wingdings" pitchFamily="2" charset="2"/>
              <a:buChar char="v"/>
            </a:pPr>
            <a:endParaRPr lang="en-US" sz="105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To use the Supplier portal, every vendor needs a vendor ID number</a:t>
            </a:r>
          </a:p>
          <a:p>
            <a:pPr>
              <a:buFont typeface="Wingdings" pitchFamily="2" charset="2"/>
              <a:buChar char="v"/>
            </a:pPr>
            <a:endParaRPr lang="en-US" sz="1050" dirty="0" smtClean="0">
              <a:latin typeface="Arial" pitchFamily="34" charset="0"/>
              <a:ea typeface="Adobe Heiti Std R" pitchFamily="34" charset="-128"/>
              <a:cs typeface="Arial" pitchFamily="34" charset="0"/>
            </a:endParaRPr>
          </a:p>
          <a:p>
            <a:pPr>
              <a:buClr>
                <a:schemeClr val="accent1"/>
              </a:buClr>
              <a:buFont typeface="Wingdings" pitchFamily="2" charset="2"/>
              <a:buChar char="v"/>
            </a:pPr>
            <a:r>
              <a:rPr lang="en-US" sz="2400" dirty="0" smtClean="0">
                <a:latin typeface="Arial" pitchFamily="34" charset="0"/>
                <a:ea typeface="Adobe Heiti Std R" pitchFamily="34" charset="-128"/>
                <a:cs typeface="Arial" pitchFamily="34" charset="0"/>
              </a:rPr>
              <a:t>To register, go to the Supplier portal and </a:t>
            </a:r>
            <a:r>
              <a:rPr lang="en-US" sz="2400" dirty="0">
                <a:latin typeface="Arial" pitchFamily="34" charset="0"/>
                <a:ea typeface="Adobe Heiti Std R" pitchFamily="34" charset="-128"/>
                <a:cs typeface="Arial" pitchFamily="34" charset="0"/>
              </a:rPr>
              <a:t>click on “Vendor Registration Link”</a:t>
            </a:r>
          </a:p>
          <a:p>
            <a:pPr>
              <a:buFont typeface="Wingdings" pitchFamily="2" charset="2"/>
              <a:buChar char="v"/>
            </a:pPr>
            <a:endParaRPr lang="en-US" sz="1100" dirty="0" smtClean="0">
              <a:hlinkClick r:id="rId3"/>
            </a:endParaRPr>
          </a:p>
          <a:p>
            <a:pPr marL="320040" lvl="1" indent="0">
              <a:buNone/>
            </a:pPr>
            <a:r>
              <a:rPr lang="en-US" sz="2100" dirty="0" smtClean="0">
                <a:hlinkClick r:id="rId3"/>
              </a:rPr>
              <a:t>SWIFT Website</a:t>
            </a:r>
            <a:endParaRPr lang="en-US" sz="2100" dirty="0" smtClean="0"/>
          </a:p>
          <a:p>
            <a:pPr>
              <a:buNone/>
            </a:pPr>
            <a:r>
              <a:rPr lang="en-US" sz="2400" dirty="0" smtClean="0">
                <a:latin typeface="Adobe Heiti Std R" pitchFamily="34" charset="-128"/>
                <a:ea typeface="Adobe Heiti Std R" pitchFamily="34" charset="-128"/>
              </a:rPr>
              <a:t>	</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7</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Picture of Minnesota Management and Budget's Vendor Resources Page" title="Vendor Resources"/>
          <p:cNvPicPr>
            <a:picLocks noChangeAspect="1" noChangeArrowheads="1"/>
          </p:cNvPicPr>
          <p:nvPr/>
        </p:nvPicPr>
        <p:blipFill rotWithShape="1">
          <a:blip r:embed="rId3">
            <a:extLst>
              <a:ext uri="{28A0092B-C50C-407E-A947-70E740481C1C}">
                <a14:useLocalDpi xmlns:a14="http://schemas.microsoft.com/office/drawing/2010/main" val="0"/>
              </a:ext>
            </a:extLst>
          </a:blip>
          <a:srcRect l="71479" t="46693" r="9990" b="8430"/>
          <a:stretch/>
        </p:blipFill>
        <p:spPr bwMode="auto">
          <a:xfrm>
            <a:off x="6019800" y="380999"/>
            <a:ext cx="2819400" cy="6029953"/>
          </a:xfrm>
          <a:prstGeom prst="rect">
            <a:avLst/>
          </a:prstGeom>
          <a:noFill/>
          <a:ln w="28575">
            <a:solidFill>
              <a:schemeClr val="accent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Content Placeholder 2"/>
          <p:cNvSpPr>
            <a:spLocks noGrp="1"/>
          </p:cNvSpPr>
          <p:nvPr>
            <p:ph sz="quarter" idx="1"/>
          </p:nvPr>
        </p:nvSpPr>
        <p:spPr>
          <a:xfrm>
            <a:off x="152400" y="2286000"/>
            <a:ext cx="6019800" cy="3886200"/>
          </a:xfrm>
        </p:spPr>
        <p:txBody>
          <a:bodyPr/>
          <a:lstStyle/>
          <a:p>
            <a:pPr>
              <a:buNone/>
            </a:pPr>
            <a:r>
              <a:rPr lang="en-US" sz="2400" dirty="0" smtClean="0">
                <a:latin typeface="Arial" pitchFamily="34" charset="0"/>
                <a:ea typeface="Adobe Heiti Std R" pitchFamily="34" charset="-128"/>
                <a:cs typeface="Arial" pitchFamily="34" charset="0"/>
              </a:rPr>
              <a:t>Vendor Resources are available at </a:t>
            </a:r>
          </a:p>
          <a:p>
            <a:pPr>
              <a:buNone/>
            </a:pPr>
            <a:r>
              <a:rPr lang="en-US" sz="2000" dirty="0" smtClean="0">
                <a:latin typeface="Arial" pitchFamily="34" charset="0"/>
                <a:ea typeface="Adobe Heiti Std R" pitchFamily="34" charset="-128"/>
                <a:cs typeface="Arial" pitchFamily="34" charset="0"/>
                <a:hlinkClick r:id="rId4"/>
              </a:rPr>
              <a:t>SWIFT Vendor Resources Website</a:t>
            </a:r>
            <a:endParaRPr lang="en-US" sz="2000" dirty="0" smtClean="0">
              <a:latin typeface="Arial" pitchFamily="34" charset="0"/>
              <a:ea typeface="Adobe Heiti Std R" pitchFamily="34" charset="-128"/>
              <a:cs typeface="Arial" pitchFamily="34" charset="0"/>
            </a:endParaRPr>
          </a:p>
          <a:p>
            <a:pPr>
              <a:buNone/>
            </a:pPr>
            <a:endParaRPr lang="en-US" sz="2400" dirty="0" smtClean="0">
              <a:latin typeface="Arial" pitchFamily="34" charset="0"/>
              <a:cs typeface="Arial" pitchFamily="34" charset="0"/>
            </a:endParaRPr>
          </a:p>
          <a:p>
            <a:pPr>
              <a:buNone/>
            </a:pPr>
            <a:r>
              <a:rPr lang="en-US" sz="2400" dirty="0" smtClean="0">
                <a:latin typeface="Arial" pitchFamily="34" charset="0"/>
                <a:ea typeface="Adobe Heiti Std R" pitchFamily="34" charset="-128"/>
                <a:cs typeface="Arial" pitchFamily="34" charset="0"/>
              </a:rPr>
              <a:t>MMB helpline (651) 201-8106 or</a:t>
            </a:r>
          </a:p>
          <a:p>
            <a:pPr>
              <a:buNone/>
            </a:pPr>
            <a:r>
              <a:rPr lang="en-US" sz="2000" dirty="0" smtClean="0">
                <a:latin typeface="Arial" pitchFamily="34" charset="0"/>
                <a:ea typeface="Adobe Heiti Std R" pitchFamily="34" charset="-128"/>
                <a:cs typeface="Arial" pitchFamily="34" charset="0"/>
                <a:hlinkClick r:id="rId5"/>
              </a:rPr>
              <a:t>EFT Helpline Email Address</a:t>
            </a:r>
            <a:endParaRPr lang="en-US" sz="2000" dirty="0" smtClean="0">
              <a:latin typeface="Arial" pitchFamily="34" charset="0"/>
              <a:ea typeface="Adobe Heiti Std R" pitchFamily="34" charset="-128"/>
              <a:cs typeface="Arial" pitchFamily="34" charset="0"/>
            </a:endParaRPr>
          </a:p>
          <a:p>
            <a:pPr>
              <a:buNone/>
            </a:pPr>
            <a:endParaRPr lang="en-US" sz="2400" dirty="0" smtClean="0">
              <a:latin typeface="Adobe Heiti Std R" pitchFamily="34" charset="-128"/>
              <a:ea typeface="Adobe Heiti Std R" pitchFamily="34" charset="-128"/>
            </a:endParaRPr>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pPr>
              <a:buNone/>
            </a:pPr>
            <a:endParaRPr lang="en-US" sz="2400" dirty="0" smtClean="0"/>
          </a:p>
          <a:p>
            <a:endParaRPr lang="en-US" dirty="0" smtClean="0"/>
          </a:p>
          <a:p>
            <a:endParaRPr lang="en-US" dirty="0"/>
          </a:p>
        </p:txBody>
      </p:sp>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ea typeface="Adobe Heiti Std R" pitchFamily="34" charset="-128"/>
                <a:cs typeface="Arial" pitchFamily="34" charset="0"/>
              </a:rPr>
              <a:t>SWIFT e-Supplier Portal</a:t>
            </a:r>
            <a:endParaRPr lang="en-US" sz="3600" dirty="0">
              <a:solidFill>
                <a:schemeClr val="accent2"/>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8</a:t>
            </a:fld>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2"/>
                </a:solidFill>
                <a:latin typeface="Arial" pitchFamily="34" charset="0"/>
                <a:cs typeface="Arial" pitchFamily="34" charset="0"/>
              </a:rPr>
              <a:t>SWIFT e-Supplier Portal Q &amp; A</a:t>
            </a:r>
            <a:endParaRPr lang="en-US" sz="3600" dirty="0">
              <a:solidFill>
                <a:schemeClr val="accent2"/>
              </a:solidFill>
              <a:latin typeface="Arial" pitchFamily="34" charset="0"/>
              <a:cs typeface="Arial" pitchFamily="34" charset="0"/>
            </a:endParaRPr>
          </a:p>
        </p:txBody>
      </p:sp>
      <p:sp>
        <p:nvSpPr>
          <p:cNvPr id="3" name="Slide Number Placeholder 2"/>
          <p:cNvSpPr>
            <a:spLocks noGrp="1"/>
          </p:cNvSpPr>
          <p:nvPr>
            <p:ph type="sldNum" sz="quarter" idx="12"/>
          </p:nvPr>
        </p:nvSpPr>
        <p:spPr/>
        <p:txBody>
          <a:bodyPr>
            <a:normAutofit fontScale="85000" lnSpcReduction="20000"/>
          </a:bodyPr>
          <a:lstStyle/>
          <a:p>
            <a:fld id="{0C08EA83-6CBF-4925-A575-2BD6CDF57F40}" type="slidenum">
              <a:rPr lang="en-US" smtClean="0">
                <a:latin typeface="Arial" pitchFamily="34" charset="0"/>
                <a:cs typeface="Arial" pitchFamily="34" charset="0"/>
              </a:rPr>
              <a:pPr/>
              <a:t>9</a:t>
            </a:fld>
            <a:endParaRPr lang="en-US" dirty="0">
              <a:latin typeface="Arial" pitchFamily="34" charset="0"/>
              <a:cs typeface="Arial" pitchFamily="34" charset="0"/>
            </a:endParaRPr>
          </a:p>
        </p:txBody>
      </p:sp>
      <p:sp>
        <p:nvSpPr>
          <p:cNvPr id="4" name="Content Placeholder 3"/>
          <p:cNvSpPr>
            <a:spLocks noGrp="1"/>
          </p:cNvSpPr>
          <p:nvPr>
            <p:ph sz="quarter" idx="1"/>
          </p:nvPr>
        </p:nvSpPr>
        <p:spPr/>
        <p:txBody>
          <a:bodyPr>
            <a:normAutofit/>
          </a:bodyPr>
          <a:lstStyle/>
          <a:p>
            <a:pPr marL="0" indent="0" algn="ctr">
              <a:buNone/>
            </a:pPr>
            <a:endParaRPr lang="en-US" sz="4800" dirty="0">
              <a:solidFill>
                <a:schemeClr val="accent2">
                  <a:lumMod val="75000"/>
                </a:schemeClr>
              </a:solidFill>
              <a:latin typeface="Adobe Fan Heiti Std B"/>
            </a:endParaRPr>
          </a:p>
          <a:p>
            <a:pPr marL="0" indent="0" algn="ctr">
              <a:buNone/>
            </a:pPr>
            <a:r>
              <a:rPr lang="en-US" sz="9600" dirty="0">
                <a:solidFill>
                  <a:schemeClr val="accent2"/>
                </a:solidFill>
                <a:latin typeface="Arial" pitchFamily="34" charset="0"/>
                <a:cs typeface="Arial" pitchFamily="34" charset="0"/>
              </a:rPr>
              <a:t>Questions</a:t>
            </a:r>
            <a:endParaRPr lang="en-US" sz="8000" dirty="0">
              <a:solidFill>
                <a:schemeClr val="accent2"/>
              </a:solidFill>
              <a:latin typeface="Arial" pitchFamily="34" charset="0"/>
              <a:cs typeface="Arial" pitchFamily="34" charset="0"/>
            </a:endParaRPr>
          </a:p>
        </p:txBody>
      </p:sp>
    </p:spTree>
    <p:extLst>
      <p:ext uri="{BB962C8B-B14F-4D97-AF65-F5344CB8AC3E}">
        <p14:creationId xmlns:p14="http://schemas.microsoft.com/office/powerpoint/2010/main" val="32472955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Reimbursement Manual for Pass Through Grants&amp;quot;&quot;/&gt;&lt;property id=&quot;20307&quot; value=&quot;256&quot;/&gt;&lt;/object&gt;&lt;object type=&quot;3&quot; unique_id=&quot;10005&quot;&gt;&lt;property id=&quot;20148&quot; value=&quot;5&quot;/&gt;&lt;property id=&quot;20300&quot; value=&quot;Slide 4 - &amp;quot;System Requirements&amp;quot;&quot;/&gt;&lt;property id=&quot;20307&quot; value=&quot;257&quot;/&gt;&lt;/object&gt;&lt;object type=&quot;3&quot; unique_id=&quot;10070&quot;&gt;&lt;property id=&quot;20148&quot; value=&quot;5&quot;/&gt;&lt;property id=&quot;20300&quot; value=&quot;Slide 2 - &amp;quot;Overview&amp;quot;&quot;/&gt;&lt;property id=&quot;20307&quot; value=&quot;264&quot;/&gt;&lt;/object&gt;&lt;object type=&quot;3&quot; unique_id=&quot;10071&quot;&gt;&lt;property id=&quot;20148&quot; value=&quot;5&quot;/&gt;&lt;property id=&quot;20300&quot; value=&quot;Slide 5 - &amp;quot;Electronic Funds Transfer&amp;quot;&quot;/&gt;&lt;property id=&quot;20307&quot; value=&quot;258&quot;/&gt;&lt;/object&gt;&lt;object type=&quot;3&quot; unique_id=&quot;10072&quot;&gt;&lt;property id=&quot;20148&quot; value=&quot;5&quot;/&gt;&lt;property id=&quot;20300&quot; value=&quot;Slide 6 - &amp;quot;SWIFT Supplier Portal&amp;quot;&quot;/&gt;&lt;property id=&quot;20307&quot; value=&quot;259&quot;/&gt;&lt;/object&gt;&lt;object type=&quot;3&quot; unique_id=&quot;10074&quot;&gt;&lt;property id=&quot;20148&quot; value=&quot;5&quot;/&gt;&lt;property id=&quot;20300&quot; value=&quot;Slide 7 - &amp;quot;SWIFT e-Supplier Portal&amp;quot;&quot;/&gt;&lt;property id=&quot;20307&quot; value=&quot;261&quot;/&gt;&lt;/object&gt;&lt;object type=&quot;3&quot; unique_id=&quot;10075&quot;&gt;&lt;property id=&quot;20148&quot; value=&quot;5&quot;/&gt;&lt;property id=&quot;20300&quot; value=&quot;Slide 9 - &amp;quot;Project Reimbursement&amp;quot;&quot;/&gt;&lt;property id=&quot;20307&quot; value=&quot;262&quot;/&gt;&lt;/object&gt;&lt;object type=&quot;3&quot; unique_id=&quot;10076&quot;&gt;&lt;property id=&quot;20148&quot; value=&quot;5&quot;/&gt;&lt;property id=&quot;20300&quot; value=&quot;Slide 11 - &amp;quot;Project Reimbursement&amp;quot;&quot;/&gt;&lt;property id=&quot;20307&quot; value=&quot;263&quot;/&gt;&lt;/object&gt;&lt;object type=&quot;3&quot; unique_id=&quot;10132&quot;&gt;&lt;property id=&quot;20148&quot; value=&quot;5&quot;/&gt;&lt;property id=&quot;20300&quot; value=&quot;Slide 8 - &amp;quot;Project Reimbursement&amp;quot;&quot;/&gt;&lt;property id=&quot;20307&quot; value=&quot;265&quot;/&gt;&lt;/object&gt;&lt;object type=&quot;3&quot; unique_id=&quot;10254&quot;&gt;&lt;property id=&quot;20148&quot; value=&quot;5&quot;/&gt;&lt;property id=&quot;20300&quot; value=&quot;Slide 13 - &amp;quot;Project Reimbursement Payment Request Form. &amp;quot;&quot;/&gt;&lt;property id=&quot;20307&quot; value=&quot;266&quot;/&gt;&lt;/object&gt;&lt;object type=&quot;3&quot; unique_id=&quot;10255&quot;&gt;&lt;property id=&quot;20148&quot; value=&quot;5&quot;/&gt;&lt;property id=&quot;20300&quot; value=&quot;Slide 14 - &amp;quot;Reimbursement Spreadsheet&amp;quot;&quot;/&gt;&lt;property id=&quot;20307&quot; value=&quot;267&quot;/&gt;&lt;/object&gt;&lt;object type=&quot;3&quot; unique_id=&quot;10257&quot;&gt;&lt;property id=&quot;20148&quot; value=&quot;5&quot;/&gt;&lt;property id=&quot;20300&quot; value=&quot;Slide 16 - &amp;quot;Reimbursement Documentation&amp;quot;&quot;/&gt;&lt;property id=&quot;20307&quot; value=&quot;269&quot;/&gt;&lt;/object&gt;&lt;object type=&quot;3&quot; unique_id=&quot;10258&quot;&gt;&lt;property id=&quot;20148&quot; value=&quot;5&quot;/&gt;&lt;property id=&quot;20300&quot; value=&quot;Slide 17 - &amp;quot;Reimbursement Documentation&amp;quot;&quot;/&gt;&lt;property id=&quot;20307&quot; value=&quot;270&quot;/&gt;&lt;/object&gt;&lt;object type=&quot;3&quot; unique_id=&quot;10259&quot;&gt;&lt;property id=&quot;20148&quot; value=&quot;5&quot;/&gt;&lt;property id=&quot;20300&quot; value=&quot;Slide 18 - &amp;quot;Reimbursement Documentation&amp;quot;&quot;/&gt;&lt;property id=&quot;20307&quot; value=&quot;271&quot;/&gt;&lt;/object&gt;&lt;object type=&quot;3&quot; unique_id=&quot;80541&quot;&gt;&lt;property id=&quot;20148&quot; value=&quot;5&quot;/&gt;&lt;property id=&quot;20300&quot; value=&quot;Slide 12 - &amp;quot;Reimbursement Request&amp;quot;&quot;/&gt;&lt;property id=&quot;20307&quot; value=&quot;272&quot;/&gt;&lt;/object&gt;&lt;object type=&quot;3&quot; unique_id=&quot;80686&quot;&gt;&lt;property id=&quot;20148&quot; value=&quot;5&quot;/&gt;&lt;property id=&quot;20300&quot; value=&quot;Slide 19 - &amp;quot;Reimbursement Documentation&amp;quot;&quot;/&gt;&lt;property id=&quot;20307&quot; value=&quot;273&quot;/&gt;&lt;/object&gt;&lt;object type=&quot;3&quot; unique_id=&quot;80687&quot;&gt;&lt;property id=&quot;20148&quot; value=&quot;5&quot;/&gt;&lt;property id=&quot;20300&quot; value=&quot;Slide 23 - &amp;quot;Vendors and Subcontractors&amp;quot;&quot;/&gt;&lt;property id=&quot;20307&quot; value=&quot;274&quot;/&gt;&lt;/object&gt;&lt;object type=&quot;3&quot; unique_id=&quot;80688&quot;&gt;&lt;property id=&quot;20148&quot; value=&quot;5&quot;/&gt;&lt;property id=&quot;20300&quot; value=&quot;Slide 27&quot;/&gt;&lt;property id=&quot;20307&quot; value=&quot;275&quot;/&gt;&lt;/object&gt;&lt;object type=&quot;3&quot; unique_id=&quot;80689&quot;&gt;&lt;property id=&quot;20148&quot; value=&quot;5&quot;/&gt;&lt;property id=&quot;20300&quot; value=&quot;Slide 32 - &amp;quot;Contacts&amp;quot;&quot;/&gt;&lt;property id=&quot;20307&quot; value=&quot;276&quot;/&gt;&lt;/object&gt;&lt;object type=&quot;3&quot; unique_id=&quot;80712&quot;&gt;&lt;property id=&quot;20148&quot; value=&quot;5&quot;/&gt;&lt;property id=&quot;20300&quot; value=&quot;Slide 10 - &amp;quot;Project Reimbursement&amp;quot;&quot;/&gt;&lt;property id=&quot;20307&quot; value=&quot;277&quot;/&gt;&lt;/object&gt;&lt;object type=&quot;3&quot; unique_id=&quot;80782&quot;&gt;&lt;property id=&quot;20148&quot; value=&quot;5&quot;/&gt;&lt;property id=&quot;20300&quot; value=&quot;Slide 3 - &amp;quot;Content&amp;quot;&quot;/&gt;&lt;property id=&quot;20307&quot; value=&quot;282&quot;/&gt;&lt;/object&gt;&lt;object type=&quot;3&quot; unique_id=&quot;80783&quot;&gt;&lt;property id=&quot;20148&quot; value=&quot;5&quot;/&gt;&lt;property id=&quot;20300&quot; value=&quot;Slide 15 - &amp;quot;Expenditure Descriptions by Activity/Outcome&amp;quot;&quot;/&gt;&lt;property id=&quot;20307&quot; value=&quot;283&quot;/&gt;&lt;/object&gt;&lt;object type=&quot;3&quot; unique_id=&quot;80784&quot;&gt;&lt;property id=&quot;20148&quot; value=&quot;5&quot;/&gt;&lt;property id=&quot;20300&quot; value=&quot;Slide 20 - &amp;quot;Reimbursement Monitoring Plan&amp;quot;&quot;/&gt;&lt;property id=&quot;20307&quot; value=&quot;278&quot;/&gt;&lt;/object&gt;&lt;object type=&quot;3&quot; unique_id=&quot;80785&quot;&gt;&lt;property id=&quot;20148&quot; value=&quot;5&quot;/&gt;&lt;property id=&quot;20300&quot; value=&quot;Slide 21 - &amp;quot;Reimbursement Monitoring Plan&amp;quot;&quot;/&gt;&lt;property id=&quot;20307&quot; value=&quot;279&quot;/&gt;&lt;/object&gt;&lt;object type=&quot;3&quot; unique_id=&quot;80786&quot;&gt;&lt;property id=&quot;20148&quot; value=&quot;5&quot;/&gt;&lt;property id=&quot;20300&quot; value=&quot;Slide 22 - &amp;quot;Reimbursement Monitoring Plan&amp;quot;&quot;/&gt;&lt;property id=&quot;20307&quot; value=&quot;280&quot;/&gt;&lt;/object&gt;&lt;object type=&quot;3&quot; unique_id=&quot;80787&quot;&gt;&lt;property id=&quot;20148&quot; value=&quot;5&quot;/&gt;&lt;property id=&quot;20300&quot; value=&quot;Slide 33 - &amp;quot;Contacts&amp;quot;&quot;/&gt;&lt;property id=&quot;20307&quot; value=&quot;281&quot;/&gt;&lt;/object&gt;&lt;object type=&quot;3&quot; unique_id=&quot;81078&quot;&gt;&lt;property id=&quot;20148&quot; value=&quot;5&quot;/&gt;&lt;property id=&quot;20300&quot; value=&quot;Slide 24 - &amp;quot;Vendors and Subcontractors&amp;quot;&quot;/&gt;&lt;property id=&quot;20307&quot; value=&quot;286&quot;/&gt;&lt;/object&gt;&lt;object type=&quot;3&quot; unique_id=&quot;81079&quot;&gt;&lt;property id=&quot;20148&quot; value=&quot;5&quot;/&gt;&lt;property id=&quot;20300&quot; value=&quot;Slide 25 - &amp;quot;Vendors and Subcontractors&amp;quot;&quot;/&gt;&lt;property id=&quot;20307&quot; value=&quot;285&quot;/&gt;&lt;/object&gt;&lt;object type=&quot;3&quot; unique_id=&quot;81080&quot;&gt;&lt;property id=&quot;20148&quot; value=&quot;5&quot;/&gt;&lt;property id=&quot;20300&quot; value=&quot;Slide 26 - &amp;quot;Vendors and Subcontractors&amp;quot;&quot;/&gt;&lt;property id=&quot;20307&quot; value=&quot;284&quot;/&gt;&lt;/object&gt;&lt;object type=&quot;3&quot; unique_id=&quot;81081&quot;&gt;&lt;property id=&quot;20148&quot; value=&quot;5&quot;/&gt;&lt;property id=&quot;20300&quot; value=&quot;Slide 28&quot;/&gt;&lt;property id=&quot;20307&quot; value=&quot;287&quot;/&gt;&lt;/object&gt;&lt;object type=&quot;3&quot; unique_id=&quot;81082&quot;&gt;&lt;property id=&quot;20148&quot; value=&quot;5&quot;/&gt;&lt;property id=&quot;20300&quot; value=&quot;Slide 29&quot;/&gt;&lt;property id=&quot;20307&quot; value=&quot;290&quot;/&gt;&lt;/object&gt;&lt;object type=&quot;3&quot; unique_id=&quot;81083&quot;&gt;&lt;property id=&quot;20148&quot; value=&quot;5&quot;/&gt;&lt;property id=&quot;20300&quot; value=&quot;Slide 30&quot;/&gt;&lt;property id=&quot;20307&quot; value=&quot;289&quot;/&gt;&lt;/object&gt;&lt;object type=&quot;3&quot; unique_id=&quot;81084&quot;&gt;&lt;property id=&quot;20148&quot; value=&quot;5&quot;/&gt;&lt;property id=&quot;20300&quot; value=&quot;Slide 31&quot;/&gt;&lt;property id=&quot;20307&quot; value=&quot;288&quot;/&gt;&lt;/object&gt;&lt;/object&gt;&lt;/object&gt;&lt;/database&gt;"/>
  <p:tag name="SECTOMILLISECCONVERTED"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3659</TotalTime>
  <Words>4608</Words>
  <Application>Microsoft Office PowerPoint</Application>
  <PresentationFormat>On-screen Show (4:3)</PresentationFormat>
  <Paragraphs>665</Paragraphs>
  <Slides>65</Slides>
  <Notes>30</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Theme1</vt:lpstr>
      <vt:lpstr>Reimbursement Manual for Pass Through Grants </vt:lpstr>
      <vt:lpstr>Topics to be Covered</vt:lpstr>
      <vt:lpstr>Introduction</vt:lpstr>
      <vt:lpstr>Introduction (continued...)</vt:lpstr>
      <vt:lpstr>System Requirements</vt:lpstr>
      <vt:lpstr>Electronic Funds Transfer</vt:lpstr>
      <vt:lpstr>SWIFT Supplier Portal</vt:lpstr>
      <vt:lpstr>SWIFT e-Supplier Portal</vt:lpstr>
      <vt:lpstr>SWIFT e-Supplier Portal Q &amp; A</vt:lpstr>
      <vt:lpstr>Project Reimbursement</vt:lpstr>
      <vt:lpstr>Project Reimbursement #1</vt:lpstr>
      <vt:lpstr>Project Reimbursement #2</vt:lpstr>
      <vt:lpstr>Reimbursement Request</vt:lpstr>
      <vt:lpstr>Reimbursement Payment Request Form </vt:lpstr>
      <vt:lpstr>Reimbursement Spreadsheet</vt:lpstr>
      <vt:lpstr>Project Activity Summary Spreadsheet </vt:lpstr>
      <vt:lpstr>Reimbursement Request Examples</vt:lpstr>
      <vt:lpstr>Reimbursement Spreadsheet-Final </vt:lpstr>
      <vt:lpstr>Reimbursement Documentation-Expenses #1</vt:lpstr>
      <vt:lpstr>Reimbursement Documentation-Expenses #2</vt:lpstr>
      <vt:lpstr>Reimbursement Documentation-Expenses #3</vt:lpstr>
      <vt:lpstr>Reports and Work Plans</vt:lpstr>
      <vt:lpstr>Budgets and Work Plans #1</vt:lpstr>
      <vt:lpstr>Budgets and Work Plans #2</vt:lpstr>
      <vt:lpstr>Reimbursement Documentation  (Proof of Payment)</vt:lpstr>
      <vt:lpstr>Proof of Payment Examples</vt:lpstr>
      <vt:lpstr>Reimbursement Documentation - Overview</vt:lpstr>
      <vt:lpstr>Project Reimbursement-Final</vt:lpstr>
      <vt:lpstr>Documentation Kept on File</vt:lpstr>
      <vt:lpstr>Grant Monitoring</vt:lpstr>
      <vt:lpstr>Proof of Payment</vt:lpstr>
      <vt:lpstr>Vendors and Subcontractors</vt:lpstr>
      <vt:lpstr>Solicitation and Selection #1</vt:lpstr>
      <vt:lpstr>Solicitation and Selection #2</vt:lpstr>
      <vt:lpstr>Solicitation and Selection #3</vt:lpstr>
      <vt:lpstr>Documentation Kept on File Q &amp; A</vt:lpstr>
      <vt:lpstr>Land Acquisition Reporting Requirements </vt:lpstr>
      <vt:lpstr>Land Acquisition Requirements #1 </vt:lpstr>
      <vt:lpstr>Land Acquisition Requirements #2 </vt:lpstr>
      <vt:lpstr>Land Acquisition Requirements #3 </vt:lpstr>
      <vt:lpstr>Land Acquisition Reporting Requirements Q &amp; A</vt:lpstr>
      <vt:lpstr>Materials and Services</vt:lpstr>
      <vt:lpstr>Materials and Services #1</vt:lpstr>
      <vt:lpstr>Materials and Services #2</vt:lpstr>
      <vt:lpstr>Materials and Services Q &amp; A</vt:lpstr>
      <vt:lpstr>Record Keeping - Accounting, Documentation and Record Reconciliation #1</vt:lpstr>
      <vt:lpstr>Record Keeping - Accounting, Documentation and Record Reconciliation #2</vt:lpstr>
      <vt:lpstr>Record Keeping - Accounting, Documentation and Record Reconciliation #3</vt:lpstr>
      <vt:lpstr>Record Keeping - Accounting, Documentation and Record Reconciliation #4</vt:lpstr>
      <vt:lpstr>Record Keeping - Accounting, Documentation and Record Reconciliation #5</vt:lpstr>
      <vt:lpstr>Thoughts from an Auditor</vt:lpstr>
      <vt:lpstr>Grant Management: Auditor’s Insight #1</vt:lpstr>
      <vt:lpstr>Grant Management: Auditor’s Insight #2</vt:lpstr>
      <vt:lpstr>Grant Management: Auditor’s Insight #3</vt:lpstr>
      <vt:lpstr>Grant Management: Auditor’s Insight #4</vt:lpstr>
      <vt:lpstr>Grant Management: Auditor’s Insight #5</vt:lpstr>
      <vt:lpstr>Grant Management: Auditor’s Insight #6</vt:lpstr>
      <vt:lpstr>Grant Management: Auditor’s Insight #7</vt:lpstr>
      <vt:lpstr>Grant Management: Auditor’s Insight #8</vt:lpstr>
      <vt:lpstr>Grant Management: Auditor’s Insight #9</vt:lpstr>
      <vt:lpstr>In Conclusion - Points to Remember #1</vt:lpstr>
      <vt:lpstr>In Conclusion - Points to Remember #2</vt:lpstr>
      <vt:lpstr>In Conclusion - Points to Remember #3</vt:lpstr>
      <vt:lpstr>Contacts</vt:lpstr>
      <vt:lpstr>Documentation Reconciliation Q &amp; A</vt:lpstr>
    </vt:vector>
  </TitlesOfParts>
  <Company>MN Dept Of Natural Resources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Reimbursement Manual for Pass Through Grants</dc:title>
  <dc:subject>Reimbursement Manual Powerpoint Presentation</dc:subject>
  <dc:creator>Kirsten Iverson</dc:creator>
  <cp:keywords>pass through, grants, reimbursement manual</cp:keywords>
  <cp:lastModifiedBy>mndnr</cp:lastModifiedBy>
  <cp:revision>383</cp:revision>
  <cp:lastPrinted>2012-09-11T16:34:05Z</cp:lastPrinted>
  <dcterms:created xsi:type="dcterms:W3CDTF">2011-12-19T20:13:24Z</dcterms:created>
  <dcterms:modified xsi:type="dcterms:W3CDTF">2013-09-18T16:35:25Z</dcterms:modified>
</cp:coreProperties>
</file>